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embeddedFontLst>
    <p:embeddedFont>
      <p:font typeface="Roboto" panose="020B0604020202020204" charset="0"/>
      <p:regular r:id="rId32"/>
      <p:bold r:id="rId33"/>
      <p:italic r:id="rId34"/>
      <p:boldItalic r:id="rId35"/>
    </p:embeddedFont>
    <p:embeddedFont>
      <p:font typeface="Roboto Medium" panose="020B0604020202020204" charset="0"/>
      <p:regular r:id="rId36"/>
      <p:bold r:id="rId37"/>
      <p:italic r:id="rId38"/>
      <p:boldItalic r:id="rId39"/>
    </p:embeddedFont>
    <p:embeddedFont>
      <p:font typeface="Spectral" panose="020B0604020202020204" charset="0"/>
      <p:regular r:id="rId40"/>
      <p:bold r:id="rId41"/>
      <p:italic r:id="rId42"/>
      <p:boldItalic r:id="rId43"/>
    </p:embeddedFont>
    <p:embeddedFont>
      <p:font typeface="Proxima Nova" panose="020B0604020202020204" charset="0"/>
      <p:regular r:id="rId44"/>
      <p:bold r:id="rId45"/>
      <p:italic r:id="rId46"/>
      <p:boldItalic r:id="rId47"/>
    </p:embeddedFont>
    <p:embeddedFont>
      <p:font typeface="Merriweather" panose="020B060402020202020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4" d="100"/>
          <a:sy n="144" d="100"/>
        </p:scale>
        <p:origin x="654"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0.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135f74a3d43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135f74a3d43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1cd6155398_0_17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1cd6155398_0_17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1cd6155398_0_10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1cd6155398_0_10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35f74a3d43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135f74a3d43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1cd6155398_0_1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11cd6155398_0_1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135f74a3d43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135f74a3d43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1cd6155398_0_1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1cd6155398_0_1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11cd6155398_0_16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11cd6155398_0_16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35f74a3d43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35f74a3d43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11cd6155398_0_17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11cd6155398_0_1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fc1178200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1fc1178200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11cd6155398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11cd6155398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Sush,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1db8654f6af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1db8654f6af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1db8654f6af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1db8654f6a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1db8654f6af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1db8654f6af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db8654f6af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db8654f6af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1db8654f6af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1db8654f6af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1db8654f6af_0_3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1db8654f6af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db8654f6af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db8654f6af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1db8654f6af_0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1db8654f6af_0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Sample: 0:00-1:10, 2:52-4:07</a:t>
            </a:r>
            <a:endParaRPr b="1"/>
          </a:p>
          <a:p>
            <a:pPr marL="0" lvl="0" indent="0" algn="l" rtl="0">
              <a:spcBef>
                <a:spcPts val="0"/>
              </a:spcBef>
              <a:spcAft>
                <a:spcPts val="0"/>
              </a:spcAft>
              <a:buNone/>
            </a:pPr>
            <a:r>
              <a:rPr lang="en"/>
              <a:t>2:52(pre-soundscape)-3:10 (soundscape) 3:43 - 4:07 (our power + silence)</a:t>
            </a:r>
            <a:endParaRPr/>
          </a:p>
          <a:p>
            <a:pPr marL="0" lvl="0" indent="0" algn="l" rtl="0">
              <a:spcBef>
                <a:spcPts val="0"/>
              </a:spcBef>
              <a:spcAft>
                <a:spcPts val="0"/>
              </a:spcAft>
              <a:buNone/>
            </a:pPr>
            <a:r>
              <a:rPr lang="en"/>
              <a:t>4:40-4:47, f 12</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135f74a3d43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135f74a3d43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35f74a3d43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35f74a3d43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5f74a3d43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5f74a3d43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ee6217eadc_0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ee6217eadc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11cd6155398_0_17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11cd6155398_0_17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35f74a3d4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35f74a3d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1cd6155398_0_16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1cd6155398_0_1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db8654f6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1db8654f6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Consider combining w/ note from (Varma, P, et al., 2021) “younger people have had the greatest increase in rates of psychological distress during the pandemic” Younger age- groups are more vulnerable, reporting greater stress, anxiety and depression compared to middle and older age groups.” to highlight the compounding stressors Black college students are facing</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1cd6155398_0_1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1cd6155398_0_1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Environmental Stressors (, Social Exposure (Racism), Cognitive Stress (School/Academics), etc.</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1" name="Google Shape;11;p2"/>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2" name="Google Shape;12;p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2400"/>
              <a:buNone/>
              <a:defRPr sz="2400">
                <a:solidFill>
                  <a:schemeClr val="lt1"/>
                </a:solidFill>
              </a:defRPr>
            </a:lvl1pPr>
            <a:lvl2pPr lvl="1" rtl="0">
              <a:lnSpc>
                <a:spcPct val="100000"/>
              </a:lnSpc>
              <a:spcBef>
                <a:spcPts val="0"/>
              </a:spcBef>
              <a:spcAft>
                <a:spcPts val="0"/>
              </a:spcAft>
              <a:buClr>
                <a:schemeClr val="lt1"/>
              </a:buClr>
              <a:buSzPts val="2400"/>
              <a:buNone/>
              <a:defRPr sz="2400">
                <a:solidFill>
                  <a:schemeClr val="lt1"/>
                </a:solidFill>
              </a:defRPr>
            </a:lvl2pPr>
            <a:lvl3pPr lvl="2" rtl="0">
              <a:lnSpc>
                <a:spcPct val="100000"/>
              </a:lnSpc>
              <a:spcBef>
                <a:spcPts val="0"/>
              </a:spcBef>
              <a:spcAft>
                <a:spcPts val="0"/>
              </a:spcAft>
              <a:buClr>
                <a:schemeClr val="lt1"/>
              </a:buClr>
              <a:buSzPts val="2400"/>
              <a:buNone/>
              <a:defRPr sz="2400">
                <a:solidFill>
                  <a:schemeClr val="lt1"/>
                </a:solidFill>
              </a:defRPr>
            </a:lvl3pPr>
            <a:lvl4pPr lvl="3" rtl="0">
              <a:lnSpc>
                <a:spcPct val="100000"/>
              </a:lnSpc>
              <a:spcBef>
                <a:spcPts val="0"/>
              </a:spcBef>
              <a:spcAft>
                <a:spcPts val="0"/>
              </a:spcAft>
              <a:buClr>
                <a:schemeClr val="lt1"/>
              </a:buClr>
              <a:buSzPts val="2400"/>
              <a:buNone/>
              <a:defRPr sz="2400">
                <a:solidFill>
                  <a:schemeClr val="lt1"/>
                </a:solidFill>
              </a:defRPr>
            </a:lvl4pPr>
            <a:lvl5pPr lvl="4" rtl="0">
              <a:lnSpc>
                <a:spcPct val="100000"/>
              </a:lnSpc>
              <a:spcBef>
                <a:spcPts val="0"/>
              </a:spcBef>
              <a:spcAft>
                <a:spcPts val="0"/>
              </a:spcAft>
              <a:buClr>
                <a:schemeClr val="lt1"/>
              </a:buClr>
              <a:buSzPts val="2400"/>
              <a:buNone/>
              <a:defRPr sz="2400">
                <a:solidFill>
                  <a:schemeClr val="lt1"/>
                </a:solidFill>
              </a:defRPr>
            </a:lvl5pPr>
            <a:lvl6pPr lvl="5" rtl="0">
              <a:lnSpc>
                <a:spcPct val="100000"/>
              </a:lnSpc>
              <a:spcBef>
                <a:spcPts val="0"/>
              </a:spcBef>
              <a:spcAft>
                <a:spcPts val="0"/>
              </a:spcAft>
              <a:buClr>
                <a:schemeClr val="lt1"/>
              </a:buClr>
              <a:buSzPts val="2400"/>
              <a:buNone/>
              <a:defRPr sz="2400">
                <a:solidFill>
                  <a:schemeClr val="lt1"/>
                </a:solidFill>
              </a:defRPr>
            </a:lvl6pPr>
            <a:lvl7pPr lvl="6" rtl="0">
              <a:lnSpc>
                <a:spcPct val="100000"/>
              </a:lnSpc>
              <a:spcBef>
                <a:spcPts val="0"/>
              </a:spcBef>
              <a:spcAft>
                <a:spcPts val="0"/>
              </a:spcAft>
              <a:buClr>
                <a:schemeClr val="lt1"/>
              </a:buClr>
              <a:buSzPts val="2400"/>
              <a:buNone/>
              <a:defRPr sz="2400">
                <a:solidFill>
                  <a:schemeClr val="lt1"/>
                </a:solidFill>
              </a:defRPr>
            </a:lvl7pPr>
            <a:lvl8pPr lvl="7" rtl="0">
              <a:lnSpc>
                <a:spcPct val="100000"/>
              </a:lnSpc>
              <a:spcBef>
                <a:spcPts val="0"/>
              </a:spcBef>
              <a:spcAft>
                <a:spcPts val="0"/>
              </a:spcAft>
              <a:buClr>
                <a:schemeClr val="lt1"/>
              </a:buClr>
              <a:buSzPts val="2400"/>
              <a:buNone/>
              <a:defRPr sz="2400">
                <a:solidFill>
                  <a:schemeClr val="lt1"/>
                </a:solidFill>
              </a:defRPr>
            </a:lvl8pPr>
            <a:lvl9pPr lvl="8" rtl="0">
              <a:lnSpc>
                <a:spcPct val="100000"/>
              </a:lnSpc>
              <a:spcBef>
                <a:spcPts val="0"/>
              </a:spcBef>
              <a:spcAft>
                <a:spcPts val="0"/>
              </a:spcAft>
              <a:buClr>
                <a:schemeClr val="lt1"/>
              </a:buClr>
              <a:buSzPts val="2400"/>
              <a:buNone/>
              <a:defRPr sz="2400">
                <a:solidFill>
                  <a:schemeClr val="l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991475"/>
            <a:ext cx="8520600" cy="1917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4000"/>
              <a:buNone/>
              <a:defRPr sz="14000" b="1"/>
            </a:lvl1pPr>
            <a:lvl2pPr lvl="1" algn="ctr" rtl="0">
              <a:spcBef>
                <a:spcPts val="0"/>
              </a:spcBef>
              <a:spcAft>
                <a:spcPts val="0"/>
              </a:spcAft>
              <a:buSzPts val="14000"/>
              <a:buNone/>
              <a:defRPr sz="14000" b="1"/>
            </a:lvl2pPr>
            <a:lvl3pPr lvl="2" algn="ctr" rtl="0">
              <a:spcBef>
                <a:spcPts val="0"/>
              </a:spcBef>
              <a:spcAft>
                <a:spcPts val="0"/>
              </a:spcAft>
              <a:buSzPts val="14000"/>
              <a:buNone/>
              <a:defRPr sz="14000" b="1"/>
            </a:lvl3pPr>
            <a:lvl4pPr lvl="3" algn="ctr" rtl="0">
              <a:spcBef>
                <a:spcPts val="0"/>
              </a:spcBef>
              <a:spcAft>
                <a:spcPts val="0"/>
              </a:spcAft>
              <a:buSzPts val="14000"/>
              <a:buNone/>
              <a:defRPr sz="14000" b="1"/>
            </a:lvl4pPr>
            <a:lvl5pPr lvl="4" algn="ctr" rtl="0">
              <a:spcBef>
                <a:spcPts val="0"/>
              </a:spcBef>
              <a:spcAft>
                <a:spcPts val="0"/>
              </a:spcAft>
              <a:buSzPts val="14000"/>
              <a:buNone/>
              <a:defRPr sz="14000" b="1"/>
            </a:lvl5pPr>
            <a:lvl6pPr lvl="5" algn="ctr" rtl="0">
              <a:spcBef>
                <a:spcPts val="0"/>
              </a:spcBef>
              <a:spcAft>
                <a:spcPts val="0"/>
              </a:spcAft>
              <a:buSzPts val="14000"/>
              <a:buNone/>
              <a:defRPr sz="14000" b="1"/>
            </a:lvl6pPr>
            <a:lvl7pPr lvl="6" algn="ctr" rtl="0">
              <a:spcBef>
                <a:spcPts val="0"/>
              </a:spcBef>
              <a:spcAft>
                <a:spcPts val="0"/>
              </a:spcAft>
              <a:buSzPts val="14000"/>
              <a:buNone/>
              <a:defRPr sz="14000" b="1"/>
            </a:lvl7pPr>
            <a:lvl8pPr lvl="7" algn="ctr" rtl="0">
              <a:spcBef>
                <a:spcPts val="0"/>
              </a:spcBef>
              <a:spcAft>
                <a:spcPts val="0"/>
              </a:spcAft>
              <a:buSzPts val="14000"/>
              <a:buNone/>
              <a:defRPr sz="14000" b="1"/>
            </a:lvl8pPr>
            <a:lvl9pPr lvl="8" algn="ctr" rtl="0">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cxnSp>
        <p:nvCxnSpPr>
          <p:cNvPr id="15" name="Google Shape;15;p3"/>
          <p:cNvCxnSpPr/>
          <p:nvPr/>
        </p:nvCxnSpPr>
        <p:spPr>
          <a:xfrm>
            <a:off x="0" y="2998150"/>
            <a:ext cx="9144000" cy="0"/>
          </a:xfrm>
          <a:prstGeom prst="straightConnector1">
            <a:avLst/>
          </a:prstGeom>
          <a:noFill/>
          <a:ln w="19050" cap="flat" cmpd="sng">
            <a:solidFill>
              <a:schemeClr val="lt2"/>
            </a:solidFill>
            <a:prstDash val="solid"/>
            <a:round/>
            <a:headEnd type="none" w="sm" len="sm"/>
            <a:tailEnd type="none" w="sm" len="sm"/>
          </a:ln>
        </p:spPr>
      </p:cxnSp>
      <p:sp>
        <p:nvSpPr>
          <p:cNvPr id="16" name="Google Shape;16;p3"/>
          <p:cNvSpPr txBox="1">
            <a:spLocks noGrp="1"/>
          </p:cNvSpPr>
          <p:nvPr>
            <p:ph type="title"/>
          </p:nvPr>
        </p:nvSpPr>
        <p:spPr>
          <a:xfrm>
            <a:off x="510450" y="2057400"/>
            <a:ext cx="8123100" cy="7788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7" name="Google Shape;1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7975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2"/>
            </a:solidFill>
            <a:prstDash val="solid"/>
            <a:round/>
            <a:headEnd type="none" w="sm" len="sm"/>
            <a:tailEnd type="none" w="sm" len="sm"/>
          </a:ln>
        </p:spPr>
      </p:cxnSp>
      <p:sp>
        <p:nvSpPr>
          <p:cNvPr id="41" name="Google Shape;41;p9"/>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1700" y="4236825"/>
            <a:ext cx="5998800" cy="5988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2100"/>
              <a:buNone/>
              <a:defRPr sz="2100"/>
            </a:lvl1pPr>
          </a:lstStyle>
          <a:p>
            <a:endParaRPr/>
          </a:p>
        </p:txBody>
      </p:sp>
      <p:sp>
        <p:nvSpPr>
          <p:cNvPr id="47" name="Google Shape;47;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pearmin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1pPr>
            <a:lvl2pPr lvl="1"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2pPr>
            <a:lvl3pPr lvl="2"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3pPr>
            <a:lvl4pPr lvl="3"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4pPr>
            <a:lvl5pPr lvl="4"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5pPr>
            <a:lvl6pPr lvl="5"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6pPr>
            <a:lvl7pPr lvl="6"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7pPr>
            <a:lvl8pPr lvl="7"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8pPr>
            <a:lvl9pPr lvl="8" rtl="0">
              <a:spcBef>
                <a:spcPts val="0"/>
              </a:spcBef>
              <a:spcAft>
                <a:spcPts val="0"/>
              </a:spcAft>
              <a:buClr>
                <a:schemeClr val="dk1"/>
              </a:buClr>
              <a:buSzPts val="2800"/>
              <a:buFont typeface="Proxima Nova"/>
              <a:buNone/>
              <a:defRPr sz="2800">
                <a:solidFill>
                  <a:schemeClr val="dk1"/>
                </a:solidFill>
                <a:latin typeface="Proxima Nova"/>
                <a:ea typeface="Proxima Nova"/>
                <a:cs typeface="Proxima Nova"/>
                <a:sym typeface="Proxima Nov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accent3"/>
              </a:buClr>
              <a:buSzPts val="1800"/>
              <a:buFont typeface="Proxima Nova"/>
              <a:buChar char="●"/>
              <a:defRPr sz="1800">
                <a:solidFill>
                  <a:schemeClr val="accent3"/>
                </a:solidFill>
                <a:latin typeface="Proxima Nova"/>
                <a:ea typeface="Proxima Nova"/>
                <a:cs typeface="Proxima Nova"/>
                <a:sym typeface="Proxima Nova"/>
              </a:defRPr>
            </a:lvl1pPr>
            <a:lvl2pPr marL="914400" lvl="1" indent="-3175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2pPr>
            <a:lvl3pPr marL="1371600" lvl="2" indent="-3175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3pPr>
            <a:lvl4pPr marL="1828800" lvl="3" indent="-3175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4pPr>
            <a:lvl5pPr marL="2286000" lvl="4" indent="-3175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5pPr>
            <a:lvl6pPr marL="2743200" lvl="5" indent="-3175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6pPr>
            <a:lvl7pPr marL="3200400" lvl="6" indent="-3175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7pPr>
            <a:lvl8pPr marL="3657600" lvl="7" indent="-3175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8pPr>
            <a:lvl9pPr marL="4114800" lvl="8" indent="-317500" rtl="0">
              <a:lnSpc>
                <a:spcPct val="115000"/>
              </a:lnSpc>
              <a:spcBef>
                <a:spcPts val="0"/>
              </a:spcBef>
              <a:spcAft>
                <a:spcPts val="0"/>
              </a:spcAft>
              <a:buClr>
                <a:schemeClr val="accent3"/>
              </a:buClr>
              <a:buSzPts val="1400"/>
              <a:buFont typeface="Proxima Nova"/>
              <a:buChar char="■"/>
              <a:defRPr>
                <a:solidFill>
                  <a:schemeClr val="accent3"/>
                </a:solidFill>
                <a:latin typeface="Proxima Nova"/>
                <a:ea typeface="Proxima Nova"/>
                <a:cs typeface="Proxima Nova"/>
                <a:sym typeface="Proxima Nov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1"/>
                </a:solidFill>
                <a:latin typeface="Proxima Nova"/>
                <a:ea typeface="Proxima Nova"/>
                <a:cs typeface="Proxima Nova"/>
                <a:sym typeface="Proxima Nova"/>
              </a:defRPr>
            </a:lvl1pPr>
            <a:lvl2pPr lvl="1" algn="r" rtl="0">
              <a:buNone/>
              <a:defRPr sz="1000">
                <a:solidFill>
                  <a:schemeClr val="dk1"/>
                </a:solidFill>
                <a:latin typeface="Proxima Nova"/>
                <a:ea typeface="Proxima Nova"/>
                <a:cs typeface="Proxima Nova"/>
                <a:sym typeface="Proxima Nova"/>
              </a:defRPr>
            </a:lvl2pPr>
            <a:lvl3pPr lvl="2" algn="r" rtl="0">
              <a:buNone/>
              <a:defRPr sz="1000">
                <a:solidFill>
                  <a:schemeClr val="dk1"/>
                </a:solidFill>
                <a:latin typeface="Proxima Nova"/>
                <a:ea typeface="Proxima Nova"/>
                <a:cs typeface="Proxima Nova"/>
                <a:sym typeface="Proxima Nova"/>
              </a:defRPr>
            </a:lvl3pPr>
            <a:lvl4pPr lvl="3" algn="r" rtl="0">
              <a:buNone/>
              <a:defRPr sz="1000">
                <a:solidFill>
                  <a:schemeClr val="dk1"/>
                </a:solidFill>
                <a:latin typeface="Proxima Nova"/>
                <a:ea typeface="Proxima Nova"/>
                <a:cs typeface="Proxima Nova"/>
                <a:sym typeface="Proxima Nova"/>
              </a:defRPr>
            </a:lvl4pPr>
            <a:lvl5pPr lvl="4" algn="r" rtl="0">
              <a:buNone/>
              <a:defRPr sz="1000">
                <a:solidFill>
                  <a:schemeClr val="dk1"/>
                </a:solidFill>
                <a:latin typeface="Proxima Nova"/>
                <a:ea typeface="Proxima Nova"/>
                <a:cs typeface="Proxima Nova"/>
                <a:sym typeface="Proxima Nova"/>
              </a:defRPr>
            </a:lvl5pPr>
            <a:lvl6pPr lvl="5" algn="r" rtl="0">
              <a:buNone/>
              <a:defRPr sz="1000">
                <a:solidFill>
                  <a:schemeClr val="dk1"/>
                </a:solidFill>
                <a:latin typeface="Proxima Nova"/>
                <a:ea typeface="Proxima Nova"/>
                <a:cs typeface="Proxima Nova"/>
                <a:sym typeface="Proxima Nova"/>
              </a:defRPr>
            </a:lvl6pPr>
            <a:lvl7pPr lvl="6" algn="r" rtl="0">
              <a:buNone/>
              <a:defRPr sz="1000">
                <a:solidFill>
                  <a:schemeClr val="dk1"/>
                </a:solidFill>
                <a:latin typeface="Proxima Nova"/>
                <a:ea typeface="Proxima Nova"/>
                <a:cs typeface="Proxima Nova"/>
                <a:sym typeface="Proxima Nova"/>
              </a:defRPr>
            </a:lvl7pPr>
            <a:lvl8pPr lvl="7" algn="r" rtl="0">
              <a:buNone/>
              <a:defRPr sz="1000">
                <a:solidFill>
                  <a:schemeClr val="dk1"/>
                </a:solidFill>
                <a:latin typeface="Proxima Nova"/>
                <a:ea typeface="Proxima Nova"/>
                <a:cs typeface="Proxima Nova"/>
                <a:sym typeface="Proxima Nova"/>
              </a:defRPr>
            </a:lvl8pPr>
            <a:lvl9pPr lvl="8" algn="r" rtl="0">
              <a:buNone/>
              <a:defRPr sz="1000">
                <a:solidFill>
                  <a:schemeClr val="dk1"/>
                </a:solidFill>
                <a:latin typeface="Proxima Nova"/>
                <a:ea typeface="Proxima Nova"/>
                <a:cs typeface="Proxima Nova"/>
                <a:sym typeface="Proxima Nov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rmond.e.dorsey.20@dartmouth.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u9Q8D6n-3qw"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hyperlink" Target="http://drive.google.com/file/d/1O0h4NwGkeYoIASY0-FMsnu2ekL-wZA0B/view"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hyperlink" Target="https://armonddorsey.com"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www.linkedin.com/in/armond-dorsey/"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arcade.stanford.edu/occasion/introduction-race-space-and-scale-twenty-first-century#fnref:3" TargetMode="External"/><Relationship Id="rId3" Type="http://schemas.openxmlformats.org/officeDocument/2006/relationships/hyperlink" Target="https://doi.org/10.1080/10130950.2019.1668725" TargetMode="External"/><Relationship Id="rId7" Type="http://schemas.openxmlformats.org/officeDocument/2006/relationships/hyperlink" Target="https://doi.org/10.1037/trm0000018" TargetMode="External"/><Relationship Id="rId12" Type="http://schemas.openxmlformats.org/officeDocument/2006/relationships/hyperlink" Target="https://doi.org/10.1093/jmt/thab003"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https://doi.org/10.1177/0011000006292033" TargetMode="External"/><Relationship Id="rId11" Type="http://schemas.openxmlformats.org/officeDocument/2006/relationships/hyperlink" Target="https://doi.org/10.2105/AJPH.2004.060749" TargetMode="External"/><Relationship Id="rId5" Type="http://schemas.openxmlformats.org/officeDocument/2006/relationships/hyperlink" Target="https://booksc.org/book/39132502/f85278" TargetMode="External"/><Relationship Id="rId10" Type="http://schemas.openxmlformats.org/officeDocument/2006/relationships/hyperlink" Target="https://ajph.aphapublications.org/doi/10.2105/AJPH.2004.060749" TargetMode="External"/><Relationship Id="rId4" Type="http://schemas.openxmlformats.org/officeDocument/2006/relationships/hyperlink" Target="https://doi.org/10.1111/j.1749-6632.2009.04790.x" TargetMode="External"/><Relationship Id="rId9" Type="http://schemas.openxmlformats.org/officeDocument/2006/relationships/hyperlink" Target="https://doi.org/10.1016/j.socscimed.2010.07.030"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289400" y="1257300"/>
            <a:ext cx="8123100" cy="1588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sz="2400"/>
              <a:t>Armond Dorsey</a:t>
            </a:r>
            <a:endParaRPr sz="2400"/>
          </a:p>
          <a:p>
            <a:pPr marL="0" lvl="0" indent="0" algn="l" rtl="0">
              <a:spcBef>
                <a:spcPts val="0"/>
              </a:spcBef>
              <a:spcAft>
                <a:spcPts val="0"/>
              </a:spcAft>
              <a:buClr>
                <a:srgbClr val="000000"/>
              </a:buClr>
              <a:buSzPts val="1100"/>
              <a:buFont typeface="Arial"/>
              <a:buNone/>
            </a:pPr>
            <a:endParaRPr sz="2400"/>
          </a:p>
        </p:txBody>
      </p:sp>
      <p:sp>
        <p:nvSpPr>
          <p:cNvPr id="60" name="Google Shape;60;p13"/>
          <p:cNvSpPr txBox="1">
            <a:spLocks noGrp="1"/>
          </p:cNvSpPr>
          <p:nvPr>
            <p:ph type="subTitle" idx="1"/>
          </p:nvPr>
        </p:nvSpPr>
        <p:spPr>
          <a:xfrm>
            <a:off x="289400" y="3182313"/>
            <a:ext cx="8123100" cy="6300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SzPts val="523"/>
              <a:buNone/>
            </a:pPr>
            <a:r>
              <a:rPr lang="en" sz="1340" i="1"/>
              <a:t>Multidisciplinary Researcher</a:t>
            </a:r>
            <a:endParaRPr sz="1340" i="1"/>
          </a:p>
          <a:p>
            <a:pPr marL="0" lvl="0" indent="0" algn="l" rtl="0">
              <a:lnSpc>
                <a:spcPct val="80000"/>
              </a:lnSpc>
              <a:spcBef>
                <a:spcPts val="0"/>
              </a:spcBef>
              <a:spcAft>
                <a:spcPts val="0"/>
              </a:spcAft>
              <a:buSzPts val="523"/>
              <a:buNone/>
            </a:pPr>
            <a:r>
              <a:rPr lang="en" sz="1340" i="1"/>
              <a:t>Performer-Composer╳ Writer</a:t>
            </a:r>
            <a:endParaRPr sz="1340" i="1"/>
          </a:p>
          <a:p>
            <a:pPr marL="0" lvl="0" indent="0" algn="l" rtl="0">
              <a:lnSpc>
                <a:spcPct val="80000"/>
              </a:lnSpc>
              <a:spcBef>
                <a:spcPts val="0"/>
              </a:spcBef>
              <a:spcAft>
                <a:spcPts val="0"/>
              </a:spcAft>
              <a:buSzPts val="523"/>
              <a:buNone/>
            </a:pPr>
            <a:endParaRPr sz="1340" i="1"/>
          </a:p>
          <a:p>
            <a:pPr marL="0" lvl="0" indent="0" algn="l" rtl="0">
              <a:lnSpc>
                <a:spcPct val="80000"/>
              </a:lnSpc>
              <a:spcBef>
                <a:spcPts val="0"/>
              </a:spcBef>
              <a:spcAft>
                <a:spcPts val="0"/>
              </a:spcAft>
              <a:buSzPts val="523"/>
              <a:buNone/>
            </a:pPr>
            <a:r>
              <a:rPr lang="en" sz="1340"/>
              <a:t>Dartmouth Health Arts and Humanities </a:t>
            </a:r>
            <a:endParaRPr sz="1340"/>
          </a:p>
          <a:p>
            <a:pPr marL="0" lvl="0" indent="0" algn="l" rtl="0">
              <a:lnSpc>
                <a:spcPct val="80000"/>
              </a:lnSpc>
              <a:spcBef>
                <a:spcPts val="0"/>
              </a:spcBef>
              <a:spcAft>
                <a:spcPts val="0"/>
              </a:spcAft>
              <a:buSzPts val="523"/>
              <a:buNone/>
            </a:pPr>
            <a:r>
              <a:rPr lang="en" sz="1340"/>
              <a:t>in Medicine Symposium</a:t>
            </a:r>
            <a:endParaRPr sz="1340"/>
          </a:p>
          <a:p>
            <a:pPr marL="0" lvl="0" indent="0" algn="l" rtl="0">
              <a:lnSpc>
                <a:spcPct val="80000"/>
              </a:lnSpc>
              <a:spcBef>
                <a:spcPts val="0"/>
              </a:spcBef>
              <a:spcAft>
                <a:spcPts val="0"/>
              </a:spcAft>
              <a:buSzPts val="523"/>
              <a:buNone/>
            </a:pPr>
            <a:r>
              <a:rPr lang="en" sz="1340" b="1" u="sng"/>
              <a:t>Contact:</a:t>
            </a:r>
            <a:r>
              <a:rPr lang="en" sz="1340"/>
              <a:t> </a:t>
            </a:r>
            <a:r>
              <a:rPr lang="en" sz="1340" u="sng">
                <a:solidFill>
                  <a:schemeClr val="hlink"/>
                </a:solidFill>
                <a:hlinkClick r:id="rId3"/>
              </a:rPr>
              <a:t>armond.e.dorsey.20@dartmouth.edu</a:t>
            </a:r>
            <a:r>
              <a:rPr lang="en" sz="1340"/>
              <a:t> </a:t>
            </a:r>
            <a:endParaRPr sz="1340"/>
          </a:p>
          <a:p>
            <a:pPr marL="0" lvl="0" indent="0" algn="l" rtl="0">
              <a:lnSpc>
                <a:spcPct val="80000"/>
              </a:lnSpc>
              <a:spcBef>
                <a:spcPts val="0"/>
              </a:spcBef>
              <a:spcAft>
                <a:spcPts val="0"/>
              </a:spcAft>
              <a:buSzPts val="523"/>
              <a:buNone/>
            </a:pPr>
            <a:endParaRPr sz="1340"/>
          </a:p>
        </p:txBody>
      </p:sp>
      <p:pic>
        <p:nvPicPr>
          <p:cNvPr id="61" name="Google Shape;61;p13"/>
          <p:cNvPicPr preferRelativeResize="0"/>
          <p:nvPr/>
        </p:nvPicPr>
        <p:blipFill rotWithShape="1">
          <a:blip r:embed="rId4">
            <a:alphaModFix/>
          </a:blip>
          <a:srcRect l="16121" r="3673"/>
          <a:stretch/>
        </p:blipFill>
        <p:spPr>
          <a:xfrm>
            <a:off x="5814500" y="136025"/>
            <a:ext cx="3329499" cy="4871451"/>
          </a:xfrm>
          <a:prstGeom prst="rect">
            <a:avLst/>
          </a:prstGeom>
          <a:noFill/>
          <a:ln>
            <a:noFill/>
          </a:ln>
        </p:spPr>
      </p:pic>
      <p:pic>
        <p:nvPicPr>
          <p:cNvPr id="62" name="Google Shape;62;p13"/>
          <p:cNvPicPr preferRelativeResize="0"/>
          <p:nvPr/>
        </p:nvPicPr>
        <p:blipFill>
          <a:blip r:embed="rId5">
            <a:alphaModFix/>
          </a:blip>
          <a:stretch>
            <a:fillRect/>
          </a:stretch>
        </p:blipFill>
        <p:spPr>
          <a:xfrm>
            <a:off x="3800250" y="53925"/>
            <a:ext cx="2755175" cy="5143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2"/>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SzPts val="990"/>
              <a:buNone/>
            </a:pPr>
            <a:r>
              <a:rPr lang="en" sz="2920">
                <a:solidFill>
                  <a:schemeClr val="lt2"/>
                </a:solidFill>
                <a:latin typeface="Merriweather"/>
                <a:ea typeface="Merriweather"/>
                <a:cs typeface="Merriweather"/>
                <a:sym typeface="Merriweather"/>
              </a:rPr>
              <a:t>Health </a:t>
            </a:r>
            <a:r>
              <a:rPr lang="en" sz="2920">
                <a:solidFill>
                  <a:schemeClr val="accent5"/>
                </a:solidFill>
                <a:latin typeface="Merriweather"/>
                <a:ea typeface="Merriweather"/>
                <a:cs typeface="Merriweather"/>
                <a:sym typeface="Merriweather"/>
              </a:rPr>
              <a:t>Equity</a:t>
            </a:r>
            <a:r>
              <a:rPr lang="en" sz="2920">
                <a:solidFill>
                  <a:schemeClr val="lt2"/>
                </a:solidFill>
                <a:latin typeface="Merriweather"/>
                <a:ea typeface="Merriweather"/>
                <a:cs typeface="Merriweather"/>
                <a:sym typeface="Merriweather"/>
              </a:rPr>
              <a:t> Frameworks</a:t>
            </a:r>
            <a:endParaRPr sz="2920">
              <a:latin typeface="Merriweather"/>
              <a:ea typeface="Merriweather"/>
              <a:cs typeface="Merriweather"/>
              <a:sym typeface="Merriweather"/>
            </a:endParaRPr>
          </a:p>
        </p:txBody>
      </p:sp>
      <p:sp>
        <p:nvSpPr>
          <p:cNvPr id="189" name="Google Shape;189;p22"/>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605"/>
              <a:buNone/>
            </a:pPr>
            <a:endParaRPr sz="1420">
              <a:solidFill>
                <a:srgbClr val="FF0000"/>
              </a:solidFill>
            </a:endParaRPr>
          </a:p>
        </p:txBody>
      </p:sp>
      <p:pic>
        <p:nvPicPr>
          <p:cNvPr id="190" name="Google Shape;190;p22"/>
          <p:cNvPicPr preferRelativeResize="0"/>
          <p:nvPr/>
        </p:nvPicPr>
        <p:blipFill rotWithShape="1">
          <a:blip r:embed="rId3">
            <a:alphaModFix amt="93000"/>
          </a:blip>
          <a:srcRect b="58694"/>
          <a:stretch/>
        </p:blipFill>
        <p:spPr>
          <a:xfrm>
            <a:off x="6583975" y="4054425"/>
            <a:ext cx="2506125" cy="1035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3"/>
          <p:cNvSpPr txBox="1">
            <a:spLocks noGrp="1"/>
          </p:cNvSpPr>
          <p:nvPr>
            <p:ph type="title"/>
          </p:nvPr>
        </p:nvSpPr>
        <p:spPr>
          <a:xfrm>
            <a:off x="311700" y="3372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 Ford &amp; C.O. Airhihenbuwa (2007), The public health critical race methodology: Praxis for antiracism research</a:t>
            </a:r>
            <a:endParaRPr/>
          </a:p>
          <a:p>
            <a:pPr marL="0" lvl="0" indent="0" algn="l" rtl="0">
              <a:spcBef>
                <a:spcPts val="0"/>
              </a:spcBef>
              <a:spcAft>
                <a:spcPts val="0"/>
              </a:spcAft>
              <a:buNone/>
            </a:pPr>
            <a:endParaRPr/>
          </a:p>
        </p:txBody>
      </p:sp>
      <p:pic>
        <p:nvPicPr>
          <p:cNvPr id="196" name="Google Shape;196;p23"/>
          <p:cNvPicPr preferRelativeResize="0"/>
          <p:nvPr/>
        </p:nvPicPr>
        <p:blipFill>
          <a:blip r:embed="rId3">
            <a:alphaModFix/>
          </a:blip>
          <a:stretch>
            <a:fillRect/>
          </a:stretch>
        </p:blipFill>
        <p:spPr>
          <a:xfrm>
            <a:off x="311700" y="1335775"/>
            <a:ext cx="3999900" cy="3416400"/>
          </a:xfrm>
          <a:prstGeom prst="rect">
            <a:avLst/>
          </a:prstGeom>
          <a:noFill/>
          <a:ln>
            <a:noFill/>
          </a:ln>
        </p:spPr>
      </p:pic>
      <p:sp>
        <p:nvSpPr>
          <p:cNvPr id="197" name="Google Shape;197;p23"/>
          <p:cNvSpPr/>
          <p:nvPr/>
        </p:nvSpPr>
        <p:spPr>
          <a:xfrm rot="-2700000">
            <a:off x="4705031" y="1941866"/>
            <a:ext cx="305894" cy="116673"/>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3"/>
          <p:cNvSpPr/>
          <p:nvPr/>
        </p:nvSpPr>
        <p:spPr>
          <a:xfrm rot="-2700000">
            <a:off x="4705031" y="1256591"/>
            <a:ext cx="305894" cy="116673"/>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3"/>
          <p:cNvSpPr/>
          <p:nvPr/>
        </p:nvSpPr>
        <p:spPr>
          <a:xfrm rot="-2700000">
            <a:off x="4705031" y="2627141"/>
            <a:ext cx="305894" cy="116673"/>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3"/>
          <p:cNvSpPr/>
          <p:nvPr/>
        </p:nvSpPr>
        <p:spPr>
          <a:xfrm>
            <a:off x="3633813" y="2521262"/>
            <a:ext cx="410400" cy="410400"/>
          </a:xfrm>
          <a:prstGeom prst="mathMultiply">
            <a:avLst>
              <a:gd name="adj1" fmla="val 508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 name="Google Shape;201;p23"/>
          <p:cNvGrpSpPr/>
          <p:nvPr/>
        </p:nvGrpSpPr>
        <p:grpSpPr>
          <a:xfrm>
            <a:off x="4832449" y="1335782"/>
            <a:ext cx="3999804" cy="3440432"/>
            <a:chOff x="942788" y="707562"/>
            <a:chExt cx="2380836" cy="2356137"/>
          </a:xfrm>
        </p:grpSpPr>
        <p:sp>
          <p:nvSpPr>
            <p:cNvPr id="202" name="Google Shape;202;p23"/>
            <p:cNvSpPr/>
            <p:nvPr/>
          </p:nvSpPr>
          <p:spPr>
            <a:xfrm>
              <a:off x="942788" y="707562"/>
              <a:ext cx="2380800" cy="3003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3"/>
            <p:cNvSpPr/>
            <p:nvPr/>
          </p:nvSpPr>
          <p:spPr>
            <a:xfrm>
              <a:off x="943723" y="1703975"/>
              <a:ext cx="2379900" cy="6744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3"/>
            <p:cNvSpPr/>
            <p:nvPr/>
          </p:nvSpPr>
          <p:spPr>
            <a:xfrm>
              <a:off x="1632122" y="1703987"/>
              <a:ext cx="674400" cy="674400"/>
            </a:xfrm>
            <a:prstGeom prst="rtTriangle">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3"/>
            <p:cNvSpPr/>
            <p:nvPr/>
          </p:nvSpPr>
          <p:spPr>
            <a:xfrm>
              <a:off x="943723" y="1703987"/>
              <a:ext cx="687600" cy="674400"/>
            </a:xfrm>
            <a:prstGeom prst="rtTriangle">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3"/>
            <p:cNvSpPr/>
            <p:nvPr/>
          </p:nvSpPr>
          <p:spPr>
            <a:xfrm>
              <a:off x="1210848" y="1704032"/>
              <a:ext cx="425700" cy="409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2</a:t>
              </a:r>
              <a:endParaRPr sz="1600">
                <a:solidFill>
                  <a:srgbClr val="FFFFFF"/>
                </a:solidFill>
                <a:latin typeface="Roboto"/>
                <a:ea typeface="Roboto"/>
                <a:cs typeface="Roboto"/>
                <a:sym typeface="Roboto"/>
              </a:endParaRPr>
            </a:p>
          </p:txBody>
        </p:sp>
        <p:sp>
          <p:nvSpPr>
            <p:cNvPr id="207" name="Google Shape;207;p23"/>
            <p:cNvSpPr/>
            <p:nvPr/>
          </p:nvSpPr>
          <p:spPr>
            <a:xfrm>
              <a:off x="1704725" y="1704025"/>
              <a:ext cx="1488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Establishes praxis (i.e., an iterative methodology) by combining theory, experiential knowledge, science and action in order to actively counter inequities</a:t>
              </a:r>
              <a:endParaRPr sz="1000">
                <a:solidFill>
                  <a:srgbClr val="FFFFFF"/>
                </a:solidFill>
                <a:latin typeface="Roboto"/>
                <a:ea typeface="Roboto"/>
                <a:cs typeface="Roboto"/>
                <a:sym typeface="Roboto"/>
              </a:endParaRPr>
            </a:p>
            <a:p>
              <a:pPr marL="0" lvl="0" indent="0" algn="l" rtl="0">
                <a:spcBef>
                  <a:spcPts val="0"/>
                </a:spcBef>
                <a:spcAft>
                  <a:spcPts val="0"/>
                </a:spcAft>
                <a:buNone/>
              </a:pPr>
              <a:endParaRPr sz="1000">
                <a:solidFill>
                  <a:srgbClr val="FFFFFF"/>
                </a:solidFill>
                <a:latin typeface="Roboto"/>
                <a:ea typeface="Roboto"/>
                <a:cs typeface="Roboto"/>
                <a:sym typeface="Roboto"/>
              </a:endParaRPr>
            </a:p>
          </p:txBody>
        </p:sp>
        <p:sp>
          <p:nvSpPr>
            <p:cNvPr id="208" name="Google Shape;208;p23"/>
            <p:cNvSpPr/>
            <p:nvPr/>
          </p:nvSpPr>
          <p:spPr>
            <a:xfrm>
              <a:off x="943723" y="1018700"/>
              <a:ext cx="2379900" cy="6744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3"/>
            <p:cNvSpPr/>
            <p:nvPr/>
          </p:nvSpPr>
          <p:spPr>
            <a:xfrm>
              <a:off x="1632122" y="1018712"/>
              <a:ext cx="674400" cy="674400"/>
            </a:xfrm>
            <a:prstGeom prst="rtTriangle">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3"/>
            <p:cNvSpPr/>
            <p:nvPr/>
          </p:nvSpPr>
          <p:spPr>
            <a:xfrm>
              <a:off x="943723" y="1018712"/>
              <a:ext cx="687600" cy="674400"/>
            </a:xfrm>
            <a:prstGeom prst="rtTriangle">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3"/>
            <p:cNvSpPr/>
            <p:nvPr/>
          </p:nvSpPr>
          <p:spPr>
            <a:xfrm>
              <a:off x="1210848" y="1018757"/>
              <a:ext cx="425700" cy="409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1</a:t>
              </a:r>
              <a:endParaRPr sz="1600">
                <a:solidFill>
                  <a:srgbClr val="FFFFFF"/>
                </a:solidFill>
                <a:latin typeface="Roboto"/>
                <a:ea typeface="Roboto"/>
                <a:cs typeface="Roboto"/>
                <a:sym typeface="Roboto"/>
              </a:endParaRPr>
            </a:p>
          </p:txBody>
        </p:sp>
        <p:sp>
          <p:nvSpPr>
            <p:cNvPr id="212" name="Google Shape;212;p23"/>
            <p:cNvSpPr/>
            <p:nvPr/>
          </p:nvSpPr>
          <p:spPr>
            <a:xfrm>
              <a:off x="1704725" y="1018750"/>
              <a:ext cx="1488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u="sng">
                  <a:solidFill>
                    <a:srgbClr val="FFFFFF"/>
                  </a:solidFill>
                  <a:latin typeface="Roboto"/>
                  <a:ea typeface="Roboto"/>
                  <a:cs typeface="Roboto"/>
                  <a:sym typeface="Roboto"/>
                </a:rPr>
                <a:t>Definition: </a:t>
              </a:r>
              <a:r>
                <a:rPr lang="en" sz="1000">
                  <a:solidFill>
                    <a:srgbClr val="FFFFFF"/>
                  </a:solidFill>
                  <a:latin typeface="Roboto"/>
                  <a:ea typeface="Roboto"/>
                  <a:cs typeface="Roboto"/>
                  <a:sym typeface="Roboto"/>
                </a:rPr>
                <a:t>A semistructured process for applying CRT principles to address the subtle ways racism influences both health inequities and the approaches used to study them</a:t>
              </a:r>
              <a:endParaRPr sz="1000">
                <a:solidFill>
                  <a:srgbClr val="FFFFFF"/>
                </a:solidFill>
                <a:latin typeface="Roboto"/>
                <a:ea typeface="Roboto"/>
                <a:cs typeface="Roboto"/>
                <a:sym typeface="Roboto"/>
              </a:endParaRPr>
            </a:p>
          </p:txBody>
        </p:sp>
        <p:sp>
          <p:nvSpPr>
            <p:cNvPr id="213" name="Google Shape;213;p23"/>
            <p:cNvSpPr/>
            <p:nvPr/>
          </p:nvSpPr>
          <p:spPr>
            <a:xfrm>
              <a:off x="943723" y="2389250"/>
              <a:ext cx="2379900" cy="6744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3"/>
            <p:cNvSpPr/>
            <p:nvPr/>
          </p:nvSpPr>
          <p:spPr>
            <a:xfrm>
              <a:off x="1632122" y="2389262"/>
              <a:ext cx="674400" cy="674400"/>
            </a:xfrm>
            <a:prstGeom prst="rtTriangle">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a:off x="943723" y="2389262"/>
              <a:ext cx="687600" cy="674400"/>
            </a:xfrm>
            <a:prstGeom prst="rtTriangle">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p:nvPr/>
          </p:nvSpPr>
          <p:spPr>
            <a:xfrm>
              <a:off x="1210848" y="2389307"/>
              <a:ext cx="425700" cy="409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3</a:t>
              </a:r>
              <a:endParaRPr sz="1600">
                <a:solidFill>
                  <a:srgbClr val="FFFFFF"/>
                </a:solidFill>
                <a:latin typeface="Roboto"/>
                <a:ea typeface="Roboto"/>
                <a:cs typeface="Roboto"/>
                <a:sym typeface="Roboto"/>
              </a:endParaRPr>
            </a:p>
          </p:txBody>
        </p:sp>
        <p:sp>
          <p:nvSpPr>
            <p:cNvPr id="217" name="Google Shape;217;p23"/>
            <p:cNvSpPr/>
            <p:nvPr/>
          </p:nvSpPr>
          <p:spPr>
            <a:xfrm>
              <a:off x="1704725" y="2389300"/>
              <a:ext cx="1488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Focal areas provide a foundational epistemology and analytical lens to addressing health inequities and racism through rigourous research methods</a:t>
              </a:r>
              <a:endParaRPr sz="1000">
                <a:solidFill>
                  <a:srgbClr val="FFFFFF"/>
                </a:solidFill>
                <a:latin typeface="Roboto"/>
                <a:ea typeface="Roboto"/>
                <a:cs typeface="Roboto"/>
                <a:sym typeface="Roboto"/>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4"/>
          <p:cNvSpPr txBox="1">
            <a:spLocks noGrp="1"/>
          </p:cNvSpPr>
          <p:nvPr>
            <p:ph type="title"/>
          </p:nvPr>
        </p:nvSpPr>
        <p:spPr>
          <a:xfrm>
            <a:off x="311700" y="3372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Black Feminism &amp; Womanism</a:t>
            </a:r>
            <a:endParaRPr/>
          </a:p>
        </p:txBody>
      </p:sp>
      <p:sp>
        <p:nvSpPr>
          <p:cNvPr id="223" name="Google Shape;223;p24"/>
          <p:cNvSpPr/>
          <p:nvPr/>
        </p:nvSpPr>
        <p:spPr>
          <a:xfrm rot="-2700000">
            <a:off x="4705031" y="1941866"/>
            <a:ext cx="305894" cy="116673"/>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4"/>
          <p:cNvSpPr/>
          <p:nvPr/>
        </p:nvSpPr>
        <p:spPr>
          <a:xfrm rot="-2700000">
            <a:off x="4705031" y="1256591"/>
            <a:ext cx="305894" cy="116673"/>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4"/>
          <p:cNvSpPr/>
          <p:nvPr/>
        </p:nvSpPr>
        <p:spPr>
          <a:xfrm rot="-2700000">
            <a:off x="4705031" y="2627141"/>
            <a:ext cx="305894" cy="116673"/>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4"/>
          <p:cNvSpPr/>
          <p:nvPr/>
        </p:nvSpPr>
        <p:spPr>
          <a:xfrm>
            <a:off x="3633813" y="2521262"/>
            <a:ext cx="410400" cy="410400"/>
          </a:xfrm>
          <a:prstGeom prst="mathMultiply">
            <a:avLst>
              <a:gd name="adj1" fmla="val 508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 name="Google Shape;227;p24"/>
          <p:cNvGrpSpPr/>
          <p:nvPr/>
        </p:nvGrpSpPr>
        <p:grpSpPr>
          <a:xfrm>
            <a:off x="4708572" y="1281851"/>
            <a:ext cx="4260268" cy="3807693"/>
            <a:chOff x="942788" y="707562"/>
            <a:chExt cx="2380836" cy="2356100"/>
          </a:xfrm>
        </p:grpSpPr>
        <p:sp>
          <p:nvSpPr>
            <p:cNvPr id="228" name="Google Shape;228;p24"/>
            <p:cNvSpPr/>
            <p:nvPr/>
          </p:nvSpPr>
          <p:spPr>
            <a:xfrm>
              <a:off x="942788" y="707562"/>
              <a:ext cx="2380800" cy="3003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4"/>
            <p:cNvSpPr/>
            <p:nvPr/>
          </p:nvSpPr>
          <p:spPr>
            <a:xfrm>
              <a:off x="943723" y="1703975"/>
              <a:ext cx="2379900" cy="6744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4"/>
            <p:cNvSpPr/>
            <p:nvPr/>
          </p:nvSpPr>
          <p:spPr>
            <a:xfrm>
              <a:off x="1632122" y="1703987"/>
              <a:ext cx="674400" cy="674400"/>
            </a:xfrm>
            <a:prstGeom prst="rtTriangle">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4"/>
            <p:cNvSpPr/>
            <p:nvPr/>
          </p:nvSpPr>
          <p:spPr>
            <a:xfrm>
              <a:off x="943723" y="1703987"/>
              <a:ext cx="687600" cy="674400"/>
            </a:xfrm>
            <a:prstGeom prst="rtTriangle">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4"/>
            <p:cNvSpPr/>
            <p:nvPr/>
          </p:nvSpPr>
          <p:spPr>
            <a:xfrm>
              <a:off x="1210848" y="1704032"/>
              <a:ext cx="425700" cy="409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2</a:t>
              </a:r>
              <a:endParaRPr sz="1600">
                <a:solidFill>
                  <a:srgbClr val="FFFFFF"/>
                </a:solidFill>
                <a:latin typeface="Roboto"/>
                <a:ea typeface="Roboto"/>
                <a:cs typeface="Roboto"/>
                <a:sym typeface="Roboto"/>
              </a:endParaRPr>
            </a:p>
          </p:txBody>
        </p:sp>
        <p:sp>
          <p:nvSpPr>
            <p:cNvPr id="233" name="Google Shape;233;p24"/>
            <p:cNvSpPr/>
            <p:nvPr/>
          </p:nvSpPr>
          <p:spPr>
            <a:xfrm>
              <a:off x="1704725" y="1704025"/>
              <a:ext cx="1488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u="sng">
                  <a:solidFill>
                    <a:srgbClr val="FFFFFF"/>
                  </a:solidFill>
                  <a:latin typeface="Roboto"/>
                  <a:ea typeface="Roboto"/>
                  <a:cs typeface="Roboto"/>
                  <a:sym typeface="Roboto"/>
                </a:rPr>
                <a:t>Black Womanism</a:t>
              </a:r>
              <a:r>
                <a:rPr lang="en" sz="1000" b="1">
                  <a:solidFill>
                    <a:srgbClr val="FFFFFF"/>
                  </a:solidFill>
                  <a:latin typeface="Roboto"/>
                  <a:ea typeface="Roboto"/>
                  <a:cs typeface="Roboto"/>
                  <a:sym typeface="Roboto"/>
                </a:rPr>
                <a:t>: </a:t>
              </a:r>
              <a:r>
                <a:rPr lang="en" sz="1000">
                  <a:solidFill>
                    <a:srgbClr val="FFFFFF"/>
                  </a:solidFill>
                  <a:latin typeface="Roboto"/>
                  <a:ea typeface="Roboto"/>
                  <a:cs typeface="Roboto"/>
                  <a:sym typeface="Roboto"/>
                </a:rPr>
                <a:t>refers to a political movement founded on three key principles: (a) it is practiced by a Black feminist or feminist of color who (b) appreciates and prefer women’s culture and (c) has a love of culture and self.</a:t>
              </a:r>
              <a:endParaRPr sz="1000">
                <a:solidFill>
                  <a:srgbClr val="FFFFFF"/>
                </a:solidFill>
                <a:latin typeface="Roboto"/>
                <a:ea typeface="Roboto"/>
                <a:cs typeface="Roboto"/>
                <a:sym typeface="Roboto"/>
              </a:endParaRPr>
            </a:p>
          </p:txBody>
        </p:sp>
        <p:sp>
          <p:nvSpPr>
            <p:cNvPr id="234" name="Google Shape;234;p24"/>
            <p:cNvSpPr/>
            <p:nvPr/>
          </p:nvSpPr>
          <p:spPr>
            <a:xfrm>
              <a:off x="943723" y="1018700"/>
              <a:ext cx="2379900" cy="6744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4"/>
            <p:cNvSpPr/>
            <p:nvPr/>
          </p:nvSpPr>
          <p:spPr>
            <a:xfrm>
              <a:off x="1632122" y="1018712"/>
              <a:ext cx="674400" cy="674400"/>
            </a:xfrm>
            <a:prstGeom prst="rtTriangle">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4"/>
            <p:cNvSpPr/>
            <p:nvPr/>
          </p:nvSpPr>
          <p:spPr>
            <a:xfrm>
              <a:off x="943723" y="1018712"/>
              <a:ext cx="687600" cy="674400"/>
            </a:xfrm>
            <a:prstGeom prst="rtTriangle">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4"/>
            <p:cNvSpPr/>
            <p:nvPr/>
          </p:nvSpPr>
          <p:spPr>
            <a:xfrm>
              <a:off x="1210848" y="1018757"/>
              <a:ext cx="425700" cy="409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1</a:t>
              </a:r>
              <a:endParaRPr sz="1600">
                <a:solidFill>
                  <a:srgbClr val="FFFFFF"/>
                </a:solidFill>
                <a:latin typeface="Roboto"/>
                <a:ea typeface="Roboto"/>
                <a:cs typeface="Roboto"/>
                <a:sym typeface="Roboto"/>
              </a:endParaRPr>
            </a:p>
          </p:txBody>
        </p:sp>
        <p:sp>
          <p:nvSpPr>
            <p:cNvPr id="238" name="Google Shape;238;p24"/>
            <p:cNvSpPr/>
            <p:nvPr/>
          </p:nvSpPr>
          <p:spPr>
            <a:xfrm>
              <a:off x="1704725" y="1018750"/>
              <a:ext cx="1488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u="sng">
                  <a:solidFill>
                    <a:srgbClr val="FFFFFF"/>
                  </a:solidFill>
                  <a:latin typeface="Roboto"/>
                  <a:ea typeface="Roboto"/>
                  <a:cs typeface="Roboto"/>
                  <a:sym typeface="Roboto"/>
                </a:rPr>
                <a:t>Black Feminsim: </a:t>
              </a:r>
              <a:r>
                <a:rPr lang="en" sz="1000">
                  <a:solidFill>
                    <a:srgbClr val="FFFFFF"/>
                  </a:solidFill>
                  <a:latin typeface="Roboto"/>
                  <a:ea typeface="Roboto"/>
                  <a:cs typeface="Roboto"/>
                  <a:sym typeface="Roboto"/>
                </a:rPr>
                <a:t> political movement that not only struggles against exploitative capitalism but also seeks to develop institutions to protect what the dominant culture has little respect and value for Black women”</a:t>
              </a:r>
              <a:endParaRPr sz="1000">
                <a:solidFill>
                  <a:srgbClr val="FFFFFF"/>
                </a:solidFill>
                <a:latin typeface="Roboto"/>
                <a:ea typeface="Roboto"/>
                <a:cs typeface="Roboto"/>
                <a:sym typeface="Roboto"/>
              </a:endParaRPr>
            </a:p>
          </p:txBody>
        </p:sp>
        <p:sp>
          <p:nvSpPr>
            <p:cNvPr id="239" name="Google Shape;239;p24"/>
            <p:cNvSpPr/>
            <p:nvPr/>
          </p:nvSpPr>
          <p:spPr>
            <a:xfrm>
              <a:off x="943723" y="2389250"/>
              <a:ext cx="2379900" cy="6744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4"/>
            <p:cNvSpPr/>
            <p:nvPr/>
          </p:nvSpPr>
          <p:spPr>
            <a:xfrm>
              <a:off x="1632122" y="2389262"/>
              <a:ext cx="674400" cy="674400"/>
            </a:xfrm>
            <a:prstGeom prst="rtTriangle">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4"/>
            <p:cNvSpPr/>
            <p:nvPr/>
          </p:nvSpPr>
          <p:spPr>
            <a:xfrm>
              <a:off x="943723" y="2389262"/>
              <a:ext cx="687600" cy="674400"/>
            </a:xfrm>
            <a:prstGeom prst="rtTriangle">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4"/>
            <p:cNvSpPr/>
            <p:nvPr/>
          </p:nvSpPr>
          <p:spPr>
            <a:xfrm>
              <a:off x="1210848" y="2389307"/>
              <a:ext cx="425700" cy="409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3</a:t>
              </a:r>
              <a:endParaRPr sz="1600">
                <a:solidFill>
                  <a:srgbClr val="FFFFFF"/>
                </a:solidFill>
                <a:latin typeface="Roboto"/>
                <a:ea typeface="Roboto"/>
                <a:cs typeface="Roboto"/>
                <a:sym typeface="Roboto"/>
              </a:endParaRPr>
            </a:p>
          </p:txBody>
        </p:sp>
        <p:sp>
          <p:nvSpPr>
            <p:cNvPr id="243" name="Google Shape;243;p24"/>
            <p:cNvSpPr/>
            <p:nvPr/>
          </p:nvSpPr>
          <p:spPr>
            <a:xfrm>
              <a:off x="1704720" y="2389296"/>
              <a:ext cx="1488600" cy="62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50">
                  <a:solidFill>
                    <a:srgbClr val="FFFFFF"/>
                  </a:solidFill>
                  <a:latin typeface="Roboto"/>
                  <a:ea typeface="Roboto"/>
                  <a:cs typeface="Roboto"/>
                  <a:sym typeface="Roboto"/>
                </a:rPr>
                <a:t> A systemic view that focalizes this intersectional worldview and its seeming contradictions is a foundational way of thinking in approaching racial stress and related factors that disproportionately impact Black communities, especially Black women.</a:t>
              </a:r>
              <a:endParaRPr sz="950">
                <a:solidFill>
                  <a:srgbClr val="FFFFFF"/>
                </a:solidFill>
                <a:latin typeface="Roboto"/>
                <a:ea typeface="Roboto"/>
                <a:cs typeface="Roboto"/>
                <a:sym typeface="Roboto"/>
              </a:endParaRPr>
            </a:p>
            <a:p>
              <a:pPr marL="0" lvl="0" indent="0" algn="l" rtl="0">
                <a:spcBef>
                  <a:spcPts val="0"/>
                </a:spcBef>
                <a:spcAft>
                  <a:spcPts val="0"/>
                </a:spcAft>
                <a:buNone/>
              </a:pPr>
              <a:endParaRPr sz="950">
                <a:solidFill>
                  <a:srgbClr val="FFFFFF"/>
                </a:solidFill>
                <a:latin typeface="Roboto"/>
                <a:ea typeface="Roboto"/>
                <a:cs typeface="Roboto"/>
                <a:sym typeface="Roboto"/>
              </a:endParaRPr>
            </a:p>
          </p:txBody>
        </p:sp>
      </p:grpSp>
      <p:pic>
        <p:nvPicPr>
          <p:cNvPr id="244" name="Google Shape;244;p24"/>
          <p:cNvPicPr preferRelativeResize="0"/>
          <p:nvPr/>
        </p:nvPicPr>
        <p:blipFill>
          <a:blip r:embed="rId3">
            <a:alphaModFix/>
          </a:blip>
          <a:stretch>
            <a:fillRect/>
          </a:stretch>
        </p:blipFill>
        <p:spPr>
          <a:xfrm>
            <a:off x="352350" y="1547300"/>
            <a:ext cx="4080800" cy="3060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5"/>
          <p:cNvSpPr txBox="1">
            <a:spLocks noGrp="1"/>
          </p:cNvSpPr>
          <p:nvPr>
            <p:ph type="title"/>
          </p:nvPr>
        </p:nvSpPr>
        <p:spPr>
          <a:xfrm>
            <a:off x="311700" y="3372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J. Barlow &amp; B. Johnson (2021) The Black Feminist and Womanist Analytical Path to Health Equity</a:t>
            </a:r>
            <a:endParaRPr/>
          </a:p>
        </p:txBody>
      </p:sp>
      <p:sp>
        <p:nvSpPr>
          <p:cNvPr id="250" name="Google Shape;250;p25"/>
          <p:cNvSpPr/>
          <p:nvPr/>
        </p:nvSpPr>
        <p:spPr>
          <a:xfrm rot="-2700000">
            <a:off x="4705031" y="1941866"/>
            <a:ext cx="305894" cy="116673"/>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5"/>
          <p:cNvSpPr/>
          <p:nvPr/>
        </p:nvSpPr>
        <p:spPr>
          <a:xfrm rot="-2700000">
            <a:off x="4705031" y="1256591"/>
            <a:ext cx="305894" cy="116673"/>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5"/>
          <p:cNvSpPr/>
          <p:nvPr/>
        </p:nvSpPr>
        <p:spPr>
          <a:xfrm rot="-2700000">
            <a:off x="4705031" y="2627141"/>
            <a:ext cx="305894" cy="116673"/>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5"/>
          <p:cNvSpPr/>
          <p:nvPr/>
        </p:nvSpPr>
        <p:spPr>
          <a:xfrm>
            <a:off x="3633813" y="2521262"/>
            <a:ext cx="410400" cy="410400"/>
          </a:xfrm>
          <a:prstGeom prst="mathMultiply">
            <a:avLst>
              <a:gd name="adj1" fmla="val 508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4" name="Google Shape;254;p25"/>
          <p:cNvGrpSpPr/>
          <p:nvPr/>
        </p:nvGrpSpPr>
        <p:grpSpPr>
          <a:xfrm>
            <a:off x="4708572" y="1281851"/>
            <a:ext cx="4260268" cy="3807754"/>
            <a:chOff x="942788" y="707562"/>
            <a:chExt cx="2380836" cy="2356137"/>
          </a:xfrm>
        </p:grpSpPr>
        <p:sp>
          <p:nvSpPr>
            <p:cNvPr id="255" name="Google Shape;255;p25"/>
            <p:cNvSpPr/>
            <p:nvPr/>
          </p:nvSpPr>
          <p:spPr>
            <a:xfrm>
              <a:off x="942788" y="707562"/>
              <a:ext cx="2380800" cy="3003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5"/>
            <p:cNvSpPr/>
            <p:nvPr/>
          </p:nvSpPr>
          <p:spPr>
            <a:xfrm>
              <a:off x="943723" y="1703975"/>
              <a:ext cx="2379900" cy="6744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5"/>
            <p:cNvSpPr/>
            <p:nvPr/>
          </p:nvSpPr>
          <p:spPr>
            <a:xfrm>
              <a:off x="1632122" y="1703987"/>
              <a:ext cx="674400" cy="674400"/>
            </a:xfrm>
            <a:prstGeom prst="rtTriangle">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5"/>
            <p:cNvSpPr/>
            <p:nvPr/>
          </p:nvSpPr>
          <p:spPr>
            <a:xfrm>
              <a:off x="943723" y="1703987"/>
              <a:ext cx="687600" cy="674400"/>
            </a:xfrm>
            <a:prstGeom prst="rtTriangle">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5"/>
            <p:cNvSpPr/>
            <p:nvPr/>
          </p:nvSpPr>
          <p:spPr>
            <a:xfrm>
              <a:off x="1210848" y="1704032"/>
              <a:ext cx="425700" cy="409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2</a:t>
              </a:r>
              <a:endParaRPr sz="1600">
                <a:solidFill>
                  <a:srgbClr val="FFFFFF"/>
                </a:solidFill>
                <a:latin typeface="Roboto"/>
                <a:ea typeface="Roboto"/>
                <a:cs typeface="Roboto"/>
                <a:sym typeface="Roboto"/>
              </a:endParaRPr>
            </a:p>
          </p:txBody>
        </p:sp>
        <p:sp>
          <p:nvSpPr>
            <p:cNvPr id="260" name="Google Shape;260;p25"/>
            <p:cNvSpPr/>
            <p:nvPr/>
          </p:nvSpPr>
          <p:spPr>
            <a:xfrm>
              <a:off x="1704725" y="1704025"/>
              <a:ext cx="1488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50">
                  <a:solidFill>
                    <a:srgbClr val="FFFFFF"/>
                  </a:solidFill>
                  <a:latin typeface="Roboto"/>
                  <a:ea typeface="Roboto"/>
                  <a:cs typeface="Roboto"/>
                  <a:sym typeface="Roboto"/>
                </a:rPr>
                <a:t>The research to practice/praxis paradigm is essential to improving therapeutic care. If Black health concerns are not being adequately addressed and explored in research methodology, then Black health concerns are not being addressed neither by researchers nor those providing care</a:t>
              </a:r>
              <a:endParaRPr sz="950">
                <a:solidFill>
                  <a:srgbClr val="FFFFFF"/>
                </a:solidFill>
                <a:latin typeface="Roboto"/>
                <a:ea typeface="Roboto"/>
                <a:cs typeface="Roboto"/>
                <a:sym typeface="Roboto"/>
              </a:endParaRPr>
            </a:p>
            <a:p>
              <a:pPr marL="0" lvl="0" indent="0" algn="l" rtl="0">
                <a:spcBef>
                  <a:spcPts val="0"/>
                </a:spcBef>
                <a:spcAft>
                  <a:spcPts val="0"/>
                </a:spcAft>
                <a:buNone/>
              </a:pPr>
              <a:endParaRPr sz="950">
                <a:solidFill>
                  <a:srgbClr val="FFFFFF"/>
                </a:solidFill>
                <a:latin typeface="Roboto"/>
                <a:ea typeface="Roboto"/>
                <a:cs typeface="Roboto"/>
                <a:sym typeface="Roboto"/>
              </a:endParaRPr>
            </a:p>
          </p:txBody>
        </p:sp>
        <p:sp>
          <p:nvSpPr>
            <p:cNvPr id="261" name="Google Shape;261;p25"/>
            <p:cNvSpPr/>
            <p:nvPr/>
          </p:nvSpPr>
          <p:spPr>
            <a:xfrm>
              <a:off x="943723" y="1018700"/>
              <a:ext cx="2379900" cy="6744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5"/>
            <p:cNvSpPr/>
            <p:nvPr/>
          </p:nvSpPr>
          <p:spPr>
            <a:xfrm>
              <a:off x="1632122" y="1018712"/>
              <a:ext cx="674400" cy="674400"/>
            </a:xfrm>
            <a:prstGeom prst="rtTriangle">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5"/>
            <p:cNvSpPr/>
            <p:nvPr/>
          </p:nvSpPr>
          <p:spPr>
            <a:xfrm>
              <a:off x="943723" y="1018712"/>
              <a:ext cx="687600" cy="674400"/>
            </a:xfrm>
            <a:prstGeom prst="rtTriangle">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5"/>
            <p:cNvSpPr/>
            <p:nvPr/>
          </p:nvSpPr>
          <p:spPr>
            <a:xfrm>
              <a:off x="1210848" y="1018757"/>
              <a:ext cx="425700" cy="409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1</a:t>
              </a:r>
              <a:endParaRPr sz="1600">
                <a:solidFill>
                  <a:srgbClr val="FFFFFF"/>
                </a:solidFill>
                <a:latin typeface="Roboto"/>
                <a:ea typeface="Roboto"/>
                <a:cs typeface="Roboto"/>
                <a:sym typeface="Roboto"/>
              </a:endParaRPr>
            </a:p>
          </p:txBody>
        </p:sp>
        <p:sp>
          <p:nvSpPr>
            <p:cNvPr id="265" name="Google Shape;265;p25"/>
            <p:cNvSpPr/>
            <p:nvPr/>
          </p:nvSpPr>
          <p:spPr>
            <a:xfrm>
              <a:off x="1704725" y="1018750"/>
              <a:ext cx="1488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u="sng">
                  <a:solidFill>
                    <a:srgbClr val="FFFFFF"/>
                  </a:solidFill>
                  <a:latin typeface="Roboto"/>
                  <a:ea typeface="Roboto"/>
                  <a:cs typeface="Roboto"/>
                  <a:sym typeface="Roboto"/>
                </a:rPr>
                <a:t>Definition: </a:t>
              </a:r>
              <a:r>
                <a:rPr lang="en" sz="1000">
                  <a:solidFill>
                    <a:srgbClr val="FFFFFF"/>
                  </a:solidFill>
                  <a:latin typeface="Roboto"/>
                  <a:ea typeface="Roboto"/>
                  <a:cs typeface="Roboto"/>
                  <a:sym typeface="Roboto"/>
                </a:rPr>
                <a:t>Framework providing an analytical approach to addressing structural determinants of health by incorporating Black women’s experiences, theories, and knowledge production</a:t>
              </a:r>
              <a:endParaRPr sz="1000">
                <a:solidFill>
                  <a:srgbClr val="FFFFFF"/>
                </a:solidFill>
                <a:latin typeface="Roboto"/>
                <a:ea typeface="Roboto"/>
                <a:cs typeface="Roboto"/>
                <a:sym typeface="Roboto"/>
              </a:endParaRPr>
            </a:p>
          </p:txBody>
        </p:sp>
        <p:sp>
          <p:nvSpPr>
            <p:cNvPr id="266" name="Google Shape;266;p25"/>
            <p:cNvSpPr/>
            <p:nvPr/>
          </p:nvSpPr>
          <p:spPr>
            <a:xfrm>
              <a:off x="943723" y="2389250"/>
              <a:ext cx="2379900" cy="674400"/>
            </a:xfrm>
            <a:prstGeom prst="rect">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5"/>
            <p:cNvSpPr/>
            <p:nvPr/>
          </p:nvSpPr>
          <p:spPr>
            <a:xfrm>
              <a:off x="1632122" y="2389262"/>
              <a:ext cx="674400" cy="674400"/>
            </a:xfrm>
            <a:prstGeom prst="rtTriangle">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5"/>
            <p:cNvSpPr/>
            <p:nvPr/>
          </p:nvSpPr>
          <p:spPr>
            <a:xfrm>
              <a:off x="943723" y="2389262"/>
              <a:ext cx="687600" cy="674400"/>
            </a:xfrm>
            <a:prstGeom prst="rtTriangle">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5"/>
            <p:cNvSpPr/>
            <p:nvPr/>
          </p:nvSpPr>
          <p:spPr>
            <a:xfrm>
              <a:off x="1210848" y="2389307"/>
              <a:ext cx="425700" cy="409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3</a:t>
              </a:r>
              <a:endParaRPr sz="1600">
                <a:solidFill>
                  <a:srgbClr val="FFFFFF"/>
                </a:solidFill>
                <a:latin typeface="Roboto"/>
                <a:ea typeface="Roboto"/>
                <a:cs typeface="Roboto"/>
                <a:sym typeface="Roboto"/>
              </a:endParaRPr>
            </a:p>
          </p:txBody>
        </p:sp>
        <p:sp>
          <p:nvSpPr>
            <p:cNvPr id="270" name="Google Shape;270;p25"/>
            <p:cNvSpPr/>
            <p:nvPr/>
          </p:nvSpPr>
          <p:spPr>
            <a:xfrm>
              <a:off x="1704725" y="2389300"/>
              <a:ext cx="1488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Generates a community-based model for researching music interventions against race-based stress in Black populations and addressing structural determinants of health through policy</a:t>
              </a:r>
              <a:endParaRPr sz="1000">
                <a:solidFill>
                  <a:srgbClr val="FFFFFF"/>
                </a:solidFill>
                <a:latin typeface="Roboto"/>
                <a:ea typeface="Roboto"/>
                <a:cs typeface="Roboto"/>
                <a:sym typeface="Roboto"/>
              </a:endParaRPr>
            </a:p>
          </p:txBody>
        </p:sp>
      </p:grpSp>
      <p:pic>
        <p:nvPicPr>
          <p:cNvPr id="271" name="Google Shape;271;p25"/>
          <p:cNvPicPr preferRelativeResize="0"/>
          <p:nvPr/>
        </p:nvPicPr>
        <p:blipFill>
          <a:blip r:embed="rId3">
            <a:alphaModFix/>
          </a:blip>
          <a:stretch>
            <a:fillRect/>
          </a:stretch>
        </p:blipFill>
        <p:spPr>
          <a:xfrm>
            <a:off x="311700" y="1335775"/>
            <a:ext cx="4260300" cy="32516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26"/>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SzPts val="990"/>
              <a:buNone/>
            </a:pPr>
            <a:r>
              <a:rPr lang="en" sz="2920">
                <a:solidFill>
                  <a:schemeClr val="lt2"/>
                </a:solidFill>
                <a:latin typeface="Merriweather"/>
                <a:ea typeface="Merriweather"/>
                <a:cs typeface="Merriweather"/>
                <a:sym typeface="Merriweather"/>
              </a:rPr>
              <a:t>Overview of Research Praxis</a:t>
            </a:r>
            <a:endParaRPr sz="2920">
              <a:latin typeface="Merriweather"/>
              <a:ea typeface="Merriweather"/>
              <a:cs typeface="Merriweather"/>
              <a:sym typeface="Merriweather"/>
            </a:endParaRPr>
          </a:p>
        </p:txBody>
      </p:sp>
      <p:sp>
        <p:nvSpPr>
          <p:cNvPr id="277" name="Google Shape;277;p26"/>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605"/>
              <a:buNone/>
            </a:pPr>
            <a:r>
              <a:rPr lang="en" sz="1420">
                <a:solidFill>
                  <a:srgbClr val="FF0000"/>
                </a:solidFill>
              </a:rPr>
              <a:t>Question, </a:t>
            </a:r>
            <a:r>
              <a:rPr lang="en" sz="1420">
                <a:solidFill>
                  <a:schemeClr val="accent6"/>
                </a:solidFill>
              </a:rPr>
              <a:t>Objectives</a:t>
            </a:r>
            <a:r>
              <a:rPr lang="en" sz="1420">
                <a:solidFill>
                  <a:srgbClr val="FF0000"/>
                </a:solidFill>
              </a:rPr>
              <a:t>, </a:t>
            </a:r>
            <a:r>
              <a:rPr lang="en" sz="1420">
                <a:solidFill>
                  <a:schemeClr val="lt2"/>
                </a:solidFill>
              </a:rPr>
              <a:t>and Research Methods</a:t>
            </a:r>
            <a:endParaRPr sz="1420">
              <a:solidFill>
                <a:schemeClr val="lt2"/>
              </a:solidFill>
            </a:endParaRPr>
          </a:p>
        </p:txBody>
      </p:sp>
      <p:pic>
        <p:nvPicPr>
          <p:cNvPr id="278" name="Google Shape;278;p26"/>
          <p:cNvPicPr preferRelativeResize="0"/>
          <p:nvPr/>
        </p:nvPicPr>
        <p:blipFill rotWithShape="1">
          <a:blip r:embed="rId3">
            <a:alphaModFix amt="93000"/>
          </a:blip>
          <a:srcRect b="58694"/>
          <a:stretch/>
        </p:blipFill>
        <p:spPr>
          <a:xfrm>
            <a:off x="6583975" y="4054425"/>
            <a:ext cx="2506125" cy="1035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7"/>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000" b="1">
                <a:solidFill>
                  <a:schemeClr val="lt1"/>
                </a:solidFill>
                <a:highlight>
                  <a:schemeClr val="dk1"/>
                </a:highlight>
                <a:latin typeface="Merriweather"/>
                <a:ea typeface="Merriweather"/>
                <a:cs typeface="Merriweather"/>
                <a:sym typeface="Merriweather"/>
              </a:rPr>
              <a:t>Guiding Questions</a:t>
            </a:r>
            <a:endParaRPr sz="4000">
              <a:highlight>
                <a:schemeClr val="dk1"/>
              </a:highlight>
              <a:latin typeface="Merriweather"/>
              <a:ea typeface="Merriweather"/>
              <a:cs typeface="Merriweather"/>
              <a:sym typeface="Merriweather"/>
            </a:endParaRPr>
          </a:p>
        </p:txBody>
      </p:sp>
      <p:sp>
        <p:nvSpPr>
          <p:cNvPr id="284" name="Google Shape;284;p27"/>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lnSpc>
                <a:spcPct val="95000"/>
              </a:lnSpc>
              <a:spcBef>
                <a:spcPts val="0"/>
              </a:spcBef>
              <a:spcAft>
                <a:spcPts val="0"/>
              </a:spcAft>
              <a:buClr>
                <a:srgbClr val="000000"/>
              </a:buClr>
              <a:buSzPts val="688"/>
              <a:buFont typeface="Arial"/>
              <a:buNone/>
            </a:pPr>
            <a:endParaRPr sz="1175">
              <a:latin typeface="Times New Roman"/>
              <a:ea typeface="Times New Roman"/>
              <a:cs typeface="Times New Roman"/>
              <a:sym typeface="Times New Roman"/>
            </a:endParaRPr>
          </a:p>
          <a:p>
            <a:pPr marL="457200" lvl="0" indent="-303212" algn="l" rtl="0">
              <a:lnSpc>
                <a:spcPct val="95000"/>
              </a:lnSpc>
              <a:spcBef>
                <a:spcPts val="1200"/>
              </a:spcBef>
              <a:spcAft>
                <a:spcPts val="0"/>
              </a:spcAft>
              <a:buClr>
                <a:schemeClr val="lt1"/>
              </a:buClr>
              <a:buSzPts val="1175"/>
              <a:buFont typeface="Times New Roman"/>
              <a:buAutoNum type="arabicPeriod"/>
            </a:pPr>
            <a:r>
              <a:rPr lang="en" sz="1175">
                <a:latin typeface="Times New Roman"/>
                <a:ea typeface="Times New Roman"/>
                <a:cs typeface="Times New Roman"/>
                <a:sym typeface="Times New Roman"/>
              </a:rPr>
              <a:t>What antiracist frameworks/methods can be integrated into music medicine foundational research studies to address the health disparities and medical conditions faced by Black communities?</a:t>
            </a:r>
            <a:endParaRPr sz="1175">
              <a:latin typeface="Times New Roman"/>
              <a:ea typeface="Times New Roman"/>
              <a:cs typeface="Times New Roman"/>
              <a:sym typeface="Times New Roman"/>
            </a:endParaRPr>
          </a:p>
          <a:p>
            <a:pPr marL="457200" lvl="0" indent="-303212" algn="l" rtl="0">
              <a:lnSpc>
                <a:spcPct val="95000"/>
              </a:lnSpc>
              <a:spcBef>
                <a:spcPts val="0"/>
              </a:spcBef>
              <a:spcAft>
                <a:spcPts val="0"/>
              </a:spcAft>
              <a:buClr>
                <a:schemeClr val="lt1"/>
              </a:buClr>
              <a:buSzPts val="1175"/>
              <a:buFont typeface="Times New Roman"/>
              <a:buAutoNum type="arabicPeriod"/>
            </a:pPr>
            <a:r>
              <a:rPr lang="en" sz="1175">
                <a:latin typeface="Times New Roman"/>
                <a:ea typeface="Times New Roman"/>
                <a:cs typeface="Times New Roman"/>
                <a:sym typeface="Times New Roman"/>
              </a:rPr>
              <a:t>How can music medicine methodology incorporate musical listening practices in Black populations for therapeutic aims/practices/effects?</a:t>
            </a:r>
            <a:endParaRPr sz="1175">
              <a:latin typeface="Times New Roman"/>
              <a:ea typeface="Times New Roman"/>
              <a:cs typeface="Times New Roman"/>
              <a:sym typeface="Times New Roman"/>
            </a:endParaRPr>
          </a:p>
          <a:p>
            <a:pPr marL="457200" lvl="0" indent="-303212" algn="l" rtl="0">
              <a:lnSpc>
                <a:spcPct val="95000"/>
              </a:lnSpc>
              <a:spcBef>
                <a:spcPts val="0"/>
              </a:spcBef>
              <a:spcAft>
                <a:spcPts val="0"/>
              </a:spcAft>
              <a:buClr>
                <a:schemeClr val="lt1"/>
              </a:buClr>
              <a:buSzPts val="1175"/>
              <a:buFont typeface="Times New Roman"/>
              <a:buAutoNum type="arabicPeriod"/>
            </a:pPr>
            <a:r>
              <a:rPr lang="en" sz="1175">
                <a:latin typeface="Times New Roman"/>
                <a:ea typeface="Times New Roman"/>
                <a:cs typeface="Times New Roman"/>
                <a:sym typeface="Times New Roman"/>
              </a:rPr>
              <a:t>How can music medicine methodology facilitate the development of music therapie for populations facing symptoms of stress following memorable encounters of racism (also referred to as race-based stress or racial stress)?</a:t>
            </a:r>
            <a:endParaRPr sz="1175">
              <a:latin typeface="Times New Roman"/>
              <a:ea typeface="Times New Roman"/>
              <a:cs typeface="Times New Roman"/>
              <a:sym typeface="Times New Roman"/>
            </a:endParaRPr>
          </a:p>
          <a:p>
            <a:pPr marL="457200" lvl="0" indent="-303212" algn="l" rtl="0">
              <a:lnSpc>
                <a:spcPct val="95000"/>
              </a:lnSpc>
              <a:spcBef>
                <a:spcPts val="0"/>
              </a:spcBef>
              <a:spcAft>
                <a:spcPts val="0"/>
              </a:spcAft>
              <a:buClr>
                <a:schemeClr val="lt1"/>
              </a:buClr>
              <a:buSzPts val="1175"/>
              <a:buFont typeface="Times New Roman"/>
              <a:buAutoNum type="arabicPeriod"/>
            </a:pPr>
            <a:r>
              <a:rPr lang="en" sz="1175">
                <a:latin typeface="Times New Roman"/>
                <a:ea typeface="Times New Roman"/>
                <a:cs typeface="Times New Roman"/>
                <a:sym typeface="Times New Roman"/>
              </a:rPr>
              <a:t>How can the field improve/expand its research methods and approaches in order to build healthier, more self-determined Black communities?</a:t>
            </a:r>
            <a:endParaRPr sz="1175">
              <a:latin typeface="Times New Roman"/>
              <a:ea typeface="Times New Roman"/>
              <a:cs typeface="Times New Roman"/>
              <a:sym typeface="Times New Roman"/>
            </a:endParaRPr>
          </a:p>
          <a:p>
            <a:pPr marL="0" lvl="0" indent="0" algn="l" rtl="0">
              <a:spcBef>
                <a:spcPts val="0"/>
              </a:spcBef>
              <a:spcAft>
                <a:spcPts val="1200"/>
              </a:spcAft>
              <a:buNone/>
            </a:pPr>
            <a:endParaRPr/>
          </a:p>
        </p:txBody>
      </p:sp>
      <p:sp>
        <p:nvSpPr>
          <p:cNvPr id="285" name="Google Shape;285;p27"/>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Developed from Frameworks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89"/>
        <p:cNvGrpSpPr/>
        <p:nvPr/>
      </p:nvGrpSpPr>
      <p:grpSpPr>
        <a:xfrm>
          <a:off x="0" y="0"/>
          <a:ext cx="0" cy="0"/>
          <a:chOff x="0" y="0"/>
          <a:chExt cx="0" cy="0"/>
        </a:xfrm>
      </p:grpSpPr>
      <p:sp>
        <p:nvSpPr>
          <p:cNvPr id="290" name="Google Shape;290;p28"/>
          <p:cNvSpPr txBox="1">
            <a:spLocks noGrp="1"/>
          </p:cNvSpPr>
          <p:nvPr>
            <p:ph type="title"/>
          </p:nvPr>
        </p:nvSpPr>
        <p:spPr>
          <a:xfrm>
            <a:off x="265500" y="1205825"/>
            <a:ext cx="4045200" cy="1509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000" b="1">
                <a:solidFill>
                  <a:schemeClr val="lt1"/>
                </a:solidFill>
                <a:highlight>
                  <a:schemeClr val="dk1"/>
                </a:highlight>
                <a:latin typeface="Merriweather"/>
                <a:ea typeface="Merriweather"/>
                <a:cs typeface="Merriweather"/>
                <a:sym typeface="Merriweather"/>
              </a:rPr>
              <a:t>Objectives</a:t>
            </a:r>
            <a:endParaRPr sz="4000">
              <a:highlight>
                <a:schemeClr val="dk1"/>
              </a:highlight>
              <a:latin typeface="Merriweather"/>
              <a:ea typeface="Merriweather"/>
              <a:cs typeface="Merriweather"/>
              <a:sym typeface="Merriweather"/>
            </a:endParaRPr>
          </a:p>
        </p:txBody>
      </p:sp>
      <p:sp>
        <p:nvSpPr>
          <p:cNvPr id="291" name="Google Shape;291;p28"/>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fontScale="92500" lnSpcReduction="20000"/>
          </a:bodyPr>
          <a:lstStyle/>
          <a:p>
            <a:pPr marL="0" lvl="0" indent="0" algn="l" rtl="0">
              <a:lnSpc>
                <a:spcPct val="95000"/>
              </a:lnSpc>
              <a:spcBef>
                <a:spcPts val="0"/>
              </a:spcBef>
              <a:spcAft>
                <a:spcPts val="0"/>
              </a:spcAft>
              <a:buNone/>
            </a:pPr>
            <a:endParaRPr sz="1175">
              <a:highlight>
                <a:schemeClr val="lt1"/>
              </a:highlight>
              <a:latin typeface="Times New Roman"/>
              <a:ea typeface="Times New Roman"/>
              <a:cs typeface="Times New Roman"/>
              <a:sym typeface="Times New Roman"/>
            </a:endParaRPr>
          </a:p>
          <a:p>
            <a:pPr marL="457200" lvl="0" indent="-293370" algn="l" rtl="0">
              <a:lnSpc>
                <a:spcPct val="115000"/>
              </a:lnSpc>
              <a:spcBef>
                <a:spcPts val="1200"/>
              </a:spcBef>
              <a:spcAft>
                <a:spcPts val="0"/>
              </a:spcAft>
              <a:buClr>
                <a:srgbClr val="000000"/>
              </a:buClr>
              <a:buSzPct val="100000"/>
              <a:buFont typeface="Times New Roman"/>
              <a:buAutoNum type="arabicPeriod"/>
            </a:pPr>
            <a:r>
              <a:rPr lang="en" sz="1200">
                <a:solidFill>
                  <a:srgbClr val="000000"/>
                </a:solidFill>
                <a:highlight>
                  <a:schemeClr val="lt1"/>
                </a:highlight>
                <a:latin typeface="Times New Roman"/>
                <a:ea typeface="Times New Roman"/>
                <a:cs typeface="Times New Roman"/>
                <a:sym typeface="Times New Roman"/>
              </a:rPr>
              <a:t>To center the knowledge, challenges, and experiences of Black populations, esp. Black women and femmes, in the development of music therapies</a:t>
            </a:r>
            <a:endParaRPr sz="1200">
              <a:solidFill>
                <a:srgbClr val="000000"/>
              </a:solidFill>
              <a:highlight>
                <a:schemeClr val="lt1"/>
              </a:highlight>
              <a:latin typeface="Times New Roman"/>
              <a:ea typeface="Times New Roman"/>
              <a:cs typeface="Times New Roman"/>
              <a:sym typeface="Times New Roman"/>
            </a:endParaRPr>
          </a:p>
          <a:p>
            <a:pPr marL="457200" lvl="0" indent="-293370" algn="l" rtl="0">
              <a:lnSpc>
                <a:spcPct val="115000"/>
              </a:lnSpc>
              <a:spcBef>
                <a:spcPts val="0"/>
              </a:spcBef>
              <a:spcAft>
                <a:spcPts val="0"/>
              </a:spcAft>
              <a:buClr>
                <a:srgbClr val="000000"/>
              </a:buClr>
              <a:buSzPct val="100000"/>
              <a:buFont typeface="Times New Roman"/>
              <a:buAutoNum type="arabicPeriod"/>
            </a:pPr>
            <a:r>
              <a:rPr lang="en" sz="1200">
                <a:solidFill>
                  <a:srgbClr val="000000"/>
                </a:solidFill>
                <a:highlight>
                  <a:schemeClr val="lt1"/>
                </a:highlight>
                <a:latin typeface="Times New Roman"/>
                <a:ea typeface="Times New Roman"/>
                <a:cs typeface="Times New Roman"/>
                <a:sym typeface="Times New Roman"/>
              </a:rPr>
              <a:t>To draw from Black feminist and womanist epistemologies/analyses/methods as analytical framework of the contributions of structural oppression to stress and its effects on both Black individuals’ and communities’ health. </a:t>
            </a:r>
            <a:endParaRPr sz="1200">
              <a:solidFill>
                <a:srgbClr val="000000"/>
              </a:solidFill>
              <a:highlight>
                <a:schemeClr val="lt1"/>
              </a:highlight>
              <a:latin typeface="Times New Roman"/>
              <a:ea typeface="Times New Roman"/>
              <a:cs typeface="Times New Roman"/>
              <a:sym typeface="Times New Roman"/>
            </a:endParaRPr>
          </a:p>
          <a:p>
            <a:pPr marL="457200" lvl="0" indent="-293370" algn="l" rtl="0">
              <a:lnSpc>
                <a:spcPct val="115000"/>
              </a:lnSpc>
              <a:spcBef>
                <a:spcPts val="0"/>
              </a:spcBef>
              <a:spcAft>
                <a:spcPts val="0"/>
              </a:spcAft>
              <a:buClr>
                <a:srgbClr val="000000"/>
              </a:buClr>
              <a:buSzPct val="100000"/>
              <a:buFont typeface="Times New Roman"/>
              <a:buAutoNum type="arabicPeriod"/>
            </a:pPr>
            <a:r>
              <a:rPr lang="en" sz="1200">
                <a:solidFill>
                  <a:srgbClr val="000000"/>
                </a:solidFill>
                <a:highlight>
                  <a:schemeClr val="lt1"/>
                </a:highlight>
                <a:latin typeface="Times New Roman"/>
                <a:ea typeface="Times New Roman"/>
                <a:cs typeface="Times New Roman"/>
                <a:sym typeface="Times New Roman"/>
              </a:rPr>
              <a:t>To develop a vocabulary and comprehensive understanding of health disparities, racism, and memorable encounters of racism and how these factors contribute to a particular set of stress symptoms that impact the health of Black communities on individual, community, nad intergenerational scales </a:t>
            </a:r>
            <a:endParaRPr sz="1200">
              <a:solidFill>
                <a:srgbClr val="000000"/>
              </a:solidFill>
              <a:highlight>
                <a:schemeClr val="lt1"/>
              </a:highlight>
              <a:latin typeface="Times New Roman"/>
              <a:ea typeface="Times New Roman"/>
              <a:cs typeface="Times New Roman"/>
              <a:sym typeface="Times New Roman"/>
            </a:endParaRPr>
          </a:p>
          <a:p>
            <a:pPr marL="457200" lvl="0" indent="-293370" algn="l" rtl="0">
              <a:lnSpc>
                <a:spcPct val="115000"/>
              </a:lnSpc>
              <a:spcBef>
                <a:spcPts val="0"/>
              </a:spcBef>
              <a:spcAft>
                <a:spcPts val="0"/>
              </a:spcAft>
              <a:buClr>
                <a:srgbClr val="000000"/>
              </a:buClr>
              <a:buSzPct val="100000"/>
              <a:buFont typeface="Times New Roman"/>
              <a:buAutoNum type="arabicPeriod"/>
            </a:pPr>
            <a:r>
              <a:rPr lang="en" sz="1200">
                <a:solidFill>
                  <a:srgbClr val="000000"/>
                </a:solidFill>
                <a:highlight>
                  <a:schemeClr val="lt1"/>
                </a:highlight>
                <a:latin typeface="Times New Roman"/>
                <a:ea typeface="Times New Roman"/>
                <a:cs typeface="Times New Roman"/>
                <a:sym typeface="Times New Roman"/>
              </a:rPr>
              <a:t>Integrate these experiences, analytical framework, and vocabulary as methodology in musical listening practices research in order to develop therapeutic music interventions against the racial stress Black communities face </a:t>
            </a:r>
            <a:endParaRPr sz="1175">
              <a:highlight>
                <a:schemeClr val="lt1"/>
              </a:highlight>
              <a:latin typeface="Times New Roman"/>
              <a:ea typeface="Times New Roman"/>
              <a:cs typeface="Times New Roman"/>
              <a:sym typeface="Times New Roman"/>
            </a:endParaRPr>
          </a:p>
          <a:p>
            <a:pPr marL="0" lvl="0" indent="0" algn="l" rtl="0">
              <a:spcBef>
                <a:spcPts val="0"/>
              </a:spcBef>
              <a:spcAft>
                <a:spcPts val="1200"/>
              </a:spcAft>
              <a:buNone/>
            </a:pPr>
            <a:endParaRPr/>
          </a:p>
        </p:txBody>
      </p:sp>
      <p:sp>
        <p:nvSpPr>
          <p:cNvPr id="292" name="Google Shape;292;p28"/>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Of Antiracist Approach</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Proposed Methods</a:t>
            </a:r>
            <a:endParaRPr/>
          </a:p>
        </p:txBody>
      </p:sp>
      <p:sp>
        <p:nvSpPr>
          <p:cNvPr id="298" name="Google Shape;298;p2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fontScale="92500"/>
          </a:bodyPr>
          <a:lstStyle/>
          <a:p>
            <a:pPr marL="457200" lvl="0" indent="-304958" algn="l" rtl="0">
              <a:lnSpc>
                <a:spcPct val="100000"/>
              </a:lnSpc>
              <a:spcBef>
                <a:spcPts val="0"/>
              </a:spcBef>
              <a:spcAft>
                <a:spcPts val="0"/>
              </a:spcAft>
              <a:buSzPct val="118181"/>
              <a:buChar char="●"/>
            </a:pPr>
            <a:r>
              <a:rPr lang="en" sz="1100" b="1">
                <a:solidFill>
                  <a:srgbClr val="0B7140"/>
                </a:solidFill>
                <a:latin typeface="Times New Roman"/>
                <a:ea typeface="Times New Roman"/>
                <a:cs typeface="Times New Roman"/>
                <a:sym typeface="Times New Roman"/>
              </a:rPr>
              <a:t>Music and Genre Selection. </a:t>
            </a:r>
            <a:r>
              <a:rPr lang="en" sz="1100">
                <a:solidFill>
                  <a:srgbClr val="000000"/>
                </a:solidFill>
                <a:latin typeface="Times New Roman"/>
                <a:ea typeface="Times New Roman"/>
                <a:cs typeface="Times New Roman"/>
                <a:sym typeface="Times New Roman"/>
              </a:rPr>
              <a:t>community members should be surveyed about the music they have listened to in order to reduce stress following memorable encounters with racism. Survey participants may even be asked which key portions of the song produce a de-stressing effect. The songs gathered in survey responses should be compiled into a music corpus with detailed information on tempo, genre, and other acoustical features</a:t>
            </a:r>
            <a:endParaRPr sz="11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100">
              <a:solidFill>
                <a:srgbClr val="000000"/>
              </a:solidFill>
              <a:latin typeface="Times New Roman"/>
              <a:ea typeface="Times New Roman"/>
              <a:cs typeface="Times New Roman"/>
              <a:sym typeface="Times New Roman"/>
            </a:endParaRPr>
          </a:p>
          <a:p>
            <a:pPr marL="457200" lvl="0" indent="-293211" algn="l" rtl="0">
              <a:lnSpc>
                <a:spcPct val="100000"/>
              </a:lnSpc>
              <a:spcBef>
                <a:spcPts val="0"/>
              </a:spcBef>
              <a:spcAft>
                <a:spcPts val="0"/>
              </a:spcAft>
              <a:buClr>
                <a:srgbClr val="000000"/>
              </a:buClr>
              <a:buSzPct val="100000"/>
              <a:buFont typeface="Times New Roman"/>
              <a:buChar char="●"/>
            </a:pPr>
            <a:r>
              <a:rPr lang="en" sz="1100" b="1">
                <a:solidFill>
                  <a:srgbClr val="BF9000"/>
                </a:solidFill>
                <a:latin typeface="Times New Roman"/>
                <a:ea typeface="Times New Roman"/>
                <a:cs typeface="Times New Roman"/>
                <a:sym typeface="Times New Roman"/>
              </a:rPr>
              <a:t>Data Analysis</a:t>
            </a:r>
            <a:r>
              <a:rPr lang="en" sz="1100">
                <a:solidFill>
                  <a:srgbClr val="BF9000"/>
                </a:solidFill>
                <a:latin typeface="Times New Roman"/>
                <a:ea typeface="Times New Roman"/>
                <a:cs typeface="Times New Roman"/>
                <a:sym typeface="Times New Roman"/>
              </a:rPr>
              <a:t>. </a:t>
            </a:r>
            <a:r>
              <a:rPr lang="en" sz="1100">
                <a:solidFill>
                  <a:srgbClr val="000000"/>
                </a:solidFill>
                <a:latin typeface="Times New Roman"/>
                <a:ea typeface="Times New Roman"/>
                <a:cs typeface="Times New Roman"/>
                <a:sym typeface="Times New Roman"/>
              </a:rPr>
              <a:t>Common qualitative data collection methods include interviews and surveys; common quantitative data collection methods include self-reported instrument responses and biomarkers. Mixed methods approach provide opportunities to amplify Black communities’ experiences, narratives, and knowledge in the development of culturally-competent, racially conscious music interventions.</a:t>
            </a:r>
            <a:endParaRPr sz="1100">
              <a:solidFill>
                <a:srgbClr val="000000"/>
              </a:solidFill>
              <a:latin typeface="Times New Roman"/>
              <a:ea typeface="Times New Roman"/>
              <a:cs typeface="Times New Roman"/>
              <a:sym typeface="Times New Roman"/>
            </a:endParaRPr>
          </a:p>
          <a:p>
            <a:pPr marL="457200" lvl="0" indent="0" algn="l" rtl="0">
              <a:lnSpc>
                <a:spcPct val="100000"/>
              </a:lnSpc>
              <a:spcBef>
                <a:spcPts val="0"/>
              </a:spcBef>
              <a:spcAft>
                <a:spcPts val="0"/>
              </a:spcAft>
              <a:buNone/>
            </a:pPr>
            <a:endParaRPr sz="1100">
              <a:solidFill>
                <a:srgbClr val="000000"/>
              </a:solidFill>
              <a:latin typeface="Times New Roman"/>
              <a:ea typeface="Times New Roman"/>
              <a:cs typeface="Times New Roman"/>
              <a:sym typeface="Times New Roman"/>
            </a:endParaRPr>
          </a:p>
          <a:p>
            <a:pPr marL="457200" lvl="0" indent="-293211" algn="l" rtl="0">
              <a:lnSpc>
                <a:spcPct val="100000"/>
              </a:lnSpc>
              <a:spcBef>
                <a:spcPts val="0"/>
              </a:spcBef>
              <a:spcAft>
                <a:spcPts val="0"/>
              </a:spcAft>
              <a:buClr>
                <a:srgbClr val="000000"/>
              </a:buClr>
              <a:buSzPct val="100000"/>
              <a:buFont typeface="Times New Roman"/>
              <a:buChar char="●"/>
            </a:pPr>
            <a:r>
              <a:rPr lang="en" sz="1100">
                <a:solidFill>
                  <a:srgbClr val="000000"/>
                </a:solidFill>
                <a:latin typeface="Times New Roman"/>
                <a:ea typeface="Times New Roman"/>
                <a:cs typeface="Times New Roman"/>
                <a:sym typeface="Times New Roman"/>
              </a:rPr>
              <a:t>Intervention: Music-Guided Slow Breathing. This intervention exists across receptive music listening and active music engagement contexts/paradigms to facilitate one’s controlled breathing to slow-tempo [insert other mechanisms here]</a:t>
            </a:r>
            <a:endParaRPr sz="1100">
              <a:solidFill>
                <a:srgbClr val="000000"/>
              </a:solidFill>
              <a:latin typeface="Times New Roman"/>
              <a:ea typeface="Times New Roman"/>
              <a:cs typeface="Times New Roman"/>
              <a:sym typeface="Times New Roman"/>
            </a:endParaRPr>
          </a:p>
          <a:p>
            <a:pPr marL="457200" lvl="0" indent="0" algn="l" rtl="0">
              <a:lnSpc>
                <a:spcPct val="100000"/>
              </a:lnSpc>
              <a:spcBef>
                <a:spcPts val="0"/>
              </a:spcBef>
              <a:spcAft>
                <a:spcPts val="0"/>
              </a:spcAft>
              <a:buNone/>
            </a:pPr>
            <a:endParaRPr sz="1200">
              <a:solidFill>
                <a:srgbClr val="000000"/>
              </a:solidFill>
              <a:latin typeface="Times New Roman"/>
              <a:ea typeface="Times New Roman"/>
              <a:cs typeface="Times New Roman"/>
              <a:sym typeface="Times New Roman"/>
            </a:endParaRPr>
          </a:p>
        </p:txBody>
      </p:sp>
      <p:sp>
        <p:nvSpPr>
          <p:cNvPr id="299" name="Google Shape;299;p2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lnSpcReduction="10000"/>
          </a:bodyPr>
          <a:lstStyle/>
          <a:p>
            <a:pPr marL="457200" lvl="0" indent="-311150" algn="l" rtl="0">
              <a:lnSpc>
                <a:spcPct val="100000"/>
              </a:lnSpc>
              <a:spcBef>
                <a:spcPts val="0"/>
              </a:spcBef>
              <a:spcAft>
                <a:spcPts val="0"/>
              </a:spcAft>
              <a:buSzPts val="1300"/>
              <a:buChar char="●"/>
            </a:pPr>
            <a:r>
              <a:rPr lang="en" sz="1100" b="1">
                <a:solidFill>
                  <a:srgbClr val="A72A1E"/>
                </a:solidFill>
                <a:latin typeface="Times New Roman"/>
                <a:ea typeface="Times New Roman"/>
                <a:cs typeface="Times New Roman"/>
                <a:sym typeface="Times New Roman"/>
              </a:rPr>
              <a:t>Spielberger Trait Anxiety Inventory, STAI-6.</a:t>
            </a:r>
            <a:r>
              <a:rPr lang="en" sz="1100">
                <a:solidFill>
                  <a:srgbClr val="000000"/>
                </a:solidFill>
                <a:latin typeface="Times New Roman"/>
                <a:ea typeface="Times New Roman"/>
                <a:cs typeface="Times New Roman"/>
                <a:sym typeface="Times New Roman"/>
              </a:rPr>
              <a:t> The Race-Based Traumatic Stress Symptom Scale (R.T. Carter 2015) assesses the presence and severity of stress and traumatic stress reactions to racial discrimination and experiences with racism using an interview and 52 survey questions that correspond to seven symptom scales. </a:t>
            </a:r>
            <a:endParaRPr sz="1100">
              <a:solidFill>
                <a:srgbClr val="000000"/>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endParaRPr sz="1100">
              <a:solidFill>
                <a:srgbClr val="000000"/>
              </a:solidFill>
              <a:latin typeface="Times New Roman"/>
              <a:ea typeface="Times New Roman"/>
              <a:cs typeface="Times New Roman"/>
              <a:sym typeface="Times New Roman"/>
            </a:endParaRPr>
          </a:p>
          <a:p>
            <a:pPr marL="457200" lvl="0" indent="-298450" algn="l" rtl="0">
              <a:lnSpc>
                <a:spcPct val="100000"/>
              </a:lnSpc>
              <a:spcBef>
                <a:spcPts val="0"/>
              </a:spcBef>
              <a:spcAft>
                <a:spcPts val="0"/>
              </a:spcAft>
              <a:buClr>
                <a:srgbClr val="000000"/>
              </a:buClr>
              <a:buSzPts val="1100"/>
              <a:buFont typeface="Times New Roman"/>
              <a:buChar char="●"/>
            </a:pPr>
            <a:r>
              <a:rPr lang="en" sz="1100" b="1">
                <a:solidFill>
                  <a:srgbClr val="0B7140"/>
                </a:solidFill>
                <a:latin typeface="Times New Roman"/>
                <a:ea typeface="Times New Roman"/>
                <a:cs typeface="Times New Roman"/>
                <a:sym typeface="Times New Roman"/>
              </a:rPr>
              <a:t>Biomarkers.</a:t>
            </a:r>
            <a:r>
              <a:rPr lang="en" sz="1100">
                <a:solidFill>
                  <a:srgbClr val="000000"/>
                </a:solidFill>
                <a:latin typeface="Times New Roman"/>
                <a:ea typeface="Times New Roman"/>
                <a:cs typeface="Times New Roman"/>
                <a:sym typeface="Times New Roman"/>
              </a:rPr>
              <a:t> Biomarkers are any substance, structure, or process that can be measured in the body or its products and influence or predict the incidence of outcome or disease (Strimbu &amp; Tavel, 2010, p. 463). The biomarkers commonly used in studies of music interventions against psychological stress include: plasma cortisol, salivary cortisol, and salivary α-amylase (Wong, M. M., et al., 2021). Best used in combination with self-reported instrument responses--i.e., patient responses to the Race-Based Traumatic Stress Symptom Scale--to determine patient stress. [add sentence on neuroimaging]</a:t>
            </a:r>
            <a:endParaRPr sz="1100">
              <a:solidFill>
                <a:srgbClr val="000000"/>
              </a:solidFill>
              <a:latin typeface="Times New Roman"/>
              <a:ea typeface="Times New Roman"/>
              <a:cs typeface="Times New Roman"/>
              <a:sym typeface="Times New Roman"/>
            </a:endParaRPr>
          </a:p>
          <a:p>
            <a:pPr marL="457200" lvl="0" indent="0" algn="l" rtl="0">
              <a:lnSpc>
                <a:spcPct val="100000"/>
              </a:lnSpc>
              <a:spcBef>
                <a:spcPts val="0"/>
              </a:spcBef>
              <a:spcAft>
                <a:spcPts val="0"/>
              </a:spcAft>
              <a:buNone/>
            </a:pPr>
            <a:endParaRPr sz="1100">
              <a:solidFill>
                <a:srgbClr val="000000"/>
              </a:solidFill>
              <a:latin typeface="Times New Roman"/>
              <a:ea typeface="Times New Roman"/>
              <a:cs typeface="Times New Roman"/>
              <a:sym typeface="Times New Roman"/>
            </a:endParaRPr>
          </a:p>
          <a:p>
            <a:pPr marL="457200" lvl="0" indent="-298450" algn="l" rtl="0">
              <a:lnSpc>
                <a:spcPct val="100000"/>
              </a:lnSpc>
              <a:spcBef>
                <a:spcPts val="0"/>
              </a:spcBef>
              <a:spcAft>
                <a:spcPts val="0"/>
              </a:spcAft>
              <a:buClr>
                <a:srgbClr val="000000"/>
              </a:buClr>
              <a:buSzPts val="1100"/>
              <a:buFont typeface="Times New Roman"/>
              <a:buChar char="●"/>
            </a:pPr>
            <a:r>
              <a:rPr lang="en" sz="1100">
                <a:solidFill>
                  <a:srgbClr val="000000"/>
                </a:solidFill>
                <a:latin typeface="Times New Roman"/>
                <a:ea typeface="Times New Roman"/>
                <a:cs typeface="Times New Roman"/>
                <a:sym typeface="Times New Roman"/>
              </a:rPr>
              <a:t>Intervention: Guided-Imagery Music. This intervention consists of in order to</a:t>
            </a:r>
            <a:endParaRPr sz="1100">
              <a:solidFill>
                <a:srgbClr val="000000"/>
              </a:solidFill>
              <a:latin typeface="Times New Roman"/>
              <a:ea typeface="Times New Roman"/>
              <a:cs typeface="Times New Roman"/>
              <a:sym typeface="Times New Roman"/>
            </a:endParaRPr>
          </a:p>
          <a:p>
            <a:pPr marL="457200" lvl="0" indent="0" algn="l" rtl="0">
              <a:lnSpc>
                <a:spcPct val="100000"/>
              </a:lnSpc>
              <a:spcBef>
                <a:spcPts val="0"/>
              </a:spcBef>
              <a:spcAft>
                <a:spcPts val="0"/>
              </a:spcAft>
              <a:buNone/>
            </a:pPr>
            <a:endParaRPr sz="1100">
              <a:solidFill>
                <a:srgbClr val="000000"/>
              </a:solidFill>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03"/>
        <p:cNvGrpSpPr/>
        <p:nvPr/>
      </p:nvGrpSpPr>
      <p:grpSpPr>
        <a:xfrm>
          <a:off x="0" y="0"/>
          <a:ext cx="0" cy="0"/>
          <a:chOff x="0" y="0"/>
          <a:chExt cx="0" cy="0"/>
        </a:xfrm>
      </p:grpSpPr>
      <p:sp>
        <p:nvSpPr>
          <p:cNvPr id="304" name="Google Shape;304;p30"/>
          <p:cNvSpPr txBox="1">
            <a:spLocks noGrp="1"/>
          </p:cNvSpPr>
          <p:nvPr>
            <p:ph type="title"/>
          </p:nvPr>
        </p:nvSpPr>
        <p:spPr>
          <a:xfrm>
            <a:off x="382425" y="194100"/>
            <a:ext cx="3229800" cy="17685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highlight>
                  <a:schemeClr val="lt1"/>
                </a:highlight>
              </a:rPr>
              <a:t>Summary</a:t>
            </a:r>
            <a:endParaRPr>
              <a:highlight>
                <a:schemeClr val="lt1"/>
              </a:highlight>
            </a:endParaRPr>
          </a:p>
        </p:txBody>
      </p:sp>
      <p:grpSp>
        <p:nvGrpSpPr>
          <p:cNvPr id="305" name="Google Shape;305;p30"/>
          <p:cNvGrpSpPr/>
          <p:nvPr/>
        </p:nvGrpSpPr>
        <p:grpSpPr>
          <a:xfrm>
            <a:off x="1660800" y="1785915"/>
            <a:ext cx="5822400" cy="3185107"/>
            <a:chOff x="1660234" y="1171213"/>
            <a:chExt cx="5822400" cy="2801325"/>
          </a:xfrm>
        </p:grpSpPr>
        <p:grpSp>
          <p:nvGrpSpPr>
            <p:cNvPr id="306" name="Google Shape;306;p30"/>
            <p:cNvGrpSpPr/>
            <p:nvPr/>
          </p:nvGrpSpPr>
          <p:grpSpPr>
            <a:xfrm>
              <a:off x="1660800" y="1171213"/>
              <a:ext cx="1942800" cy="1569600"/>
              <a:chOff x="1660800" y="1171213"/>
              <a:chExt cx="1942800" cy="1569600"/>
            </a:xfrm>
          </p:grpSpPr>
          <p:sp>
            <p:nvSpPr>
              <p:cNvPr id="307" name="Google Shape;307;p30"/>
              <p:cNvSpPr/>
              <p:nvPr/>
            </p:nvSpPr>
            <p:spPr>
              <a:xfrm>
                <a:off x="1660800" y="1171213"/>
                <a:ext cx="1942800" cy="1569600"/>
              </a:xfrm>
              <a:prstGeom prst="round1Rect">
                <a:avLst>
                  <a:gd name="adj" fmla="val 17446"/>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0"/>
              <p:cNvSpPr txBox="1"/>
              <p:nvPr/>
            </p:nvSpPr>
            <p:spPr>
              <a:xfrm>
                <a:off x="1795258" y="1248398"/>
                <a:ext cx="17262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FFFFFF"/>
                    </a:solidFill>
                    <a:latin typeface="Roboto"/>
                    <a:ea typeface="Roboto"/>
                    <a:cs typeface="Roboto"/>
                    <a:sym typeface="Roboto"/>
                  </a:rPr>
                  <a:t>Biological Psychiatry</a:t>
                </a:r>
                <a:endParaRPr sz="1100">
                  <a:solidFill>
                    <a:srgbClr val="FFFFFF"/>
                  </a:solidFill>
                  <a:latin typeface="Roboto"/>
                  <a:ea typeface="Roboto"/>
                  <a:cs typeface="Roboto"/>
                  <a:sym typeface="Roboto"/>
                </a:endParaRPr>
              </a:p>
            </p:txBody>
          </p:sp>
          <p:sp>
            <p:nvSpPr>
              <p:cNvPr id="309" name="Google Shape;309;p30"/>
              <p:cNvSpPr txBox="1"/>
              <p:nvPr/>
            </p:nvSpPr>
            <p:spPr>
              <a:xfrm>
                <a:off x="1749275" y="1627979"/>
                <a:ext cx="1632300" cy="51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FFFFFF"/>
                    </a:solidFill>
                    <a:latin typeface="Roboto"/>
                    <a:ea typeface="Roboto"/>
                    <a:cs typeface="Roboto"/>
                    <a:sym typeface="Roboto"/>
                  </a:rPr>
                  <a:t>Racism creates health problems across generations because its health effects are passed on to children and it has operated in societies across the globe for centuries</a:t>
                </a:r>
                <a:endParaRPr sz="800">
                  <a:solidFill>
                    <a:srgbClr val="FFFFFF"/>
                  </a:solidFill>
                  <a:latin typeface="Roboto"/>
                  <a:ea typeface="Roboto"/>
                  <a:cs typeface="Roboto"/>
                  <a:sym typeface="Roboto"/>
                </a:endParaRPr>
              </a:p>
              <a:p>
                <a:pPr marL="0" lvl="0" indent="0" algn="l" rtl="0">
                  <a:lnSpc>
                    <a:spcPct val="115000"/>
                  </a:lnSpc>
                  <a:spcBef>
                    <a:spcPts val="1600"/>
                  </a:spcBef>
                  <a:spcAft>
                    <a:spcPts val="1600"/>
                  </a:spcAft>
                  <a:buNone/>
                </a:pPr>
                <a:endParaRPr sz="800">
                  <a:solidFill>
                    <a:srgbClr val="FFFFFF"/>
                  </a:solidFill>
                  <a:latin typeface="Roboto"/>
                  <a:ea typeface="Roboto"/>
                  <a:cs typeface="Roboto"/>
                  <a:sym typeface="Roboto"/>
                </a:endParaRPr>
              </a:p>
            </p:txBody>
          </p:sp>
        </p:grpSp>
        <p:grpSp>
          <p:nvGrpSpPr>
            <p:cNvPr id="310" name="Google Shape;310;p30"/>
            <p:cNvGrpSpPr/>
            <p:nvPr/>
          </p:nvGrpSpPr>
          <p:grpSpPr>
            <a:xfrm>
              <a:off x="3600600" y="1171213"/>
              <a:ext cx="1942800" cy="1569600"/>
              <a:chOff x="3600600" y="1170963"/>
              <a:chExt cx="1942800" cy="1569600"/>
            </a:xfrm>
          </p:grpSpPr>
          <p:sp>
            <p:nvSpPr>
              <p:cNvPr id="311" name="Google Shape;311;p30"/>
              <p:cNvSpPr/>
              <p:nvPr/>
            </p:nvSpPr>
            <p:spPr>
              <a:xfrm>
                <a:off x="3600600" y="1170963"/>
                <a:ext cx="1942800" cy="1569600"/>
              </a:xfrm>
              <a:prstGeom prst="round2SameRect">
                <a:avLst>
                  <a:gd name="adj1" fmla="val 18098"/>
                  <a:gd name="adj2" fmla="val 0"/>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0"/>
              <p:cNvSpPr txBox="1"/>
              <p:nvPr/>
            </p:nvSpPr>
            <p:spPr>
              <a:xfrm>
                <a:off x="3845870" y="1248148"/>
                <a:ext cx="14517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FFFFFF"/>
                    </a:solidFill>
                    <a:latin typeface="Roboto"/>
                    <a:ea typeface="Roboto"/>
                    <a:cs typeface="Roboto"/>
                    <a:sym typeface="Roboto"/>
                  </a:rPr>
                  <a:t>Racial Stress</a:t>
                </a:r>
                <a:endParaRPr sz="1100">
                  <a:solidFill>
                    <a:srgbClr val="FFFFFF"/>
                  </a:solidFill>
                  <a:latin typeface="Roboto"/>
                  <a:ea typeface="Roboto"/>
                  <a:cs typeface="Roboto"/>
                  <a:sym typeface="Roboto"/>
                </a:endParaRPr>
              </a:p>
            </p:txBody>
          </p:sp>
          <p:sp>
            <p:nvSpPr>
              <p:cNvPr id="313" name="Google Shape;313;p30"/>
              <p:cNvSpPr txBox="1"/>
              <p:nvPr/>
            </p:nvSpPr>
            <p:spPr>
              <a:xfrm>
                <a:off x="3734250" y="1513950"/>
                <a:ext cx="1726200" cy="51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800">
                    <a:solidFill>
                      <a:srgbClr val="FFFFFF"/>
                    </a:solidFill>
                    <a:latin typeface="Roboto"/>
                    <a:ea typeface="Roboto"/>
                    <a:cs typeface="Roboto"/>
                    <a:sym typeface="Roboto"/>
                  </a:rPr>
                  <a:t>Racism is a part of Black individuals’ daily lived experience, providing a constant stressor. Thus, racism acts as a social exposure, deteriorating individual and intergenerational health from constant prolonged stress.</a:t>
                </a:r>
                <a:endParaRPr sz="800">
                  <a:solidFill>
                    <a:srgbClr val="FFFFFF"/>
                  </a:solidFill>
                  <a:latin typeface="Roboto"/>
                  <a:ea typeface="Roboto"/>
                  <a:cs typeface="Roboto"/>
                  <a:sym typeface="Roboto"/>
                </a:endParaRPr>
              </a:p>
            </p:txBody>
          </p:sp>
        </p:grpSp>
        <p:grpSp>
          <p:nvGrpSpPr>
            <p:cNvPr id="314" name="Google Shape;314;p30"/>
            <p:cNvGrpSpPr/>
            <p:nvPr/>
          </p:nvGrpSpPr>
          <p:grpSpPr>
            <a:xfrm>
              <a:off x="5539834" y="1188164"/>
              <a:ext cx="1942800" cy="1552648"/>
              <a:chOff x="5539816" y="1171213"/>
              <a:chExt cx="1942800" cy="1569600"/>
            </a:xfrm>
          </p:grpSpPr>
          <p:sp>
            <p:nvSpPr>
              <p:cNvPr id="315" name="Google Shape;315;p30"/>
              <p:cNvSpPr/>
              <p:nvPr/>
            </p:nvSpPr>
            <p:spPr>
              <a:xfrm flipH="1">
                <a:off x="5539816" y="1171213"/>
                <a:ext cx="1942800" cy="1569600"/>
              </a:xfrm>
              <a:prstGeom prst="round1Rect">
                <a:avLst>
                  <a:gd name="adj" fmla="val 17446"/>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0"/>
              <p:cNvSpPr txBox="1"/>
              <p:nvPr/>
            </p:nvSpPr>
            <p:spPr>
              <a:xfrm>
                <a:off x="5762424" y="1234615"/>
                <a:ext cx="1451700" cy="45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rgbClr val="FFFFFF"/>
                    </a:solidFill>
                    <a:latin typeface="Roboto"/>
                    <a:ea typeface="Roboto"/>
                    <a:cs typeface="Roboto"/>
                    <a:sym typeface="Roboto"/>
                  </a:rPr>
                  <a:t>Health Equity</a:t>
                </a:r>
                <a:endParaRPr sz="1100">
                  <a:solidFill>
                    <a:srgbClr val="FFFFFF"/>
                  </a:solidFill>
                  <a:latin typeface="Roboto"/>
                  <a:ea typeface="Roboto"/>
                  <a:cs typeface="Roboto"/>
                  <a:sym typeface="Roboto"/>
                </a:endParaRPr>
              </a:p>
            </p:txBody>
          </p:sp>
          <p:sp>
            <p:nvSpPr>
              <p:cNvPr id="317" name="Google Shape;317;p30"/>
              <p:cNvSpPr txBox="1"/>
              <p:nvPr/>
            </p:nvSpPr>
            <p:spPr>
              <a:xfrm>
                <a:off x="5762422" y="1454380"/>
                <a:ext cx="1451700" cy="512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800">
                    <a:solidFill>
                      <a:srgbClr val="FFFFFF"/>
                    </a:solidFill>
                    <a:latin typeface="Roboto"/>
                    <a:ea typeface="Roboto"/>
                    <a:cs typeface="Roboto"/>
                    <a:sym typeface="Roboto"/>
                  </a:rPr>
                  <a:t>BW face some of the greatest risk of suffering from the deleterious effects of racism on health due to gendered racism and other forms of structural oppression targeting their race, gender, and other intersectional identities.</a:t>
                </a:r>
                <a:endParaRPr sz="800">
                  <a:solidFill>
                    <a:srgbClr val="FFFFFF"/>
                  </a:solidFill>
                  <a:latin typeface="Roboto"/>
                  <a:ea typeface="Roboto"/>
                  <a:cs typeface="Roboto"/>
                  <a:sym typeface="Roboto"/>
                </a:endParaRPr>
              </a:p>
              <a:p>
                <a:pPr marL="0" lvl="0" indent="0" algn="l" rtl="0">
                  <a:lnSpc>
                    <a:spcPct val="115000"/>
                  </a:lnSpc>
                  <a:spcBef>
                    <a:spcPts val="1600"/>
                  </a:spcBef>
                  <a:spcAft>
                    <a:spcPts val="1600"/>
                  </a:spcAft>
                  <a:buNone/>
                </a:pPr>
                <a:endParaRPr sz="800">
                  <a:solidFill>
                    <a:srgbClr val="FFFFFF"/>
                  </a:solidFill>
                  <a:latin typeface="Roboto"/>
                  <a:ea typeface="Roboto"/>
                  <a:cs typeface="Roboto"/>
                  <a:sym typeface="Roboto"/>
                </a:endParaRPr>
              </a:p>
            </p:txBody>
          </p:sp>
        </p:grpSp>
        <p:grpSp>
          <p:nvGrpSpPr>
            <p:cNvPr id="318" name="Google Shape;318;p30"/>
            <p:cNvGrpSpPr/>
            <p:nvPr/>
          </p:nvGrpSpPr>
          <p:grpSpPr>
            <a:xfrm>
              <a:off x="3473893" y="1927571"/>
              <a:ext cx="260366" cy="260366"/>
              <a:chOff x="3157188" y="909150"/>
              <a:chExt cx="470400" cy="470400"/>
            </a:xfrm>
          </p:grpSpPr>
          <p:sp>
            <p:nvSpPr>
              <p:cNvPr id="319" name="Google Shape;319;p30"/>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0"/>
              <p:cNvSpPr/>
              <p:nvPr/>
            </p:nvSpPr>
            <p:spPr>
              <a:xfrm>
                <a:off x="3243138" y="995100"/>
                <a:ext cx="298500" cy="298500"/>
              </a:xfrm>
              <a:prstGeom prst="mathPlus">
                <a:avLst>
                  <a:gd name="adj1" fmla="val 9900"/>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1" name="Google Shape;321;p30"/>
            <p:cNvGrpSpPr/>
            <p:nvPr/>
          </p:nvGrpSpPr>
          <p:grpSpPr>
            <a:xfrm>
              <a:off x="5413052" y="1927571"/>
              <a:ext cx="260366" cy="260366"/>
              <a:chOff x="3157188" y="909150"/>
              <a:chExt cx="470400" cy="470400"/>
            </a:xfrm>
          </p:grpSpPr>
          <p:sp>
            <p:nvSpPr>
              <p:cNvPr id="322" name="Google Shape;322;p30"/>
              <p:cNvSpPr/>
              <p:nvPr/>
            </p:nvSpPr>
            <p:spPr>
              <a:xfrm>
                <a:off x="3157188" y="909150"/>
                <a:ext cx="470400" cy="4704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0"/>
              <p:cNvSpPr/>
              <p:nvPr/>
            </p:nvSpPr>
            <p:spPr>
              <a:xfrm>
                <a:off x="3243138" y="995100"/>
                <a:ext cx="298500" cy="298500"/>
              </a:xfrm>
              <a:prstGeom prst="mathPlus">
                <a:avLst>
                  <a:gd name="adj1" fmla="val 990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4" name="Google Shape;324;p30"/>
            <p:cNvGrpSpPr/>
            <p:nvPr/>
          </p:nvGrpSpPr>
          <p:grpSpPr>
            <a:xfrm>
              <a:off x="1660234" y="2723938"/>
              <a:ext cx="5822400" cy="1248600"/>
              <a:chOff x="1660800" y="2723938"/>
              <a:chExt cx="5822400" cy="1248600"/>
            </a:xfrm>
          </p:grpSpPr>
          <p:sp>
            <p:nvSpPr>
              <p:cNvPr id="325" name="Google Shape;325;p30"/>
              <p:cNvSpPr/>
              <p:nvPr/>
            </p:nvSpPr>
            <p:spPr>
              <a:xfrm rot="10800000">
                <a:off x="1660800" y="2723938"/>
                <a:ext cx="5822400" cy="1248600"/>
              </a:xfrm>
              <a:prstGeom prst="round2SameRect">
                <a:avLst>
                  <a:gd name="adj1" fmla="val 18098"/>
                  <a:gd name="adj2" fmla="val 0"/>
                </a:avLst>
              </a:prstGeom>
              <a:solidFill>
                <a:srgbClr val="094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0"/>
              <p:cNvSpPr txBox="1"/>
              <p:nvPr/>
            </p:nvSpPr>
            <p:spPr>
              <a:xfrm>
                <a:off x="2583300" y="2740821"/>
                <a:ext cx="3977400" cy="349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FFFFFF"/>
                    </a:solidFill>
                    <a:latin typeface="Roboto"/>
                    <a:ea typeface="Roboto"/>
                    <a:cs typeface="Roboto"/>
                    <a:sym typeface="Roboto"/>
                  </a:rPr>
                  <a:t>Antiracist Approaches to Development of Music Intervention</a:t>
                </a:r>
                <a:endParaRPr sz="1100">
                  <a:solidFill>
                    <a:srgbClr val="FFFFFF"/>
                  </a:solidFill>
                  <a:latin typeface="Roboto"/>
                  <a:ea typeface="Roboto"/>
                  <a:cs typeface="Roboto"/>
                  <a:sym typeface="Roboto"/>
                </a:endParaRPr>
              </a:p>
            </p:txBody>
          </p:sp>
          <p:sp>
            <p:nvSpPr>
              <p:cNvPr id="327" name="Google Shape;327;p30"/>
              <p:cNvSpPr txBox="1"/>
              <p:nvPr/>
            </p:nvSpPr>
            <p:spPr>
              <a:xfrm>
                <a:off x="2583300" y="3056360"/>
                <a:ext cx="3977400" cy="389400"/>
              </a:xfrm>
              <a:prstGeom prst="rect">
                <a:avLst/>
              </a:prstGeom>
              <a:noFill/>
              <a:ln>
                <a:noFill/>
              </a:ln>
            </p:spPr>
            <p:txBody>
              <a:bodyPr spcFirstLastPara="1" wrap="square" lIns="91425" tIns="91425" rIns="91425" bIns="91425" anchor="t" anchorCtr="0">
                <a:noAutofit/>
              </a:bodyPr>
              <a:lstStyle/>
              <a:p>
                <a:pPr marL="457200" lvl="0" indent="-279400" algn="ctr"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Incorporate PHCRP &amp; BFW Analytical Path in music medicine research methodology, esp. In development of music therapy</a:t>
                </a:r>
                <a:endParaRPr sz="800">
                  <a:solidFill>
                    <a:srgbClr val="FFFFFF"/>
                  </a:solidFill>
                  <a:latin typeface="Roboto"/>
                  <a:ea typeface="Roboto"/>
                  <a:cs typeface="Roboto"/>
                  <a:sym typeface="Roboto"/>
                </a:endParaRPr>
              </a:p>
              <a:p>
                <a:pPr marL="457200" lvl="0" indent="-279400" algn="ctr" rtl="0">
                  <a:lnSpc>
                    <a:spcPct val="115000"/>
                  </a:lnSpc>
                  <a:spcBef>
                    <a:spcPts val="0"/>
                  </a:spcBef>
                  <a:spcAft>
                    <a:spcPts val="0"/>
                  </a:spcAft>
                  <a:buClr>
                    <a:srgbClr val="FFFFFF"/>
                  </a:buClr>
                  <a:buSzPts val="800"/>
                  <a:buFont typeface="Roboto"/>
                  <a:buChar char="●"/>
                </a:pPr>
                <a:r>
                  <a:rPr lang="en" sz="800">
                    <a:solidFill>
                      <a:srgbClr val="FFFFFF"/>
                    </a:solidFill>
                    <a:latin typeface="Roboto"/>
                    <a:ea typeface="Roboto"/>
                    <a:cs typeface="Roboto"/>
                    <a:sym typeface="Roboto"/>
                  </a:rPr>
                  <a:t>Amplify community knowledge in research via surveys, individual interventiews, group listening sessions, and other mixed methods that gather community perspectives in research questions</a:t>
                </a:r>
                <a:endParaRPr sz="800">
                  <a:solidFill>
                    <a:srgbClr val="FFFFFF"/>
                  </a:solidFill>
                  <a:latin typeface="Roboto"/>
                  <a:ea typeface="Roboto"/>
                  <a:cs typeface="Roboto"/>
                  <a:sym typeface="Roboto"/>
                </a:endParaRPr>
              </a:p>
            </p:txBody>
          </p:sp>
        </p:gr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31"/>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SzPts val="990"/>
              <a:buNone/>
            </a:pPr>
            <a:r>
              <a:rPr lang="en" sz="2920">
                <a:solidFill>
                  <a:schemeClr val="lt2"/>
                </a:solidFill>
                <a:latin typeface="Merriweather"/>
                <a:ea typeface="Merriweather"/>
                <a:cs typeface="Merriweather"/>
                <a:sym typeface="Merriweather"/>
              </a:rPr>
              <a:t>Praxis in Play: </a:t>
            </a:r>
            <a:r>
              <a:rPr lang="en" sz="2920" i="1">
                <a:solidFill>
                  <a:schemeClr val="lt2"/>
                </a:solidFill>
                <a:latin typeface="Merriweather"/>
                <a:ea typeface="Merriweather"/>
                <a:cs typeface="Merriweather"/>
                <a:sym typeface="Merriweather"/>
              </a:rPr>
              <a:t>The Breathing Suite</a:t>
            </a:r>
            <a:endParaRPr sz="2920" i="1">
              <a:latin typeface="Merriweather"/>
              <a:ea typeface="Merriweather"/>
              <a:cs typeface="Merriweather"/>
              <a:sym typeface="Merriweather"/>
            </a:endParaRPr>
          </a:p>
        </p:txBody>
      </p:sp>
      <p:sp>
        <p:nvSpPr>
          <p:cNvPr id="333" name="Google Shape;333;p31"/>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605"/>
              <a:buNone/>
            </a:pPr>
            <a:r>
              <a:rPr lang="en" sz="1420">
                <a:solidFill>
                  <a:srgbClr val="FF0000"/>
                </a:solidFill>
              </a:rPr>
              <a:t>Overview, </a:t>
            </a:r>
            <a:r>
              <a:rPr lang="en" sz="1420">
                <a:solidFill>
                  <a:schemeClr val="accent6"/>
                </a:solidFill>
              </a:rPr>
              <a:t>Applying MMCRP</a:t>
            </a:r>
            <a:r>
              <a:rPr lang="en" sz="1420">
                <a:solidFill>
                  <a:srgbClr val="FF0000"/>
                </a:solidFill>
              </a:rPr>
              <a:t>, </a:t>
            </a:r>
            <a:r>
              <a:rPr lang="en" sz="1420">
                <a:solidFill>
                  <a:schemeClr val="lt2"/>
                </a:solidFill>
              </a:rPr>
              <a:t>and Experimental/Compositional Design</a:t>
            </a:r>
            <a:endParaRPr sz="1420">
              <a:solidFill>
                <a:schemeClr val="lt2"/>
              </a:solidFill>
            </a:endParaRPr>
          </a:p>
        </p:txBody>
      </p:sp>
      <p:pic>
        <p:nvPicPr>
          <p:cNvPr id="334" name="Google Shape;334;p31"/>
          <p:cNvPicPr preferRelativeResize="0"/>
          <p:nvPr/>
        </p:nvPicPr>
        <p:blipFill rotWithShape="1">
          <a:blip r:embed="rId3">
            <a:alphaModFix amt="93000"/>
          </a:blip>
          <a:srcRect b="58694"/>
          <a:stretch/>
        </p:blipFill>
        <p:spPr>
          <a:xfrm>
            <a:off x="6583975" y="4054425"/>
            <a:ext cx="2506125" cy="1035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Spectral"/>
                <a:ea typeface="Spectral"/>
                <a:cs typeface="Spectral"/>
                <a:sym typeface="Spectral"/>
              </a:rPr>
              <a:t>Overview</a:t>
            </a:r>
            <a:endParaRPr>
              <a:latin typeface="Spectral"/>
              <a:ea typeface="Spectral"/>
              <a:cs typeface="Spectral"/>
              <a:sym typeface="Spectral"/>
            </a:endParaRPr>
          </a:p>
        </p:txBody>
      </p:sp>
      <p:sp>
        <p:nvSpPr>
          <p:cNvPr id="68" name="Google Shape;68;p14"/>
          <p:cNvSpPr txBox="1">
            <a:spLocks noGrp="1"/>
          </p:cNvSpPr>
          <p:nvPr>
            <p:ph type="body" idx="1"/>
          </p:nvPr>
        </p:nvSpPr>
        <p:spPr>
          <a:xfrm>
            <a:off x="578550" y="1630988"/>
            <a:ext cx="7986900" cy="3027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latin typeface="Merriweather"/>
              <a:ea typeface="Merriweather"/>
              <a:cs typeface="Merriweather"/>
              <a:sym typeface="Merriweather"/>
            </a:endParaRPr>
          </a:p>
          <a:p>
            <a:pPr marL="457200" lvl="0" indent="-342900" algn="l" rtl="0">
              <a:spcBef>
                <a:spcPts val="1200"/>
              </a:spcBef>
              <a:spcAft>
                <a:spcPts val="0"/>
              </a:spcAft>
              <a:buSzPts val="1800"/>
              <a:buFont typeface="Merriweather"/>
              <a:buAutoNum type="arabicPeriod"/>
            </a:pPr>
            <a:r>
              <a:rPr lang="en">
                <a:latin typeface="Merriweather"/>
                <a:ea typeface="Merriweather"/>
                <a:cs typeface="Merriweather"/>
                <a:sym typeface="Merriweather"/>
              </a:rPr>
              <a:t>Background</a:t>
            </a:r>
            <a:endParaRPr>
              <a:latin typeface="Merriweather"/>
              <a:ea typeface="Merriweather"/>
              <a:cs typeface="Merriweather"/>
              <a:sym typeface="Merriweather"/>
            </a:endParaRPr>
          </a:p>
          <a:p>
            <a:pPr marL="457200" lvl="0" indent="-342900" algn="l" rtl="0">
              <a:spcBef>
                <a:spcPts val="0"/>
              </a:spcBef>
              <a:spcAft>
                <a:spcPts val="0"/>
              </a:spcAft>
              <a:buSzPts val="1800"/>
              <a:buFont typeface="Merriweather"/>
              <a:buAutoNum type="arabicPeriod"/>
            </a:pPr>
            <a:r>
              <a:rPr lang="en">
                <a:latin typeface="Merriweather"/>
                <a:ea typeface="Merriweather"/>
                <a:cs typeface="Merriweather"/>
                <a:sym typeface="Merriweather"/>
              </a:rPr>
              <a:t>Overview of MMCRP</a:t>
            </a:r>
            <a:endParaRPr>
              <a:latin typeface="Merriweather"/>
              <a:ea typeface="Merriweather"/>
              <a:cs typeface="Merriweather"/>
              <a:sym typeface="Merriweather"/>
            </a:endParaRPr>
          </a:p>
          <a:p>
            <a:pPr marL="914400" lvl="1" indent="-317500" algn="l" rtl="0">
              <a:spcBef>
                <a:spcPts val="0"/>
              </a:spcBef>
              <a:spcAft>
                <a:spcPts val="0"/>
              </a:spcAft>
              <a:buSzPts val="1400"/>
              <a:buFont typeface="Merriweather"/>
              <a:buAutoNum type="alphaLcPeriod"/>
            </a:pPr>
            <a:r>
              <a:rPr lang="en">
                <a:latin typeface="Merriweather"/>
                <a:ea typeface="Merriweather"/>
                <a:cs typeface="Merriweather"/>
                <a:sym typeface="Merriweather"/>
              </a:rPr>
              <a:t>Racial Stress Frameworks</a:t>
            </a:r>
            <a:endParaRPr>
              <a:latin typeface="Merriweather"/>
              <a:ea typeface="Merriweather"/>
              <a:cs typeface="Merriweather"/>
              <a:sym typeface="Merriweather"/>
            </a:endParaRPr>
          </a:p>
          <a:p>
            <a:pPr marL="914400" lvl="1" indent="-317500" algn="l" rtl="0">
              <a:spcBef>
                <a:spcPts val="0"/>
              </a:spcBef>
              <a:spcAft>
                <a:spcPts val="0"/>
              </a:spcAft>
              <a:buSzPts val="1400"/>
              <a:buFont typeface="Merriweather"/>
              <a:buAutoNum type="alphaLcPeriod"/>
            </a:pPr>
            <a:r>
              <a:rPr lang="en">
                <a:latin typeface="Merriweather"/>
                <a:ea typeface="Merriweather"/>
                <a:cs typeface="Merriweather"/>
                <a:sym typeface="Merriweather"/>
              </a:rPr>
              <a:t>Health Equity Frameworks</a:t>
            </a:r>
            <a:endParaRPr>
              <a:latin typeface="Merriweather"/>
              <a:ea typeface="Merriweather"/>
              <a:cs typeface="Merriweather"/>
              <a:sym typeface="Merriweather"/>
            </a:endParaRPr>
          </a:p>
          <a:p>
            <a:pPr marL="914400" lvl="1" indent="-317500" algn="l" rtl="0">
              <a:spcBef>
                <a:spcPts val="0"/>
              </a:spcBef>
              <a:spcAft>
                <a:spcPts val="0"/>
              </a:spcAft>
              <a:buSzPts val="1400"/>
              <a:buFont typeface="Merriweather"/>
              <a:buAutoNum type="alphaLcPeriod"/>
            </a:pPr>
            <a:r>
              <a:rPr lang="en">
                <a:latin typeface="Merriweather"/>
                <a:ea typeface="Merriweather"/>
                <a:cs typeface="Merriweather"/>
                <a:sym typeface="Merriweather"/>
              </a:rPr>
              <a:t>Summary of Research Praxis</a:t>
            </a:r>
            <a:endParaRPr>
              <a:latin typeface="Merriweather"/>
              <a:ea typeface="Merriweather"/>
              <a:cs typeface="Merriweather"/>
              <a:sym typeface="Merriweather"/>
            </a:endParaRPr>
          </a:p>
          <a:p>
            <a:pPr marL="457200" lvl="0" indent="-342900" algn="l" rtl="0">
              <a:spcBef>
                <a:spcPts val="0"/>
              </a:spcBef>
              <a:spcAft>
                <a:spcPts val="0"/>
              </a:spcAft>
              <a:buSzPts val="1800"/>
              <a:buFont typeface="Merriweather"/>
              <a:buAutoNum type="arabicPeriod"/>
            </a:pPr>
            <a:r>
              <a:rPr lang="en">
                <a:latin typeface="Merriweather"/>
                <a:ea typeface="Merriweather"/>
                <a:cs typeface="Merriweather"/>
                <a:sym typeface="Merriweather"/>
              </a:rPr>
              <a:t>Praxis in Play: The Breathing Suite</a:t>
            </a:r>
            <a:endParaRPr>
              <a:latin typeface="Merriweather"/>
              <a:ea typeface="Merriweather"/>
              <a:cs typeface="Merriweather"/>
              <a:sym typeface="Merriweather"/>
            </a:endParaRPr>
          </a:p>
          <a:p>
            <a:pPr marL="914400" lvl="1" indent="-317500" algn="l" rtl="0">
              <a:spcBef>
                <a:spcPts val="0"/>
              </a:spcBef>
              <a:spcAft>
                <a:spcPts val="0"/>
              </a:spcAft>
              <a:buSzPts val="1400"/>
              <a:buFont typeface="Merriweather"/>
              <a:buAutoNum type="alphaLcPeriod"/>
            </a:pPr>
            <a:r>
              <a:rPr lang="en">
                <a:latin typeface="Merriweather"/>
                <a:ea typeface="Merriweather"/>
                <a:cs typeface="Merriweather"/>
                <a:sym typeface="Merriweather"/>
              </a:rPr>
              <a:t>Introduction: Music </a:t>
            </a:r>
            <a:endParaRPr>
              <a:latin typeface="Merriweather"/>
              <a:ea typeface="Merriweather"/>
              <a:cs typeface="Merriweather"/>
              <a:sym typeface="Merriweather"/>
            </a:endParaRPr>
          </a:p>
          <a:p>
            <a:pPr marL="457200" lvl="0" indent="-342900" algn="l" rtl="0">
              <a:spcBef>
                <a:spcPts val="0"/>
              </a:spcBef>
              <a:spcAft>
                <a:spcPts val="0"/>
              </a:spcAft>
              <a:buSzPts val="1800"/>
              <a:buFont typeface="Merriweather"/>
              <a:buAutoNum type="arabicPeriod"/>
            </a:pPr>
            <a:r>
              <a:rPr lang="en">
                <a:latin typeface="Merriweather"/>
                <a:ea typeface="Merriweather"/>
                <a:cs typeface="Merriweather"/>
                <a:sym typeface="Merriweather"/>
              </a:rPr>
              <a:t>Bibliography</a:t>
            </a:r>
            <a:endParaRPr>
              <a:latin typeface="Merriweather"/>
              <a:ea typeface="Merriweather"/>
              <a:cs typeface="Merriweather"/>
              <a:sym typeface="Merriweather"/>
            </a:endParaRPr>
          </a:p>
          <a:p>
            <a:pPr marL="0" lvl="0" indent="0" algn="l" rtl="0">
              <a:spcBef>
                <a:spcPts val="1200"/>
              </a:spcBef>
              <a:spcAft>
                <a:spcPts val="1200"/>
              </a:spcAft>
              <a:buNone/>
            </a:pPr>
            <a:endParaRPr>
              <a:latin typeface="Merriweather"/>
              <a:ea typeface="Merriweather"/>
              <a:cs typeface="Merriweather"/>
              <a:sym typeface="Merriweather"/>
            </a:endParaRPr>
          </a:p>
        </p:txBody>
      </p:sp>
      <p:pic>
        <p:nvPicPr>
          <p:cNvPr id="69" name="Google Shape;69;p14"/>
          <p:cNvPicPr preferRelativeResize="0"/>
          <p:nvPr/>
        </p:nvPicPr>
        <p:blipFill>
          <a:blip r:embed="rId3">
            <a:alphaModFix/>
          </a:blip>
          <a:stretch>
            <a:fillRect/>
          </a:stretch>
        </p:blipFill>
        <p:spPr>
          <a:xfrm>
            <a:off x="4904880" y="1631005"/>
            <a:ext cx="3660575" cy="2435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32"/>
          <p:cNvPicPr preferRelativeResize="0"/>
          <p:nvPr/>
        </p:nvPicPr>
        <p:blipFill>
          <a:blip r:embed="rId3">
            <a:alphaModFix/>
          </a:blip>
          <a:stretch>
            <a:fillRect/>
          </a:stretch>
        </p:blipFill>
        <p:spPr>
          <a:xfrm>
            <a:off x="1354125" y="373350"/>
            <a:ext cx="6435751" cy="46333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grpSp>
        <p:nvGrpSpPr>
          <p:cNvPr id="344" name="Google Shape;344;p33"/>
          <p:cNvGrpSpPr/>
          <p:nvPr/>
        </p:nvGrpSpPr>
        <p:grpSpPr>
          <a:xfrm>
            <a:off x="215650" y="2508714"/>
            <a:ext cx="4160113" cy="1261597"/>
            <a:chOff x="7" y="2207525"/>
            <a:chExt cx="7650080" cy="731700"/>
          </a:xfrm>
        </p:grpSpPr>
        <p:sp>
          <p:nvSpPr>
            <p:cNvPr id="345" name="Google Shape;345;p33"/>
            <p:cNvSpPr txBox="1"/>
            <p:nvPr/>
          </p:nvSpPr>
          <p:spPr>
            <a:xfrm>
              <a:off x="7" y="2257728"/>
              <a:ext cx="2914500" cy="629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sz="2000">
                  <a:solidFill>
                    <a:srgbClr val="BF9000"/>
                  </a:solidFill>
                  <a:latin typeface="Roboto Medium"/>
                  <a:ea typeface="Roboto Medium"/>
                  <a:cs typeface="Roboto Medium"/>
                  <a:sym typeface="Roboto Medium"/>
                </a:rPr>
                <a:t>Integrate Breathwork Practices w/ Storytelling</a:t>
              </a:r>
              <a:endParaRPr sz="2000">
                <a:solidFill>
                  <a:srgbClr val="BF9000"/>
                </a:solidFill>
                <a:latin typeface="Roboto Medium"/>
                <a:ea typeface="Roboto Medium"/>
                <a:cs typeface="Roboto Medium"/>
                <a:sym typeface="Roboto Medium"/>
              </a:endParaRPr>
            </a:p>
          </p:txBody>
        </p:sp>
        <p:sp>
          <p:nvSpPr>
            <p:cNvPr id="346" name="Google Shape;346;p33"/>
            <p:cNvSpPr/>
            <p:nvPr/>
          </p:nvSpPr>
          <p:spPr>
            <a:xfrm>
              <a:off x="2789787" y="2207525"/>
              <a:ext cx="4860300" cy="731700"/>
            </a:xfrm>
            <a:prstGeom prst="rect">
              <a:avLst/>
            </a:prstGeom>
            <a:solidFill>
              <a:srgbClr val="BF9000"/>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sz="1200"/>
            </a:p>
          </p:txBody>
        </p:sp>
        <p:sp>
          <p:nvSpPr>
            <p:cNvPr id="347" name="Google Shape;347;p33"/>
            <p:cNvSpPr txBox="1"/>
            <p:nvPr/>
          </p:nvSpPr>
          <p:spPr>
            <a:xfrm>
              <a:off x="2914387" y="2414096"/>
              <a:ext cx="4373100" cy="3306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1000">
                  <a:solidFill>
                    <a:srgbClr val="FFFFFF"/>
                  </a:solidFill>
                  <a:latin typeface="Roboto"/>
                  <a:ea typeface="Roboto"/>
                  <a:cs typeface="Roboto"/>
                  <a:sym typeface="Roboto"/>
                </a:rPr>
                <a:t>Draft poetry for narrative soundscape &amp; interweave breathing techniques as generative moments for audience participation and musical interest IOT design pleasurable active music engagement activity that encourages slowed breathing rate</a:t>
              </a:r>
              <a:endParaRPr sz="1000">
                <a:solidFill>
                  <a:srgbClr val="FFFFFF"/>
                </a:solidFill>
                <a:latin typeface="Roboto"/>
                <a:ea typeface="Roboto"/>
                <a:cs typeface="Roboto"/>
                <a:sym typeface="Roboto"/>
              </a:endParaRPr>
            </a:p>
          </p:txBody>
        </p:sp>
      </p:grpSp>
      <p:sp>
        <p:nvSpPr>
          <p:cNvPr id="348" name="Google Shape;348;p33"/>
          <p:cNvSpPr txBox="1"/>
          <p:nvPr/>
        </p:nvSpPr>
        <p:spPr>
          <a:xfrm>
            <a:off x="472486" y="1047430"/>
            <a:ext cx="1089900" cy="1085700"/>
          </a:xfrm>
          <a:prstGeom prst="rect">
            <a:avLst/>
          </a:prstGeom>
          <a:noFill/>
          <a:ln>
            <a:noFill/>
          </a:ln>
        </p:spPr>
        <p:txBody>
          <a:bodyPr spcFirstLastPara="1" wrap="square" lIns="91425" tIns="45700" rIns="91425" bIns="45700" anchor="ctr" anchorCtr="0">
            <a:noAutofit/>
          </a:bodyPr>
          <a:lstStyle/>
          <a:p>
            <a:pPr marL="0" lvl="0" indent="0" algn="r" rtl="0">
              <a:lnSpc>
                <a:spcPct val="90000"/>
              </a:lnSpc>
              <a:spcBef>
                <a:spcPts val="0"/>
              </a:spcBef>
              <a:spcAft>
                <a:spcPts val="0"/>
              </a:spcAft>
              <a:buNone/>
            </a:pPr>
            <a:r>
              <a:rPr lang="en" sz="2200">
                <a:solidFill>
                  <a:srgbClr val="BF9000"/>
                </a:solidFill>
                <a:latin typeface="Roboto Medium"/>
                <a:ea typeface="Roboto Medium"/>
                <a:cs typeface="Roboto Medium"/>
                <a:sym typeface="Roboto Medium"/>
              </a:rPr>
              <a:t>Lit Review</a:t>
            </a:r>
            <a:r>
              <a:rPr lang="en" sz="2200">
                <a:solidFill>
                  <a:srgbClr val="085631"/>
                </a:solidFill>
                <a:latin typeface="Roboto Medium"/>
                <a:ea typeface="Roboto Medium"/>
                <a:cs typeface="Roboto Medium"/>
                <a:sym typeface="Roboto Medium"/>
              </a:rPr>
              <a:t> </a:t>
            </a:r>
            <a:endParaRPr sz="2200">
              <a:solidFill>
                <a:srgbClr val="085631"/>
              </a:solidFill>
              <a:latin typeface="Roboto Medium"/>
              <a:ea typeface="Roboto Medium"/>
              <a:cs typeface="Roboto Medium"/>
              <a:sym typeface="Roboto Medium"/>
            </a:endParaRPr>
          </a:p>
        </p:txBody>
      </p:sp>
      <p:sp>
        <p:nvSpPr>
          <p:cNvPr id="349" name="Google Shape;349;p33"/>
          <p:cNvSpPr txBox="1"/>
          <p:nvPr/>
        </p:nvSpPr>
        <p:spPr>
          <a:xfrm>
            <a:off x="1670866" y="1106208"/>
            <a:ext cx="2591700" cy="992100"/>
          </a:xfrm>
          <a:prstGeom prst="rect">
            <a:avLst/>
          </a:prstGeom>
          <a:no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1000">
                <a:solidFill>
                  <a:srgbClr val="FFFFFF"/>
                </a:solidFill>
                <a:latin typeface="Roboto"/>
                <a:ea typeface="Roboto"/>
                <a:cs typeface="Roboto"/>
                <a:sym typeface="Roboto"/>
              </a:rPr>
              <a:t>Lorem ipsum dolor sit amet, consectetur adipiscing elit. Duis sit amet odio vel purus bibendum luctus.</a:t>
            </a:r>
            <a:endParaRPr sz="1000">
              <a:solidFill>
                <a:srgbClr val="FFFFFF"/>
              </a:solidFill>
              <a:latin typeface="Roboto"/>
              <a:ea typeface="Roboto"/>
              <a:cs typeface="Roboto"/>
              <a:sym typeface="Roboto"/>
            </a:endParaRPr>
          </a:p>
        </p:txBody>
      </p:sp>
      <p:sp>
        <p:nvSpPr>
          <p:cNvPr id="350" name="Google Shape;350;p33"/>
          <p:cNvSpPr/>
          <p:nvPr/>
        </p:nvSpPr>
        <p:spPr>
          <a:xfrm>
            <a:off x="1603100" y="960900"/>
            <a:ext cx="2772600" cy="1261500"/>
          </a:xfrm>
          <a:prstGeom prst="rect">
            <a:avLst/>
          </a:prstGeom>
          <a:solidFill>
            <a:srgbClr val="BF9000"/>
          </a:solid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sz="1200"/>
          </a:p>
        </p:txBody>
      </p:sp>
      <p:sp>
        <p:nvSpPr>
          <p:cNvPr id="351" name="Google Shape;351;p33"/>
          <p:cNvSpPr txBox="1"/>
          <p:nvPr/>
        </p:nvSpPr>
        <p:spPr>
          <a:xfrm>
            <a:off x="1670866" y="1106208"/>
            <a:ext cx="2591700" cy="992100"/>
          </a:xfrm>
          <a:prstGeom prst="rect">
            <a:avLst/>
          </a:prstGeom>
          <a:solidFill>
            <a:srgbClr val="BF9000"/>
          </a:solidFill>
          <a:ln>
            <a:noFill/>
          </a:ln>
        </p:spPr>
        <p:txBody>
          <a:bodyPr spcFirstLastPara="1" wrap="square" lIns="91425" tIns="45700" rIns="91425" bIns="45700" anchor="ctr" anchorCtr="0">
            <a:noAutofit/>
          </a:bodyPr>
          <a:lstStyle/>
          <a:p>
            <a:pPr marL="0" lvl="0" indent="0" algn="l" rtl="0">
              <a:lnSpc>
                <a:spcPct val="115000"/>
              </a:lnSpc>
              <a:spcBef>
                <a:spcPts val="0"/>
              </a:spcBef>
              <a:spcAft>
                <a:spcPts val="0"/>
              </a:spcAft>
              <a:buNone/>
            </a:pPr>
            <a:r>
              <a:rPr lang="en" sz="1000">
                <a:solidFill>
                  <a:srgbClr val="FFFFFF"/>
                </a:solidFill>
                <a:latin typeface="Roboto"/>
                <a:ea typeface="Roboto"/>
                <a:cs typeface="Roboto"/>
                <a:sym typeface="Roboto"/>
              </a:rPr>
              <a:t>Identify acoustical features for music listening to facilitate slow breathing and invite relaxed bodily/mental states IOT reduce state anxiety</a:t>
            </a:r>
            <a:endParaRPr sz="1000">
              <a:solidFill>
                <a:srgbClr val="FFFFFF"/>
              </a:solidFill>
              <a:latin typeface="Roboto"/>
              <a:ea typeface="Roboto"/>
              <a:cs typeface="Roboto"/>
              <a:sym typeface="Roboto"/>
            </a:endParaRPr>
          </a:p>
        </p:txBody>
      </p:sp>
      <p:sp>
        <p:nvSpPr>
          <p:cNvPr id="352" name="Google Shape;352;p33"/>
          <p:cNvSpPr txBox="1">
            <a:spLocks noGrp="1"/>
          </p:cNvSpPr>
          <p:nvPr>
            <p:ph type="title"/>
          </p:nvPr>
        </p:nvSpPr>
        <p:spPr>
          <a:xfrm>
            <a:off x="4891425" y="1075575"/>
            <a:ext cx="4045200" cy="1509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000" b="1">
                <a:solidFill>
                  <a:schemeClr val="lt1"/>
                </a:solidFill>
                <a:highlight>
                  <a:schemeClr val="dk1"/>
                </a:highlight>
                <a:latin typeface="Merriweather"/>
                <a:ea typeface="Merriweather"/>
                <a:cs typeface="Merriweather"/>
                <a:sym typeface="Merriweather"/>
              </a:rPr>
              <a:t>Applying MMCRP</a:t>
            </a:r>
            <a:endParaRPr sz="4000">
              <a:highlight>
                <a:schemeClr val="dk1"/>
              </a:highlight>
              <a:latin typeface="Merriweather"/>
              <a:ea typeface="Merriweather"/>
              <a:cs typeface="Merriweather"/>
              <a:sym typeface="Merriweather"/>
            </a:endParaRPr>
          </a:p>
        </p:txBody>
      </p:sp>
      <p:sp>
        <p:nvSpPr>
          <p:cNvPr id="353" name="Google Shape;353;p33"/>
          <p:cNvSpPr txBox="1">
            <a:spLocks noGrp="1"/>
          </p:cNvSpPr>
          <p:nvPr>
            <p:ph type="subTitle" idx="1"/>
          </p:nvPr>
        </p:nvSpPr>
        <p:spPr>
          <a:xfrm>
            <a:off x="4891425" y="2638751"/>
            <a:ext cx="4045200" cy="13455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solidFill>
                  <a:schemeClr val="lt1"/>
                </a:solidFill>
              </a:rPr>
              <a:t>Outline of Compositional Method</a:t>
            </a:r>
            <a:endParaRPr>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34"/>
          <p:cNvSpPr txBox="1">
            <a:spLocks noGrp="1"/>
          </p:cNvSpPr>
          <p:nvPr>
            <p:ph type="title"/>
          </p:nvPr>
        </p:nvSpPr>
        <p:spPr>
          <a:xfrm>
            <a:off x="311700" y="25447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66" u="sng"/>
              <a:t>Research Method Outline: Pre-Performance Survey</a:t>
            </a:r>
            <a:endParaRPr sz="2466" u="sng"/>
          </a:p>
        </p:txBody>
      </p:sp>
      <p:sp>
        <p:nvSpPr>
          <p:cNvPr id="359" name="Google Shape;359;p34"/>
          <p:cNvSpPr txBox="1"/>
          <p:nvPr/>
        </p:nvSpPr>
        <p:spPr>
          <a:xfrm>
            <a:off x="5876725" y="2242850"/>
            <a:ext cx="3000000" cy="15921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1200"/>
              </a:spcAft>
              <a:buNone/>
            </a:pPr>
            <a:r>
              <a:rPr lang="en" sz="1375">
                <a:solidFill>
                  <a:schemeClr val="accent3"/>
                </a:solidFill>
                <a:latin typeface="Times New Roman"/>
                <a:ea typeface="Times New Roman"/>
                <a:cs typeface="Times New Roman"/>
                <a:sym typeface="Times New Roman"/>
              </a:rPr>
              <a:t>Research is needed on the therapeutic potential of receptive music theray against racial stress; however, </a:t>
            </a:r>
            <a:r>
              <a:rPr lang="en" sz="1375" b="1">
                <a:solidFill>
                  <a:schemeClr val="accent3"/>
                </a:solidFill>
                <a:latin typeface="Times New Roman"/>
                <a:ea typeface="Times New Roman"/>
                <a:cs typeface="Times New Roman"/>
                <a:sym typeface="Times New Roman"/>
              </a:rPr>
              <a:t>a rigorous research praxis</a:t>
            </a:r>
            <a:r>
              <a:rPr lang="en" sz="1375">
                <a:solidFill>
                  <a:schemeClr val="accent3"/>
                </a:solidFill>
                <a:latin typeface="Times New Roman"/>
                <a:ea typeface="Times New Roman"/>
                <a:cs typeface="Times New Roman"/>
                <a:sym typeface="Times New Roman"/>
              </a:rPr>
              <a:t> </a:t>
            </a:r>
            <a:r>
              <a:rPr lang="en" sz="1375" b="1">
                <a:solidFill>
                  <a:schemeClr val="accent3"/>
                </a:solidFill>
                <a:latin typeface="Times New Roman"/>
                <a:ea typeface="Times New Roman"/>
                <a:cs typeface="Times New Roman"/>
                <a:sym typeface="Times New Roman"/>
              </a:rPr>
              <a:t>for music intervention development centering African Diasporic experiences and knowledge must be established. </a:t>
            </a:r>
            <a:endParaRPr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35"/>
          <p:cNvSpPr txBox="1">
            <a:spLocks noGrp="1"/>
          </p:cNvSpPr>
          <p:nvPr>
            <p:ph type="title"/>
          </p:nvPr>
        </p:nvSpPr>
        <p:spPr>
          <a:xfrm>
            <a:off x="311700" y="25447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66" u="sng"/>
              <a:t>Research Method Outline: Post-Performance Survey</a:t>
            </a:r>
            <a:endParaRPr sz="2466" u="sng"/>
          </a:p>
        </p:txBody>
      </p:sp>
      <p:sp>
        <p:nvSpPr>
          <p:cNvPr id="365" name="Google Shape;365;p35"/>
          <p:cNvSpPr txBox="1"/>
          <p:nvPr/>
        </p:nvSpPr>
        <p:spPr>
          <a:xfrm>
            <a:off x="5876725" y="2242850"/>
            <a:ext cx="3000000" cy="15921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1200"/>
              </a:spcAft>
              <a:buNone/>
            </a:pPr>
            <a:r>
              <a:rPr lang="en" sz="1375">
                <a:solidFill>
                  <a:schemeClr val="accent3"/>
                </a:solidFill>
                <a:latin typeface="Times New Roman"/>
                <a:ea typeface="Times New Roman"/>
                <a:cs typeface="Times New Roman"/>
                <a:sym typeface="Times New Roman"/>
              </a:rPr>
              <a:t>Research is needed on the therapeutic potential of receptive music theray against racial stress; however, </a:t>
            </a:r>
            <a:r>
              <a:rPr lang="en" sz="1375" b="1">
                <a:solidFill>
                  <a:schemeClr val="accent3"/>
                </a:solidFill>
                <a:latin typeface="Times New Roman"/>
                <a:ea typeface="Times New Roman"/>
                <a:cs typeface="Times New Roman"/>
                <a:sym typeface="Times New Roman"/>
              </a:rPr>
              <a:t>a rigorous research praxis</a:t>
            </a:r>
            <a:r>
              <a:rPr lang="en" sz="1375">
                <a:solidFill>
                  <a:schemeClr val="accent3"/>
                </a:solidFill>
                <a:latin typeface="Times New Roman"/>
                <a:ea typeface="Times New Roman"/>
                <a:cs typeface="Times New Roman"/>
                <a:sym typeface="Times New Roman"/>
              </a:rPr>
              <a:t> </a:t>
            </a:r>
            <a:r>
              <a:rPr lang="en" sz="1375" b="1">
                <a:solidFill>
                  <a:schemeClr val="accent3"/>
                </a:solidFill>
                <a:latin typeface="Times New Roman"/>
                <a:ea typeface="Times New Roman"/>
                <a:cs typeface="Times New Roman"/>
                <a:sym typeface="Times New Roman"/>
              </a:rPr>
              <a:t>for music intervention development centering African Diasporic experiences and knowledge must be established. </a:t>
            </a:r>
            <a:endParaRPr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6"/>
          <p:cNvSpPr txBox="1">
            <a:spLocks noGrp="1"/>
          </p:cNvSpPr>
          <p:nvPr>
            <p:ph type="ctrTitle"/>
          </p:nvPr>
        </p:nvSpPr>
        <p:spPr>
          <a:xfrm>
            <a:off x="46800" y="-79800"/>
            <a:ext cx="8123100" cy="15885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SzPts val="990"/>
              <a:buNone/>
            </a:pPr>
            <a:r>
              <a:rPr lang="en" sz="2920" i="1">
                <a:solidFill>
                  <a:schemeClr val="lt2"/>
                </a:solidFill>
                <a:latin typeface="Merriweather"/>
                <a:ea typeface="Merriweather"/>
                <a:cs typeface="Merriweather"/>
                <a:sym typeface="Merriweather"/>
              </a:rPr>
              <a:t>Take Breath, Dear Friends: </a:t>
            </a:r>
            <a:r>
              <a:rPr lang="en" sz="2920">
                <a:solidFill>
                  <a:schemeClr val="lt2"/>
                </a:solidFill>
                <a:latin typeface="Merriweather"/>
                <a:ea typeface="Merriweather"/>
                <a:cs typeface="Merriweather"/>
                <a:sym typeface="Merriweather"/>
              </a:rPr>
              <a:t>Triangular Breathing</a:t>
            </a:r>
            <a:endParaRPr sz="2920">
              <a:latin typeface="Merriweather"/>
              <a:ea typeface="Merriweather"/>
              <a:cs typeface="Merriweather"/>
              <a:sym typeface="Merriweather"/>
            </a:endParaRPr>
          </a:p>
        </p:txBody>
      </p:sp>
      <p:pic>
        <p:nvPicPr>
          <p:cNvPr id="371" name="Google Shape;371;p36" descr="I created this video with the YouTube Video Editor (https://www.youtube.com/editor)" title="Triangle breathing, 1 minute">
            <a:hlinkClick r:id="rId3"/>
          </p:cNvPr>
          <p:cNvPicPr preferRelativeResize="0"/>
          <p:nvPr/>
        </p:nvPicPr>
        <p:blipFill>
          <a:blip r:embed="rId4">
            <a:alphaModFix/>
          </a:blip>
          <a:stretch>
            <a:fillRect/>
          </a:stretch>
        </p:blipFill>
        <p:spPr>
          <a:xfrm>
            <a:off x="3063800" y="1110650"/>
            <a:ext cx="5983150" cy="3873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1"/>
                                        </p:tgtEl>
                                        <p:attrNameLst>
                                          <p:attrName>style.visibility</p:attrName>
                                        </p:attrNameLst>
                                      </p:cBhvr>
                                      <p:to>
                                        <p:strVal val="visible"/>
                                      </p:to>
                                    </p:set>
                                    <p:animEffect transition="in" filter="fade">
                                      <p:cBhvr>
                                        <p:cTn id="7" dur="1000"/>
                                        <p:tgtEl>
                                          <p:spTgt spid="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Triangular Breathing in </a:t>
            </a:r>
            <a:r>
              <a:rPr lang="en" i="1"/>
              <a:t>The Breathing Suite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8"/>
          <p:cNvSpPr txBox="1">
            <a:spLocks noGrp="1"/>
          </p:cNvSpPr>
          <p:nvPr>
            <p:ph type="title"/>
          </p:nvPr>
        </p:nvSpPr>
        <p:spPr>
          <a:xfrm>
            <a:off x="311700" y="991475"/>
            <a:ext cx="8520600" cy="1917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000">
                <a:latin typeface="Merriweather"/>
                <a:ea typeface="Merriweather"/>
                <a:cs typeface="Merriweather"/>
                <a:sym typeface="Merriweather"/>
              </a:rPr>
              <a:t>Diaphragmatic Breathing</a:t>
            </a:r>
            <a:endParaRPr sz="5000">
              <a:latin typeface="Merriweather"/>
              <a:ea typeface="Merriweather"/>
              <a:cs typeface="Merriweather"/>
              <a:sym typeface="Merriweather"/>
            </a:endParaRPr>
          </a:p>
        </p:txBody>
      </p:sp>
      <p:sp>
        <p:nvSpPr>
          <p:cNvPr id="382" name="Google Shape;382;p38"/>
          <p:cNvSpPr txBox="1">
            <a:spLocks noGrp="1"/>
          </p:cNvSpPr>
          <p:nvPr>
            <p:ph type="body" idx="1"/>
          </p:nvPr>
        </p:nvSpPr>
        <p:spPr>
          <a:xfrm>
            <a:off x="311700" y="3071300"/>
            <a:ext cx="8520600" cy="9018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i="1"/>
              <a:t>Will you breathe with me?</a:t>
            </a:r>
            <a:endParaRPr i="1"/>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Gatha in </a:t>
            </a:r>
            <a:r>
              <a:rPr lang="en" i="1"/>
              <a:t>The Breathing Suite</a:t>
            </a:r>
            <a:endParaRPr/>
          </a:p>
        </p:txBody>
      </p:sp>
      <p:sp>
        <p:nvSpPr>
          <p:cNvPr id="388" name="Google Shape;388;p3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950" b="1" u="sng">
                <a:latin typeface="Times New Roman"/>
                <a:ea typeface="Times New Roman"/>
                <a:cs typeface="Times New Roman"/>
                <a:sym typeface="Times New Roman"/>
              </a:rPr>
              <a:t>Description of Work:</a:t>
            </a:r>
            <a:endParaRPr sz="950" b="1" u="sng">
              <a:latin typeface="Times New Roman"/>
              <a:ea typeface="Times New Roman"/>
              <a:cs typeface="Times New Roman"/>
              <a:sym typeface="Times New Roman"/>
            </a:endParaRPr>
          </a:p>
          <a:p>
            <a:pPr marL="0" lvl="0" indent="0" algn="l" rtl="0">
              <a:spcBef>
                <a:spcPts val="1200"/>
              </a:spcBef>
              <a:spcAft>
                <a:spcPts val="0"/>
              </a:spcAft>
              <a:buNone/>
            </a:pPr>
            <a:r>
              <a:rPr lang="en" sz="950" b="1" u="sng">
                <a:solidFill>
                  <a:srgbClr val="0000FF"/>
                </a:solidFill>
                <a:latin typeface="Times New Roman"/>
                <a:ea typeface="Times New Roman"/>
                <a:cs typeface="Times New Roman"/>
                <a:sym typeface="Times New Roman"/>
              </a:rPr>
              <a:t>TW:</a:t>
            </a:r>
            <a:r>
              <a:rPr lang="en" sz="950" b="1">
                <a:solidFill>
                  <a:srgbClr val="0000FF"/>
                </a:solidFill>
                <a:latin typeface="Times New Roman"/>
                <a:ea typeface="Times New Roman"/>
                <a:cs typeface="Times New Roman"/>
                <a:sym typeface="Times New Roman"/>
              </a:rPr>
              <a:t> </a:t>
            </a:r>
            <a:r>
              <a:rPr lang="en" sz="950">
                <a:solidFill>
                  <a:srgbClr val="0000FF"/>
                </a:solidFill>
                <a:latin typeface="Times New Roman"/>
                <a:ea typeface="Times New Roman"/>
                <a:cs typeface="Times New Roman"/>
                <a:sym typeface="Times New Roman"/>
              </a:rPr>
              <a:t>Ammunition, Loud Noises, Sirens, other sounds of police brutality</a:t>
            </a:r>
            <a:endParaRPr sz="950">
              <a:solidFill>
                <a:srgbClr val="0000FF"/>
              </a:solidFill>
              <a:latin typeface="Times New Roman"/>
              <a:ea typeface="Times New Roman"/>
              <a:cs typeface="Times New Roman"/>
              <a:sym typeface="Times New Roman"/>
            </a:endParaRPr>
          </a:p>
          <a:p>
            <a:pPr marL="0" lvl="0" indent="0" algn="l" rtl="0">
              <a:spcBef>
                <a:spcPts val="1200"/>
              </a:spcBef>
              <a:spcAft>
                <a:spcPts val="0"/>
              </a:spcAft>
              <a:buNone/>
            </a:pPr>
            <a:r>
              <a:rPr lang="en" sz="950">
                <a:latin typeface="Times New Roman"/>
                <a:ea typeface="Times New Roman"/>
                <a:cs typeface="Times New Roman"/>
                <a:sym typeface="Times New Roman"/>
              </a:rPr>
              <a:t>A work-in-progress audio chapbook created using Ableton Live 10 featuring soundscapes and my original poetry on the Black quotidian, police brutality, and protest. This movement </a:t>
            </a:r>
            <a:r>
              <a:rPr lang="en" sz="950" i="1">
                <a:latin typeface="Times New Roman"/>
                <a:ea typeface="Times New Roman"/>
                <a:cs typeface="Times New Roman"/>
                <a:sym typeface="Times New Roman"/>
              </a:rPr>
              <a:t>Lucid Dream</a:t>
            </a:r>
            <a:r>
              <a:rPr lang="en" sz="950">
                <a:latin typeface="Times New Roman"/>
                <a:ea typeface="Times New Roman"/>
                <a:cs typeface="Times New Roman"/>
                <a:sym typeface="Times New Roman"/>
              </a:rPr>
              <a:t> combines my poem </a:t>
            </a:r>
            <a:r>
              <a:rPr lang="en" sz="950" i="1">
                <a:latin typeface="Times New Roman"/>
                <a:ea typeface="Times New Roman"/>
                <a:cs typeface="Times New Roman"/>
                <a:sym typeface="Times New Roman"/>
              </a:rPr>
              <a:t>A Checklist for Black Liberators</a:t>
            </a:r>
            <a:r>
              <a:rPr lang="en" sz="950">
                <a:latin typeface="Times New Roman"/>
                <a:ea typeface="Times New Roman"/>
                <a:cs typeface="Times New Roman"/>
                <a:sym typeface="Times New Roman"/>
              </a:rPr>
              <a:t> with the soundscape of a city protest.</a:t>
            </a:r>
            <a:endParaRPr sz="950">
              <a:latin typeface="Times New Roman"/>
              <a:ea typeface="Times New Roman"/>
              <a:cs typeface="Times New Roman"/>
              <a:sym typeface="Times New Roman"/>
            </a:endParaRPr>
          </a:p>
          <a:p>
            <a:pPr marL="0" lvl="0" indent="0" algn="ctr" rtl="0">
              <a:spcBef>
                <a:spcPts val="1200"/>
              </a:spcBef>
              <a:spcAft>
                <a:spcPts val="0"/>
              </a:spcAft>
              <a:buNone/>
            </a:pPr>
            <a:r>
              <a:rPr lang="en" sz="1150" b="1" i="1">
                <a:latin typeface="Times New Roman"/>
                <a:ea typeface="Times New Roman"/>
                <a:cs typeface="Times New Roman"/>
                <a:sym typeface="Times New Roman"/>
              </a:rPr>
              <a:t>Sample Soundscape</a:t>
            </a:r>
            <a:endParaRPr sz="1150" b="1" i="1">
              <a:latin typeface="Times New Roman"/>
              <a:ea typeface="Times New Roman"/>
              <a:cs typeface="Times New Roman"/>
              <a:sym typeface="Times New Roman"/>
            </a:endParaRPr>
          </a:p>
          <a:p>
            <a:pPr marL="0" lvl="0" indent="0" algn="l" rtl="0">
              <a:spcBef>
                <a:spcPts val="1200"/>
              </a:spcBef>
              <a:spcAft>
                <a:spcPts val="0"/>
              </a:spcAft>
              <a:buNone/>
            </a:pPr>
            <a:endParaRPr sz="950">
              <a:latin typeface="Times New Roman"/>
              <a:ea typeface="Times New Roman"/>
              <a:cs typeface="Times New Roman"/>
              <a:sym typeface="Times New Roman"/>
            </a:endParaRPr>
          </a:p>
          <a:p>
            <a:pPr marL="0" lvl="0" indent="0" algn="l" rtl="0">
              <a:spcBef>
                <a:spcPts val="1200"/>
              </a:spcBef>
              <a:spcAft>
                <a:spcPts val="0"/>
              </a:spcAft>
              <a:buNone/>
            </a:pPr>
            <a:endParaRPr sz="950">
              <a:latin typeface="Times New Roman"/>
              <a:ea typeface="Times New Roman"/>
              <a:cs typeface="Times New Roman"/>
              <a:sym typeface="Times New Roman"/>
            </a:endParaRPr>
          </a:p>
          <a:p>
            <a:pPr marL="0" lvl="0" indent="0" algn="l" rtl="0">
              <a:spcBef>
                <a:spcPts val="1200"/>
              </a:spcBef>
              <a:spcAft>
                <a:spcPts val="1200"/>
              </a:spcAft>
              <a:buNone/>
            </a:pPr>
            <a:endParaRPr sz="950" b="1" u="sng">
              <a:latin typeface="Times New Roman"/>
              <a:ea typeface="Times New Roman"/>
              <a:cs typeface="Times New Roman"/>
              <a:sym typeface="Times New Roman"/>
            </a:endParaRPr>
          </a:p>
        </p:txBody>
      </p:sp>
      <p:sp>
        <p:nvSpPr>
          <p:cNvPr id="389" name="Google Shape;389;p39"/>
          <p:cNvSpPr txBox="1">
            <a:spLocks noGrp="1"/>
          </p:cNvSpPr>
          <p:nvPr>
            <p:ph type="body" idx="2"/>
          </p:nvPr>
        </p:nvSpPr>
        <p:spPr>
          <a:xfrm>
            <a:off x="4832400" y="1017725"/>
            <a:ext cx="39999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u="sng">
                <a:latin typeface="Times New Roman"/>
                <a:ea typeface="Times New Roman"/>
                <a:cs typeface="Times New Roman"/>
                <a:sym typeface="Times New Roman"/>
              </a:rPr>
              <a:t>Score Sample:</a:t>
            </a:r>
            <a:endParaRPr>
              <a:latin typeface="Times New Roman"/>
              <a:ea typeface="Times New Roman"/>
              <a:cs typeface="Times New Roman"/>
              <a:sym typeface="Times New Roman"/>
            </a:endParaRPr>
          </a:p>
          <a:p>
            <a:pPr marL="0" lvl="0" indent="0" algn="ctr" rtl="0">
              <a:spcBef>
                <a:spcPts val="1200"/>
              </a:spcBef>
              <a:spcAft>
                <a:spcPts val="0"/>
              </a:spcAft>
              <a:buNone/>
            </a:pPr>
            <a:endParaRPr>
              <a:latin typeface="Times New Roman"/>
              <a:ea typeface="Times New Roman"/>
              <a:cs typeface="Times New Roman"/>
              <a:sym typeface="Times New Roman"/>
            </a:endParaRPr>
          </a:p>
          <a:p>
            <a:pPr marL="0" lvl="0" indent="0" algn="l" rtl="0">
              <a:spcBef>
                <a:spcPts val="1200"/>
              </a:spcBef>
              <a:spcAft>
                <a:spcPts val="0"/>
              </a:spcAft>
              <a:buNone/>
            </a:pPr>
            <a:endParaRPr>
              <a:latin typeface="Times New Roman"/>
              <a:ea typeface="Times New Roman"/>
              <a:cs typeface="Times New Roman"/>
              <a:sym typeface="Times New Roman"/>
            </a:endParaRPr>
          </a:p>
          <a:p>
            <a:pPr marL="0" lvl="0" indent="0" algn="l" rtl="0">
              <a:spcBef>
                <a:spcPts val="1200"/>
              </a:spcBef>
              <a:spcAft>
                <a:spcPts val="0"/>
              </a:spcAft>
              <a:buNone/>
            </a:pPr>
            <a:endParaRPr b="1" u="sng">
              <a:latin typeface="Times New Roman"/>
              <a:ea typeface="Times New Roman"/>
              <a:cs typeface="Times New Roman"/>
              <a:sym typeface="Times New Roman"/>
            </a:endParaRPr>
          </a:p>
          <a:p>
            <a:pPr marL="0" lvl="0" indent="0" algn="l" rtl="0">
              <a:spcBef>
                <a:spcPts val="1200"/>
              </a:spcBef>
              <a:spcAft>
                <a:spcPts val="1200"/>
              </a:spcAft>
              <a:buNone/>
            </a:pPr>
            <a:endParaRPr/>
          </a:p>
        </p:txBody>
      </p:sp>
      <p:pic>
        <p:nvPicPr>
          <p:cNvPr id="390" name="Google Shape;390;p39" title="TBSBreathSoundscape1.wav">
            <a:hlinkClick r:id="rId3"/>
          </p:cNvPr>
          <p:cNvPicPr preferRelativeResize="0"/>
          <p:nvPr/>
        </p:nvPicPr>
        <p:blipFill>
          <a:blip r:embed="rId4">
            <a:alphaModFix/>
          </a:blip>
          <a:stretch>
            <a:fillRect/>
          </a:stretch>
        </p:blipFill>
        <p:spPr>
          <a:xfrm>
            <a:off x="1525088" y="2995750"/>
            <a:ext cx="1573125" cy="15731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40"/>
          <p:cNvSpPr txBox="1">
            <a:spLocks noGrp="1"/>
          </p:cNvSpPr>
          <p:nvPr>
            <p:ph type="title"/>
          </p:nvPr>
        </p:nvSpPr>
        <p:spPr>
          <a:xfrm>
            <a:off x="409050" y="526350"/>
            <a:ext cx="83259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891"/>
              <a:buNone/>
            </a:pPr>
            <a:r>
              <a:rPr lang="en" sz="3348" b="1"/>
              <a:t>Thanks! Let’s stay in touch:</a:t>
            </a:r>
            <a:endParaRPr sz="3348" b="1"/>
          </a:p>
          <a:p>
            <a:pPr marL="0" lvl="0" indent="0" algn="l" rtl="0">
              <a:lnSpc>
                <a:spcPct val="70000"/>
              </a:lnSpc>
              <a:spcBef>
                <a:spcPts val="0"/>
              </a:spcBef>
              <a:spcAft>
                <a:spcPts val="0"/>
              </a:spcAft>
              <a:buSzPts val="891"/>
              <a:buNone/>
            </a:pPr>
            <a:endParaRPr sz="3248"/>
          </a:p>
          <a:p>
            <a:pPr marL="0" lvl="0" indent="0" algn="l" rtl="0">
              <a:spcBef>
                <a:spcPts val="0"/>
              </a:spcBef>
              <a:spcAft>
                <a:spcPts val="0"/>
              </a:spcAft>
              <a:buSzPts val="891"/>
              <a:buNone/>
            </a:pPr>
            <a:r>
              <a:rPr lang="en" sz="2948" u="sng">
                <a:solidFill>
                  <a:schemeClr val="lt1"/>
                </a:solidFill>
              </a:rPr>
              <a:t>Email:</a:t>
            </a:r>
            <a:r>
              <a:rPr lang="en" sz="3248"/>
              <a:t> </a:t>
            </a:r>
            <a:r>
              <a:rPr lang="en" sz="2648">
                <a:solidFill>
                  <a:schemeClr val="accent5"/>
                </a:solidFill>
              </a:rPr>
              <a:t>armond.e.dorsey.20@dartmouth.edu</a:t>
            </a:r>
            <a:endParaRPr sz="2648">
              <a:solidFill>
                <a:schemeClr val="accent5"/>
              </a:solidFill>
            </a:endParaRPr>
          </a:p>
          <a:p>
            <a:pPr marL="0" lvl="0" indent="0" algn="l" rtl="0">
              <a:lnSpc>
                <a:spcPct val="70000"/>
              </a:lnSpc>
              <a:spcBef>
                <a:spcPts val="0"/>
              </a:spcBef>
              <a:spcAft>
                <a:spcPts val="0"/>
              </a:spcAft>
              <a:buSzPts val="891"/>
              <a:buNone/>
            </a:pPr>
            <a:endParaRPr sz="3248" u="sng"/>
          </a:p>
          <a:p>
            <a:pPr marL="0" lvl="0" indent="0" algn="l" rtl="0">
              <a:spcBef>
                <a:spcPts val="0"/>
              </a:spcBef>
              <a:spcAft>
                <a:spcPts val="0"/>
              </a:spcAft>
              <a:buSzPts val="891"/>
              <a:buNone/>
            </a:pPr>
            <a:r>
              <a:rPr lang="en" sz="2900" u="sng">
                <a:solidFill>
                  <a:schemeClr val="lt1"/>
                </a:solidFill>
              </a:rPr>
              <a:t>Website:</a:t>
            </a:r>
            <a:r>
              <a:rPr lang="en" sz="2900"/>
              <a:t> </a:t>
            </a:r>
            <a:r>
              <a:rPr lang="en" sz="2600" u="sng">
                <a:solidFill>
                  <a:schemeClr val="hlink"/>
                </a:solidFill>
                <a:hlinkClick r:id="rId3"/>
              </a:rPr>
              <a:t>https://armonddorsey.com</a:t>
            </a:r>
            <a:endParaRPr sz="2600">
              <a:solidFill>
                <a:schemeClr val="accent5"/>
              </a:solidFill>
            </a:endParaRPr>
          </a:p>
          <a:p>
            <a:pPr marL="0" lvl="0" indent="0" algn="l" rtl="0">
              <a:lnSpc>
                <a:spcPct val="70000"/>
              </a:lnSpc>
              <a:spcBef>
                <a:spcPts val="0"/>
              </a:spcBef>
              <a:spcAft>
                <a:spcPts val="0"/>
              </a:spcAft>
              <a:buSzPts val="891"/>
              <a:buNone/>
            </a:pPr>
            <a:endParaRPr sz="3248" u="sng"/>
          </a:p>
          <a:p>
            <a:pPr marL="0" lvl="0" indent="0" algn="l" rtl="0">
              <a:spcBef>
                <a:spcPts val="0"/>
              </a:spcBef>
              <a:spcAft>
                <a:spcPts val="0"/>
              </a:spcAft>
              <a:buSzPts val="891"/>
              <a:buNone/>
            </a:pPr>
            <a:r>
              <a:rPr lang="en" sz="2948" u="sng">
                <a:solidFill>
                  <a:schemeClr val="lt1"/>
                </a:solidFill>
              </a:rPr>
              <a:t>LinkedIn:</a:t>
            </a:r>
            <a:r>
              <a:rPr lang="en" sz="2948"/>
              <a:t> </a:t>
            </a:r>
            <a:r>
              <a:rPr lang="en" sz="2648" u="sng">
                <a:solidFill>
                  <a:schemeClr val="hlink"/>
                </a:solidFill>
                <a:hlinkClick r:id="rId4"/>
              </a:rPr>
              <a:t>https://www.linkedin.com/in/armond-dorsey/</a:t>
            </a:r>
            <a:endParaRPr sz="2648"/>
          </a:p>
          <a:p>
            <a:pPr marL="0" lvl="0" indent="0" algn="l" rtl="0">
              <a:spcBef>
                <a:spcPts val="0"/>
              </a:spcBef>
              <a:spcAft>
                <a:spcPts val="0"/>
              </a:spcAft>
              <a:buSzPts val="891"/>
              <a:buNone/>
            </a:pPr>
            <a:endParaRPr sz="2648"/>
          </a:p>
          <a:p>
            <a:pPr marL="0" lvl="0" indent="0" algn="ctr" rtl="0">
              <a:spcBef>
                <a:spcPts val="0"/>
              </a:spcBef>
              <a:spcAft>
                <a:spcPts val="0"/>
              </a:spcAft>
              <a:buSzPts val="891"/>
              <a:buNone/>
            </a:pPr>
            <a:r>
              <a:rPr lang="en" sz="1748" b="1"/>
              <a:t>*Please contact me before sharing this presentation beyond DHMC, thank you!*</a:t>
            </a:r>
            <a:r>
              <a:rPr lang="en" sz="2148"/>
              <a:t> </a:t>
            </a:r>
            <a:endParaRPr sz="2148"/>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Bibliography</a:t>
            </a:r>
            <a:endParaRPr/>
          </a:p>
        </p:txBody>
      </p:sp>
      <p:sp>
        <p:nvSpPr>
          <p:cNvPr id="401" name="Google Shape;401;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77500" lnSpcReduction="20000"/>
          </a:bodyPr>
          <a:lstStyle/>
          <a:p>
            <a:pPr marL="457200" lvl="0" indent="-287655" algn="l" rtl="0">
              <a:lnSpc>
                <a:spcPct val="100000"/>
              </a:lnSpc>
              <a:spcBef>
                <a:spcPts val="0"/>
              </a:spcBef>
              <a:spcAft>
                <a:spcPts val="0"/>
              </a:spcAft>
              <a:buClr>
                <a:srgbClr val="000000"/>
              </a:buClr>
              <a:buSzPct val="100000"/>
              <a:buFont typeface="Times New Roman"/>
              <a:buAutoNum type="arabicPeriod"/>
            </a:pPr>
            <a:r>
              <a:rPr lang="en" sz="1200">
                <a:solidFill>
                  <a:srgbClr val="000000"/>
                </a:solidFill>
                <a:latin typeface="Times New Roman"/>
                <a:ea typeface="Times New Roman"/>
                <a:cs typeface="Times New Roman"/>
                <a:sym typeface="Times New Roman"/>
              </a:rPr>
              <a:t>Barlow, J., &amp; Smith, G. (2019). What The Health (WTH)?: Theorising Southern Black Feminisms in the US South. </a:t>
            </a:r>
            <a:r>
              <a:rPr lang="en" sz="1200" i="1">
                <a:solidFill>
                  <a:srgbClr val="000000"/>
                </a:solidFill>
                <a:latin typeface="Times New Roman"/>
                <a:ea typeface="Times New Roman"/>
                <a:cs typeface="Times New Roman"/>
                <a:sym typeface="Times New Roman"/>
              </a:rPr>
              <a:t>Agenda </a:t>
            </a:r>
            <a:r>
              <a:rPr lang="en" sz="1200">
                <a:solidFill>
                  <a:srgbClr val="000000"/>
                </a:solidFill>
                <a:latin typeface="Times New Roman"/>
                <a:ea typeface="Times New Roman"/>
                <a:cs typeface="Times New Roman"/>
                <a:sym typeface="Times New Roman"/>
              </a:rPr>
              <a:t>(Durban, South Africa), 33(3), 19–33. </a:t>
            </a:r>
            <a:r>
              <a:rPr lang="en" sz="1200" u="sng">
                <a:solidFill>
                  <a:srgbClr val="1155CC"/>
                </a:solidFill>
                <a:latin typeface="Times New Roman"/>
                <a:ea typeface="Times New Roman"/>
                <a:cs typeface="Times New Roman"/>
                <a:sym typeface="Times New Roma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https://doi.org/10.1080/10130950.2019.1668725</a:t>
            </a:r>
            <a:endParaRPr sz="1200">
              <a:solidFill>
                <a:srgbClr val="000000"/>
              </a:solidFill>
              <a:latin typeface="Times New Roman"/>
              <a:ea typeface="Times New Roman"/>
              <a:cs typeface="Times New Roman"/>
              <a:sym typeface="Times New Roman"/>
            </a:endParaRPr>
          </a:p>
          <a:p>
            <a:pPr marL="457200" lvl="0" indent="-287655" algn="l" rtl="0">
              <a:lnSpc>
                <a:spcPct val="100000"/>
              </a:lnSpc>
              <a:spcBef>
                <a:spcPts val="0"/>
              </a:spcBef>
              <a:spcAft>
                <a:spcPts val="0"/>
              </a:spcAft>
              <a:buClr>
                <a:srgbClr val="000000"/>
              </a:buClr>
              <a:buSzPct val="100000"/>
              <a:buFont typeface="Times New Roman"/>
              <a:buAutoNum type="arabicPeriod"/>
            </a:pPr>
            <a:r>
              <a:rPr lang="en" sz="1200">
                <a:solidFill>
                  <a:srgbClr val="000000"/>
                </a:solidFill>
                <a:latin typeface="Times New Roman"/>
                <a:ea typeface="Times New Roman"/>
                <a:cs typeface="Times New Roman"/>
                <a:sym typeface="Times New Roman"/>
              </a:rPr>
              <a:t>Bradt. (2013). Music for stress and anxiety reduction in coronary heart disease patients. </a:t>
            </a:r>
            <a:r>
              <a:rPr lang="en" sz="1200" i="1">
                <a:solidFill>
                  <a:srgbClr val="000000"/>
                </a:solidFill>
                <a:latin typeface="Times New Roman"/>
                <a:ea typeface="Times New Roman"/>
                <a:cs typeface="Times New Roman"/>
                <a:sym typeface="Times New Roman"/>
              </a:rPr>
              <a:t>Cochrane Database of Systematic Reviews</a:t>
            </a:r>
            <a:r>
              <a:rPr lang="en" sz="1200">
                <a:solidFill>
                  <a:srgbClr val="000000"/>
                </a:solidFill>
                <a:latin typeface="Times New Roman"/>
                <a:ea typeface="Times New Roman"/>
                <a:cs typeface="Times New Roman"/>
                <a:sym typeface="Times New Roman"/>
              </a:rPr>
              <a:t>, 2013(12).</a:t>
            </a:r>
            <a:endParaRPr sz="1200">
              <a:solidFill>
                <a:srgbClr val="000000"/>
              </a:solidFill>
              <a:latin typeface="Times New Roman"/>
              <a:ea typeface="Times New Roman"/>
              <a:cs typeface="Times New Roman"/>
              <a:sym typeface="Times New Roman"/>
            </a:endParaRPr>
          </a:p>
          <a:p>
            <a:pPr marL="457200" lvl="0" indent="-287655" algn="l" rtl="0">
              <a:lnSpc>
                <a:spcPct val="100000"/>
              </a:lnSpc>
              <a:spcBef>
                <a:spcPts val="0"/>
              </a:spcBef>
              <a:spcAft>
                <a:spcPts val="0"/>
              </a:spcAft>
              <a:buClr>
                <a:srgbClr val="000000"/>
              </a:buClr>
              <a:buSzPct val="100000"/>
              <a:buFont typeface="Times New Roman"/>
              <a:buAutoNum type="arabicPeriod"/>
            </a:pPr>
            <a:r>
              <a:rPr lang="en" sz="1200">
                <a:solidFill>
                  <a:srgbClr val="000000"/>
                </a:solidFill>
                <a:latin typeface="Times New Roman"/>
                <a:ea typeface="Times New Roman"/>
                <a:cs typeface="Times New Roman"/>
                <a:sym typeface="Times New Roman"/>
              </a:rPr>
              <a:t>Brandes, V., Terris, D. D., Fischer, C., Schuessler, M. N., Ottowitz, G., Titscher, G., Fischer, J. E., &amp; Thayer, J. F. (2009). Music programs designed to remedy burnout symptoms show significant effects after five weeks. </a:t>
            </a:r>
            <a:r>
              <a:rPr lang="en" sz="1200" i="1">
                <a:solidFill>
                  <a:srgbClr val="000000"/>
                </a:solidFill>
                <a:latin typeface="Times New Roman"/>
                <a:ea typeface="Times New Roman"/>
                <a:cs typeface="Times New Roman"/>
                <a:sym typeface="Times New Roman"/>
              </a:rPr>
              <a:t>Annals of the New York Academy of Sciences</a:t>
            </a:r>
            <a:r>
              <a:rPr lang="en" sz="1200">
                <a:solidFill>
                  <a:srgbClr val="000000"/>
                </a:solidFill>
                <a:latin typeface="Times New Roman"/>
                <a:ea typeface="Times New Roman"/>
                <a:cs typeface="Times New Roman"/>
                <a:sym typeface="Times New Roman"/>
              </a:rPr>
              <a:t>, </a:t>
            </a:r>
            <a:r>
              <a:rPr lang="en" sz="1200" i="1">
                <a:solidFill>
                  <a:srgbClr val="000000"/>
                </a:solidFill>
                <a:latin typeface="Times New Roman"/>
                <a:ea typeface="Times New Roman"/>
                <a:cs typeface="Times New Roman"/>
                <a:sym typeface="Times New Roman"/>
              </a:rPr>
              <a:t>1169</a:t>
            </a:r>
            <a:r>
              <a:rPr lang="en" sz="1200">
                <a:solidFill>
                  <a:srgbClr val="000000"/>
                </a:solidFill>
                <a:latin typeface="Times New Roman"/>
                <a:ea typeface="Times New Roman"/>
                <a:cs typeface="Times New Roman"/>
                <a:sym typeface="Times New Roman"/>
              </a:rPr>
              <a:t>, 422–425. </a:t>
            </a:r>
            <a:r>
              <a:rPr lang="en" sz="1200" u="sng">
                <a:solidFill>
                  <a:srgbClr val="000000"/>
                </a:solidFill>
                <a:latin typeface="Times New Roman"/>
                <a:ea typeface="Times New Roman"/>
                <a:cs typeface="Times New Roman"/>
                <a:sym typeface="Times New Roman"/>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https://doi.org/10.1111/j.1749-6632.2009.04790.</a:t>
            </a:r>
            <a:r>
              <a:rPr lang="en" sz="1300">
                <a:solidFill>
                  <a:srgbClr val="000000"/>
                </a:solidFill>
                <a:latin typeface="Times New Roman"/>
                <a:ea typeface="Times New Roman"/>
                <a:cs typeface="Times New Roman"/>
                <a:sym typeface="Times New Roman"/>
              </a:rPr>
              <a:t>x </a:t>
            </a:r>
            <a:endParaRPr sz="1300">
              <a:solidFill>
                <a:srgbClr val="000000"/>
              </a:solidFill>
              <a:latin typeface="Times New Roman"/>
              <a:ea typeface="Times New Roman"/>
              <a:cs typeface="Times New Roman"/>
              <a:sym typeface="Times New Roman"/>
            </a:endParaRPr>
          </a:p>
          <a:p>
            <a:pPr marL="457200" lvl="0" indent="-287655" algn="l" rtl="0">
              <a:lnSpc>
                <a:spcPct val="100000"/>
              </a:lnSpc>
              <a:spcBef>
                <a:spcPts val="0"/>
              </a:spcBef>
              <a:spcAft>
                <a:spcPts val="0"/>
              </a:spcAft>
              <a:buClr>
                <a:srgbClr val="000000"/>
              </a:buClr>
              <a:buSzPct val="100000"/>
              <a:buFont typeface="Times New Roman"/>
              <a:buAutoNum type="arabicPeriod"/>
            </a:pPr>
            <a:r>
              <a:rPr lang="en" sz="1200" u="sng">
                <a:solidFill>
                  <a:srgbClr val="1155CC"/>
                </a:solidFill>
                <a:latin typeface="Times New Roman"/>
                <a:ea typeface="Times New Roman"/>
                <a:cs typeface="Times New Roman"/>
                <a:sym typeface="Times New Roman"/>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Carter, R. T.</a:t>
            </a:r>
            <a:r>
              <a:rPr lang="en" sz="1200">
                <a:solidFill>
                  <a:srgbClr val="000000"/>
                </a:solidFill>
                <a:latin typeface="Times New Roman"/>
                <a:ea typeface="Times New Roman"/>
                <a:cs typeface="Times New Roman"/>
                <a:sym typeface="Times New Roman"/>
              </a:rPr>
              <a:t> (2007). Racism and Psychological and Emotional Injury: Recognizing and Assessing Race-Based Traumatic Stress. The Counseling Psychologist, 35(1), 13–105. </a:t>
            </a:r>
            <a:r>
              <a:rPr lang="en" sz="1200" u="sng">
                <a:solidFill>
                  <a:srgbClr val="1155CC"/>
                </a:solidFill>
                <a:latin typeface="Times New Roman"/>
                <a:ea typeface="Times New Roman"/>
                <a:cs typeface="Times New Roman"/>
                <a:sym typeface="Times New Roman"/>
                <a:hlinkClick r:id="rId6">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https://doi.org/10.1177/0011000006292033</a:t>
            </a:r>
            <a:endParaRPr sz="1300">
              <a:solidFill>
                <a:srgbClr val="000000"/>
              </a:solidFill>
              <a:latin typeface="Times New Roman"/>
              <a:ea typeface="Times New Roman"/>
              <a:cs typeface="Times New Roman"/>
              <a:sym typeface="Times New Roman"/>
            </a:endParaRPr>
          </a:p>
          <a:p>
            <a:pPr marL="457200" lvl="0" indent="-287655" algn="l" rtl="0">
              <a:lnSpc>
                <a:spcPct val="100000"/>
              </a:lnSpc>
              <a:spcBef>
                <a:spcPts val="0"/>
              </a:spcBef>
              <a:spcAft>
                <a:spcPts val="0"/>
              </a:spcAft>
              <a:buClr>
                <a:srgbClr val="000000"/>
              </a:buClr>
              <a:buSzPct val="100000"/>
              <a:buFont typeface="Times New Roman"/>
              <a:buAutoNum type="arabicPeriod"/>
            </a:pPr>
            <a:r>
              <a:rPr lang="en" sz="1200">
                <a:solidFill>
                  <a:srgbClr val="000000"/>
                </a:solidFill>
                <a:latin typeface="Times New Roman"/>
                <a:ea typeface="Times New Roman"/>
                <a:cs typeface="Times New Roman"/>
                <a:sym typeface="Times New Roman"/>
              </a:rPr>
              <a:t>Carter, R.T. &amp; Sant-Barket, S.M. (2015). Assessment of the Impact of Racial Discrimination and Racism: How to Use the Race-Based Traumatic Stress Symptom Scale in Practice. Traumatology (Tallahassee, Fla.), 21(1), 32–39. </a:t>
            </a:r>
            <a:r>
              <a:rPr lang="en" sz="1200" u="sng">
                <a:solidFill>
                  <a:srgbClr val="1155CC"/>
                </a:solidFill>
                <a:latin typeface="Times New Roman"/>
                <a:ea typeface="Times New Roman"/>
                <a:cs typeface="Times New Roman"/>
                <a:sym typeface="Times New Roman"/>
                <a:hlinkClick r:id="rId7">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https://doi.org/10.1037/trm0000018</a:t>
            </a:r>
            <a:endParaRPr sz="1300">
              <a:solidFill>
                <a:srgbClr val="333333"/>
              </a:solidFill>
              <a:latin typeface="Times New Roman"/>
              <a:ea typeface="Times New Roman"/>
              <a:cs typeface="Times New Roman"/>
              <a:sym typeface="Times New Roman"/>
            </a:endParaRPr>
          </a:p>
          <a:p>
            <a:pPr marL="457200" lvl="0" indent="-287655" algn="l" rtl="0">
              <a:lnSpc>
                <a:spcPct val="100000"/>
              </a:lnSpc>
              <a:spcBef>
                <a:spcPts val="0"/>
              </a:spcBef>
              <a:spcAft>
                <a:spcPts val="0"/>
              </a:spcAft>
              <a:buClr>
                <a:srgbClr val="333333"/>
              </a:buClr>
              <a:buSzPct val="100000"/>
              <a:buFont typeface="Times New Roman"/>
              <a:buAutoNum type="arabicPeriod"/>
            </a:pPr>
            <a:r>
              <a:rPr lang="en" sz="1200">
                <a:solidFill>
                  <a:srgbClr val="333333"/>
                </a:solidFill>
                <a:latin typeface="Times New Roman"/>
                <a:ea typeface="Times New Roman"/>
                <a:cs typeface="Times New Roman"/>
                <a:sym typeface="Times New Roman"/>
              </a:rPr>
              <a:t>Cheng, W., &amp; Shabazz, R. (n.d.). </a:t>
            </a:r>
            <a:r>
              <a:rPr lang="en" sz="1200" i="1">
                <a:solidFill>
                  <a:srgbClr val="333333"/>
                </a:solidFill>
                <a:latin typeface="Times New Roman"/>
                <a:ea typeface="Times New Roman"/>
                <a:cs typeface="Times New Roman"/>
                <a:sym typeface="Times New Roman"/>
              </a:rPr>
              <a:t>Introduction: Race, space, and scale in the twenty-first century</a:t>
            </a:r>
            <a:r>
              <a:rPr lang="en" sz="1200">
                <a:solidFill>
                  <a:srgbClr val="333333"/>
                </a:solidFill>
                <a:latin typeface="Times New Roman"/>
                <a:ea typeface="Times New Roman"/>
                <a:cs typeface="Times New Roman"/>
                <a:sym typeface="Times New Roman"/>
              </a:rPr>
              <a:t>. ARCADE.</a:t>
            </a:r>
            <a:r>
              <a:rPr lang="en" sz="1200">
                <a:solidFill>
                  <a:srgbClr val="333333"/>
                </a:solidFill>
                <a:uFill>
                  <a:noFill/>
                </a:uFill>
                <a:latin typeface="Times New Roman"/>
                <a:ea typeface="Times New Roman"/>
                <a:cs typeface="Times New Roman"/>
                <a:sym typeface="Times New Roman"/>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 sz="1200" u="sng">
                <a:solidFill>
                  <a:srgbClr val="1155CC"/>
                </a:solidFill>
                <a:latin typeface="Times New Roman"/>
                <a:ea typeface="Times New Roman"/>
                <a:cs typeface="Times New Roman"/>
                <a:sym typeface="Times New Roman"/>
                <a:hlinkClick r:id="rId8">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https://arcade.stanford.edu/occasion/introduction-race-space-and-scale-twenty-first-century#fnref:3</a:t>
            </a:r>
            <a:endParaRPr sz="1200">
              <a:solidFill>
                <a:srgbClr val="333333"/>
              </a:solidFill>
              <a:latin typeface="Times New Roman"/>
              <a:ea typeface="Times New Roman"/>
              <a:cs typeface="Times New Roman"/>
              <a:sym typeface="Times New Roman"/>
            </a:endParaRPr>
          </a:p>
          <a:p>
            <a:pPr marL="457200" lvl="0" indent="-287655" algn="l" rtl="0">
              <a:lnSpc>
                <a:spcPct val="100000"/>
              </a:lnSpc>
              <a:spcBef>
                <a:spcPts val="0"/>
              </a:spcBef>
              <a:spcAft>
                <a:spcPts val="0"/>
              </a:spcAft>
              <a:buClr>
                <a:srgbClr val="000000"/>
              </a:buClr>
              <a:buSzPct val="100000"/>
              <a:buFont typeface="Times New Roman"/>
              <a:buAutoNum type="arabicPeriod"/>
            </a:pPr>
            <a:r>
              <a:rPr lang="en" sz="1200">
                <a:solidFill>
                  <a:srgbClr val="333333"/>
                </a:solidFill>
                <a:highlight>
                  <a:srgbClr val="FFFFFF"/>
                </a:highlight>
                <a:latin typeface="Times New Roman"/>
                <a:ea typeface="Times New Roman"/>
                <a:cs typeface="Times New Roman"/>
                <a:sym typeface="Times New Roman"/>
              </a:rPr>
              <a:t>Delgado R &amp; Stefancic J. </a:t>
            </a:r>
            <a:r>
              <a:rPr lang="en" sz="1200" i="1">
                <a:solidFill>
                  <a:srgbClr val="333333"/>
                </a:solidFill>
                <a:highlight>
                  <a:srgbClr val="FFFFFF"/>
                </a:highlight>
                <a:latin typeface="Times New Roman"/>
                <a:ea typeface="Times New Roman"/>
                <a:cs typeface="Times New Roman"/>
                <a:sym typeface="Times New Roman"/>
              </a:rPr>
              <a:t>Critical Race Theory: An Introduction</a:t>
            </a:r>
            <a:r>
              <a:rPr lang="en" sz="1200">
                <a:solidFill>
                  <a:srgbClr val="333333"/>
                </a:solidFill>
                <a:highlight>
                  <a:srgbClr val="FFFFFF"/>
                </a:highlight>
                <a:latin typeface="Times New Roman"/>
                <a:ea typeface="Times New Roman"/>
                <a:cs typeface="Times New Roman"/>
                <a:sym typeface="Times New Roman"/>
              </a:rPr>
              <a:t>. 1st ed New York, NY: New York University Press; 2001</a:t>
            </a:r>
            <a:endParaRPr sz="1200">
              <a:solidFill>
                <a:srgbClr val="333333"/>
              </a:solidFill>
              <a:highlight>
                <a:srgbClr val="FFFFFF"/>
              </a:highlight>
              <a:latin typeface="Times New Roman"/>
              <a:ea typeface="Times New Roman"/>
              <a:cs typeface="Times New Roman"/>
              <a:sym typeface="Times New Roman"/>
            </a:endParaRPr>
          </a:p>
          <a:p>
            <a:pPr marL="457200" lvl="0" indent="-287655" algn="l" rtl="0">
              <a:lnSpc>
                <a:spcPct val="100000"/>
              </a:lnSpc>
              <a:spcBef>
                <a:spcPts val="0"/>
              </a:spcBef>
              <a:spcAft>
                <a:spcPts val="0"/>
              </a:spcAft>
              <a:buClr>
                <a:srgbClr val="333333"/>
              </a:buClr>
              <a:buSzPct val="100000"/>
              <a:buFont typeface="Times New Roman"/>
              <a:buAutoNum type="arabicPeriod"/>
            </a:pPr>
            <a:r>
              <a:rPr lang="en" sz="1200">
                <a:solidFill>
                  <a:srgbClr val="000000"/>
                </a:solidFill>
                <a:latin typeface="Times New Roman"/>
                <a:ea typeface="Times New Roman"/>
                <a:cs typeface="Times New Roman"/>
                <a:sym typeface="Times New Roman"/>
              </a:rPr>
              <a:t>Ford, C. L., &amp; Airhihenbuwa, C. O. (2010). The public health critical race methodology: Praxis for antiracism research. </a:t>
            </a:r>
            <a:r>
              <a:rPr lang="en" sz="1200" i="1">
                <a:solidFill>
                  <a:srgbClr val="000000"/>
                </a:solidFill>
                <a:latin typeface="Times New Roman"/>
                <a:ea typeface="Times New Roman"/>
                <a:cs typeface="Times New Roman"/>
                <a:sym typeface="Times New Roman"/>
              </a:rPr>
              <a:t>Social Science &amp; Medicine</a:t>
            </a:r>
            <a:r>
              <a:rPr lang="en" sz="1200">
                <a:solidFill>
                  <a:srgbClr val="000000"/>
                </a:solidFill>
                <a:latin typeface="Times New Roman"/>
                <a:ea typeface="Times New Roman"/>
                <a:cs typeface="Times New Roman"/>
                <a:sym typeface="Times New Roman"/>
              </a:rPr>
              <a:t>, 71(8), 1390-1398. </a:t>
            </a:r>
            <a:r>
              <a:rPr lang="en" sz="1200" u="sng">
                <a:solidFill>
                  <a:srgbClr val="1155CC"/>
                </a:solidFill>
                <a:latin typeface="Times New Roman"/>
                <a:ea typeface="Times New Roman"/>
                <a:cs typeface="Times New Roman"/>
                <a:sym typeface="Times New Roman"/>
                <a:hlinkClick r:id="rId9">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https://doi.org/10.1016/j.socscimed.2010.07.030</a:t>
            </a:r>
            <a:endParaRPr sz="1200">
              <a:solidFill>
                <a:srgbClr val="000000"/>
              </a:solidFill>
              <a:latin typeface="Times New Roman"/>
              <a:ea typeface="Times New Roman"/>
              <a:cs typeface="Times New Roman"/>
              <a:sym typeface="Times New Roman"/>
            </a:endParaRPr>
          </a:p>
          <a:p>
            <a:pPr marL="457200" lvl="0" indent="-287655" algn="l" rtl="0">
              <a:lnSpc>
                <a:spcPct val="100000"/>
              </a:lnSpc>
              <a:spcBef>
                <a:spcPts val="0"/>
              </a:spcBef>
              <a:spcAft>
                <a:spcPts val="0"/>
              </a:spcAft>
              <a:buClr>
                <a:srgbClr val="000000"/>
              </a:buClr>
              <a:buSzPct val="100000"/>
              <a:buFont typeface="Times New Roman"/>
              <a:buAutoNum type="arabicPeriod"/>
            </a:pPr>
            <a:r>
              <a:rPr lang="en" sz="1200" u="sng">
                <a:solidFill>
                  <a:srgbClr val="1155CC"/>
                </a:solidFill>
                <a:latin typeface="Times New Roman"/>
                <a:ea typeface="Times New Roman"/>
                <a:cs typeface="Times New Roman"/>
                <a:sym typeface="Times New Roman"/>
                <a:hlinkClick r:id="rId10">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Geronimus, A. T</a:t>
            </a:r>
            <a:r>
              <a:rPr lang="en" sz="1200">
                <a:solidFill>
                  <a:srgbClr val="000000"/>
                </a:solidFill>
                <a:latin typeface="Times New Roman"/>
                <a:ea typeface="Times New Roman"/>
                <a:cs typeface="Times New Roman"/>
                <a:sym typeface="Times New Roman"/>
              </a:rPr>
              <a:t>., Hicken, M., Keene, D., &amp; Bound, J. (2006). "Weathering" and age patterns of allostatic load scores among blacks and whites in the United States. </a:t>
            </a:r>
            <a:r>
              <a:rPr lang="en" sz="1200" i="1">
                <a:solidFill>
                  <a:srgbClr val="000000"/>
                </a:solidFill>
                <a:latin typeface="Times New Roman"/>
                <a:ea typeface="Times New Roman"/>
                <a:cs typeface="Times New Roman"/>
                <a:sym typeface="Times New Roman"/>
              </a:rPr>
              <a:t>American journal of public health</a:t>
            </a:r>
            <a:r>
              <a:rPr lang="en" sz="1200">
                <a:solidFill>
                  <a:srgbClr val="000000"/>
                </a:solidFill>
                <a:latin typeface="Times New Roman"/>
                <a:ea typeface="Times New Roman"/>
                <a:cs typeface="Times New Roman"/>
                <a:sym typeface="Times New Roman"/>
              </a:rPr>
              <a:t>, </a:t>
            </a:r>
            <a:r>
              <a:rPr lang="en" sz="1200" i="1">
                <a:solidFill>
                  <a:srgbClr val="000000"/>
                </a:solidFill>
                <a:latin typeface="Times New Roman"/>
                <a:ea typeface="Times New Roman"/>
                <a:cs typeface="Times New Roman"/>
                <a:sym typeface="Times New Roman"/>
              </a:rPr>
              <a:t>96</a:t>
            </a:r>
            <a:r>
              <a:rPr lang="en" sz="1200">
                <a:solidFill>
                  <a:srgbClr val="000000"/>
                </a:solidFill>
                <a:latin typeface="Times New Roman"/>
                <a:ea typeface="Times New Roman"/>
                <a:cs typeface="Times New Roman"/>
                <a:sym typeface="Times New Roman"/>
              </a:rPr>
              <a:t>(5), 826–833. </a:t>
            </a:r>
            <a:r>
              <a:rPr lang="en" sz="1200" u="sng">
                <a:solidFill>
                  <a:srgbClr val="1155CC"/>
                </a:solidFill>
                <a:latin typeface="Times New Roman"/>
                <a:ea typeface="Times New Roman"/>
                <a:cs typeface="Times New Roman"/>
                <a:sym typeface="Times New Roman"/>
                <a:hlinkClick r:id="rId11">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https://doi.org/10.2105/AJPH.2004.060749</a:t>
            </a:r>
            <a:r>
              <a:rPr lang="en" sz="1200">
                <a:solidFill>
                  <a:srgbClr val="000000"/>
                </a:solidFill>
                <a:latin typeface="Times New Roman"/>
                <a:ea typeface="Times New Roman"/>
                <a:cs typeface="Times New Roman"/>
                <a:sym typeface="Times New Roman"/>
              </a:rPr>
              <a:t> </a:t>
            </a:r>
            <a:endParaRPr sz="1200">
              <a:solidFill>
                <a:srgbClr val="000000"/>
              </a:solidFill>
              <a:latin typeface="Times New Roman"/>
              <a:ea typeface="Times New Roman"/>
              <a:cs typeface="Times New Roman"/>
              <a:sym typeface="Times New Roman"/>
            </a:endParaRPr>
          </a:p>
          <a:p>
            <a:pPr marL="457200" lvl="0" indent="-287655" algn="l" rtl="0">
              <a:lnSpc>
                <a:spcPct val="100000"/>
              </a:lnSpc>
              <a:spcBef>
                <a:spcPts val="0"/>
              </a:spcBef>
              <a:spcAft>
                <a:spcPts val="0"/>
              </a:spcAft>
              <a:buClr>
                <a:srgbClr val="333333"/>
              </a:buClr>
              <a:buSzPct val="100000"/>
              <a:buFont typeface="Times New Roman"/>
              <a:buAutoNum type="arabicPeriod"/>
            </a:pPr>
            <a:r>
              <a:rPr lang="en" sz="1200">
                <a:solidFill>
                  <a:srgbClr val="000000"/>
                </a:solidFill>
                <a:latin typeface="Times New Roman"/>
                <a:ea typeface="Times New Roman"/>
                <a:cs typeface="Times New Roman"/>
                <a:sym typeface="Times New Roman"/>
              </a:rPr>
              <a:t>Gilmore, R.W. </a:t>
            </a:r>
            <a:r>
              <a:rPr lang="en" sz="1200" i="1">
                <a:solidFill>
                  <a:srgbClr val="000000"/>
                </a:solidFill>
                <a:latin typeface="Times New Roman"/>
                <a:ea typeface="Times New Roman"/>
                <a:cs typeface="Times New Roman"/>
                <a:sym typeface="Times New Roman"/>
              </a:rPr>
              <a:t>Golden Gulag: Prisons, Surplus, Crisis, and Opposition in Globalizing California</a:t>
            </a:r>
            <a:r>
              <a:rPr lang="en" sz="1200">
                <a:solidFill>
                  <a:srgbClr val="000000"/>
                </a:solidFill>
                <a:latin typeface="Times New Roman"/>
                <a:ea typeface="Times New Roman"/>
                <a:cs typeface="Times New Roman"/>
                <a:sym typeface="Times New Roman"/>
              </a:rPr>
              <a:t> (Berkeley: University of California Press, 2006), p. 28. </a:t>
            </a:r>
            <a:endParaRPr sz="1200">
              <a:solidFill>
                <a:srgbClr val="333333"/>
              </a:solidFill>
              <a:highlight>
                <a:srgbClr val="FFFFFF"/>
              </a:highlight>
              <a:latin typeface="Times New Roman"/>
              <a:ea typeface="Times New Roman"/>
              <a:cs typeface="Times New Roman"/>
              <a:sym typeface="Times New Roman"/>
            </a:endParaRPr>
          </a:p>
          <a:p>
            <a:pPr marL="457200" lvl="0" indent="-287655" algn="l" rtl="0">
              <a:lnSpc>
                <a:spcPct val="100000"/>
              </a:lnSpc>
              <a:spcBef>
                <a:spcPts val="0"/>
              </a:spcBef>
              <a:spcAft>
                <a:spcPts val="0"/>
              </a:spcAft>
              <a:buClr>
                <a:srgbClr val="333333"/>
              </a:buClr>
              <a:buSzPct val="100000"/>
              <a:buFont typeface="Times New Roman"/>
              <a:buAutoNum type="arabicPeriod"/>
            </a:pPr>
            <a:r>
              <a:rPr lang="en" sz="1200">
                <a:solidFill>
                  <a:srgbClr val="333333"/>
                </a:solidFill>
                <a:highlight>
                  <a:srgbClr val="FFFFFF"/>
                </a:highlight>
                <a:latin typeface="Times New Roman"/>
                <a:ea typeface="Times New Roman"/>
                <a:cs typeface="Times New Roman"/>
                <a:sym typeface="Times New Roman"/>
              </a:rPr>
              <a:t>Kamioka, H. ,Tsutani ,K. ,Yamada, M., Park, H., Okuizumi, H., Tsuruoka, K., Honda, T., Okada, S., Park, S. J., Kitayuguchi, J., Abe, T., Handa, S., Oshio, T., &amp; Mutoh, Y. (2014). Effectiveness of music therapy: A summary of systematic reviews based on randomized controlled trials of music interventions. Patient Preference and Adherence , 8, 727 –754. doi:10.2147/PPA.S61340</a:t>
            </a:r>
            <a:endParaRPr sz="1200">
              <a:solidFill>
                <a:srgbClr val="333333"/>
              </a:solidFill>
              <a:highlight>
                <a:srgbClr val="FFFFFF"/>
              </a:highlight>
              <a:latin typeface="Times New Roman"/>
              <a:ea typeface="Times New Roman"/>
              <a:cs typeface="Times New Roman"/>
              <a:sym typeface="Times New Roman"/>
            </a:endParaRPr>
          </a:p>
          <a:p>
            <a:pPr marL="457200" lvl="0" indent="-287655" algn="l" rtl="0">
              <a:lnSpc>
                <a:spcPct val="100000"/>
              </a:lnSpc>
              <a:spcBef>
                <a:spcPts val="0"/>
              </a:spcBef>
              <a:spcAft>
                <a:spcPts val="0"/>
              </a:spcAft>
              <a:buClr>
                <a:srgbClr val="333333"/>
              </a:buClr>
              <a:buSzPct val="100000"/>
              <a:buFont typeface="Times New Roman"/>
              <a:buAutoNum type="arabicPeriod"/>
            </a:pPr>
            <a:r>
              <a:rPr lang="en" sz="1200">
                <a:solidFill>
                  <a:srgbClr val="333333"/>
                </a:solidFill>
                <a:highlight>
                  <a:srgbClr val="FFFFFF"/>
                </a:highlight>
                <a:latin typeface="Times New Roman"/>
                <a:ea typeface="Times New Roman"/>
                <a:cs typeface="Times New Roman"/>
                <a:sym typeface="Times New Roman"/>
              </a:rPr>
              <a:t>Linnemann, A., Ditzen, B., Strahler, J., Doerr , J.M., &amp; Nater, U.M. (2015 ). Music listening as a means of stress reduction in daily life. </a:t>
            </a:r>
            <a:r>
              <a:rPr lang="en" sz="1200" i="1">
                <a:solidFill>
                  <a:srgbClr val="333333"/>
                </a:solidFill>
                <a:highlight>
                  <a:srgbClr val="FFFFFF"/>
                </a:highlight>
                <a:latin typeface="Times New Roman"/>
                <a:ea typeface="Times New Roman"/>
                <a:cs typeface="Times New Roman"/>
                <a:sym typeface="Times New Roman"/>
              </a:rPr>
              <a:t>Psychoneuroendocrinology</a:t>
            </a:r>
            <a:r>
              <a:rPr lang="en" sz="1200">
                <a:solidFill>
                  <a:srgbClr val="333333"/>
                </a:solidFill>
                <a:highlight>
                  <a:srgbClr val="FFFFFF"/>
                </a:highlight>
                <a:latin typeface="Times New Roman"/>
                <a:ea typeface="Times New Roman"/>
                <a:cs typeface="Times New Roman"/>
                <a:sym typeface="Times New Roman"/>
              </a:rPr>
              <a:t>, 60 , 82 –90 . doi:10.1016/j.psyneuen.2015.06.008</a:t>
            </a:r>
            <a:endParaRPr sz="1200">
              <a:solidFill>
                <a:srgbClr val="333333"/>
              </a:solidFill>
              <a:highlight>
                <a:srgbClr val="FFFFFF"/>
              </a:highlight>
              <a:latin typeface="Times New Roman"/>
              <a:ea typeface="Times New Roman"/>
              <a:cs typeface="Times New Roman"/>
              <a:sym typeface="Times New Roman"/>
            </a:endParaRPr>
          </a:p>
          <a:p>
            <a:pPr marL="457200" lvl="0" indent="-287655" algn="l" rtl="0">
              <a:lnSpc>
                <a:spcPct val="100000"/>
              </a:lnSpc>
              <a:spcBef>
                <a:spcPts val="0"/>
              </a:spcBef>
              <a:spcAft>
                <a:spcPts val="0"/>
              </a:spcAft>
              <a:buClr>
                <a:srgbClr val="333333"/>
              </a:buClr>
              <a:buSzPct val="100000"/>
              <a:buFont typeface="Times New Roman"/>
              <a:buAutoNum type="arabicPeriod"/>
            </a:pPr>
            <a:r>
              <a:rPr lang="en" sz="1200">
                <a:solidFill>
                  <a:srgbClr val="333333"/>
                </a:solidFill>
                <a:highlight>
                  <a:srgbClr val="FFFFFF"/>
                </a:highlight>
                <a:latin typeface="Times New Roman"/>
                <a:ea typeface="Times New Roman"/>
                <a:cs typeface="Times New Roman"/>
                <a:sym typeface="Times New Roman"/>
              </a:rPr>
              <a:t>Strimbu , K., &amp;  Tavel , J.A. (2010). What are biomarkers? Current Opinion in HIV and AIDS , 5 (6 ), 463 –466 . doi:10.1097/COH.0b013e32833ed177</a:t>
            </a:r>
            <a:endParaRPr sz="1200">
              <a:solidFill>
                <a:srgbClr val="333333"/>
              </a:solidFill>
              <a:highlight>
                <a:srgbClr val="FFFFFF"/>
              </a:highlight>
              <a:latin typeface="Times New Roman"/>
              <a:ea typeface="Times New Roman"/>
              <a:cs typeface="Times New Roman"/>
              <a:sym typeface="Times New Roman"/>
            </a:endParaRPr>
          </a:p>
          <a:p>
            <a:pPr marL="457200" lvl="0" indent="-287655" algn="l" rtl="0">
              <a:lnSpc>
                <a:spcPct val="100000"/>
              </a:lnSpc>
              <a:spcBef>
                <a:spcPts val="0"/>
              </a:spcBef>
              <a:spcAft>
                <a:spcPts val="0"/>
              </a:spcAft>
              <a:buClr>
                <a:srgbClr val="333333"/>
              </a:buClr>
              <a:buSzPct val="100000"/>
              <a:buFont typeface="Times New Roman"/>
              <a:buAutoNum type="arabicPeriod"/>
            </a:pPr>
            <a:r>
              <a:rPr lang="en" sz="1200">
                <a:solidFill>
                  <a:srgbClr val="333333"/>
                </a:solidFill>
                <a:highlight>
                  <a:srgbClr val="FFFFFF"/>
                </a:highlight>
                <a:latin typeface="Times New Roman"/>
                <a:ea typeface="Times New Roman"/>
                <a:cs typeface="Times New Roman"/>
                <a:sym typeface="Times New Roman"/>
              </a:rPr>
              <a:t>Taylor, U. Y. (1998). Making waves: The theory and practice of Black feminism. </a:t>
            </a:r>
            <a:r>
              <a:rPr lang="en" sz="1200" i="1">
                <a:solidFill>
                  <a:srgbClr val="333333"/>
                </a:solidFill>
                <a:highlight>
                  <a:srgbClr val="FFFFFF"/>
                </a:highlight>
                <a:latin typeface="Times New Roman"/>
                <a:ea typeface="Times New Roman"/>
                <a:cs typeface="Times New Roman"/>
                <a:sym typeface="Times New Roman"/>
              </a:rPr>
              <a:t>The Black Scholar</a:t>
            </a:r>
            <a:r>
              <a:rPr lang="en" sz="1200">
                <a:solidFill>
                  <a:srgbClr val="333333"/>
                </a:solidFill>
                <a:highlight>
                  <a:srgbClr val="FFFFFF"/>
                </a:highlight>
                <a:latin typeface="Times New Roman"/>
                <a:ea typeface="Times New Roman"/>
                <a:cs typeface="Times New Roman"/>
                <a:sym typeface="Times New Roman"/>
              </a:rPr>
              <a:t>, </a:t>
            </a:r>
            <a:r>
              <a:rPr lang="en" sz="1200" i="1">
                <a:solidFill>
                  <a:srgbClr val="333333"/>
                </a:solidFill>
                <a:highlight>
                  <a:srgbClr val="FFFFFF"/>
                </a:highlight>
                <a:latin typeface="Times New Roman"/>
                <a:ea typeface="Times New Roman"/>
                <a:cs typeface="Times New Roman"/>
                <a:sym typeface="Times New Roman"/>
              </a:rPr>
              <a:t>28</a:t>
            </a:r>
            <a:r>
              <a:rPr lang="en" sz="1200">
                <a:solidFill>
                  <a:srgbClr val="333333"/>
                </a:solidFill>
                <a:highlight>
                  <a:srgbClr val="FFFFFF"/>
                </a:highlight>
                <a:latin typeface="Times New Roman"/>
                <a:ea typeface="Times New Roman"/>
                <a:cs typeface="Times New Roman"/>
                <a:sym typeface="Times New Roman"/>
              </a:rPr>
              <a:t>(2), 18-28. https://doi.org/10.1080/00064246.1998.11430912</a:t>
            </a:r>
            <a:endParaRPr sz="1200">
              <a:solidFill>
                <a:srgbClr val="333333"/>
              </a:solidFill>
              <a:highlight>
                <a:srgbClr val="FFFFFF"/>
              </a:highlight>
              <a:latin typeface="Times New Roman"/>
              <a:ea typeface="Times New Roman"/>
              <a:cs typeface="Times New Roman"/>
              <a:sym typeface="Times New Roman"/>
            </a:endParaRPr>
          </a:p>
          <a:p>
            <a:pPr marL="457200" lvl="0" indent="-287655" algn="l" rtl="0">
              <a:lnSpc>
                <a:spcPct val="100000"/>
              </a:lnSpc>
              <a:spcBef>
                <a:spcPts val="0"/>
              </a:spcBef>
              <a:spcAft>
                <a:spcPts val="0"/>
              </a:spcAft>
              <a:buClr>
                <a:srgbClr val="333333"/>
              </a:buClr>
              <a:buSzPct val="100000"/>
              <a:buFont typeface="Times New Roman"/>
              <a:buAutoNum type="arabicPeriod"/>
            </a:pPr>
            <a:r>
              <a:rPr lang="en" sz="1200">
                <a:solidFill>
                  <a:srgbClr val="333333"/>
                </a:solidFill>
                <a:highlight>
                  <a:srgbClr val="FFFFFF"/>
                </a:highlight>
                <a:latin typeface="Times New Roman"/>
                <a:ea typeface="Times New Roman"/>
                <a:cs typeface="Times New Roman"/>
                <a:sym typeface="Times New Roman"/>
              </a:rPr>
              <a:t>Wong, M. M., Tahir, T., Wong, M. M., Baron, A., &amp; Finnerty, R. (2021). Biomarkers of stress in music interventions: A systematic review. </a:t>
            </a:r>
            <a:r>
              <a:rPr lang="en" sz="1200" i="1">
                <a:solidFill>
                  <a:srgbClr val="333333"/>
                </a:solidFill>
                <a:highlight>
                  <a:srgbClr val="FFFFFF"/>
                </a:highlight>
                <a:latin typeface="Times New Roman"/>
                <a:ea typeface="Times New Roman"/>
                <a:cs typeface="Times New Roman"/>
                <a:sym typeface="Times New Roman"/>
              </a:rPr>
              <a:t>Journal of Music Therapy</a:t>
            </a:r>
            <a:r>
              <a:rPr lang="en" sz="1200">
                <a:solidFill>
                  <a:srgbClr val="333333"/>
                </a:solidFill>
                <a:highlight>
                  <a:srgbClr val="FFFFFF"/>
                </a:highlight>
                <a:latin typeface="Times New Roman"/>
                <a:ea typeface="Times New Roman"/>
                <a:cs typeface="Times New Roman"/>
                <a:sym typeface="Times New Roman"/>
              </a:rPr>
              <a:t>, </a:t>
            </a:r>
            <a:r>
              <a:rPr lang="en" sz="1200" i="1">
                <a:solidFill>
                  <a:srgbClr val="333333"/>
                </a:solidFill>
                <a:highlight>
                  <a:srgbClr val="FFFFFF"/>
                </a:highlight>
                <a:latin typeface="Times New Roman"/>
                <a:ea typeface="Times New Roman"/>
                <a:cs typeface="Times New Roman"/>
                <a:sym typeface="Times New Roman"/>
              </a:rPr>
              <a:t>58</a:t>
            </a:r>
            <a:r>
              <a:rPr lang="en" sz="1200">
                <a:solidFill>
                  <a:srgbClr val="333333"/>
                </a:solidFill>
                <a:highlight>
                  <a:srgbClr val="FFFFFF"/>
                </a:highlight>
                <a:latin typeface="Times New Roman"/>
                <a:ea typeface="Times New Roman"/>
                <a:cs typeface="Times New Roman"/>
                <a:sym typeface="Times New Roman"/>
              </a:rPr>
              <a:t>(3), 241-277.</a:t>
            </a:r>
            <a:r>
              <a:rPr lang="en" sz="1200">
                <a:solidFill>
                  <a:srgbClr val="333333"/>
                </a:solidFill>
                <a:highlight>
                  <a:srgbClr val="FFFFFF"/>
                </a:highlight>
                <a:uFill>
                  <a:noFill/>
                </a:uFill>
                <a:latin typeface="Times New Roman"/>
                <a:ea typeface="Times New Roman"/>
                <a:cs typeface="Times New Roman"/>
                <a:sym typeface="Times New Roman"/>
                <a:hlinkClick r:id="rId1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 </a:t>
            </a:r>
            <a:r>
              <a:rPr lang="en" sz="1200" u="sng">
                <a:solidFill>
                  <a:srgbClr val="1155CC"/>
                </a:solidFill>
                <a:highlight>
                  <a:srgbClr val="FFFFFF"/>
                </a:highlight>
                <a:latin typeface="Times New Roman"/>
                <a:ea typeface="Times New Roman"/>
                <a:cs typeface="Times New Roman"/>
                <a:sym typeface="Times New Roman"/>
                <a:hlinkClick r:id="rId1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https://doi.org/10.1093/jmt/thab003</a:t>
            </a:r>
            <a:endParaRPr sz="1200">
              <a:solidFill>
                <a:srgbClr val="333333"/>
              </a:solidFill>
              <a:highlight>
                <a:srgbClr val="FFFFFF"/>
              </a:highlight>
              <a:latin typeface="Times New Roman"/>
              <a:ea typeface="Times New Roman"/>
              <a:cs typeface="Times New Roman"/>
              <a:sym typeface="Times New Roman"/>
            </a:endParaRPr>
          </a:p>
          <a:p>
            <a:pPr marL="457200" lvl="0" indent="-287655" algn="l" rtl="0">
              <a:lnSpc>
                <a:spcPct val="100000"/>
              </a:lnSpc>
              <a:spcBef>
                <a:spcPts val="0"/>
              </a:spcBef>
              <a:spcAft>
                <a:spcPts val="0"/>
              </a:spcAft>
              <a:buClr>
                <a:srgbClr val="000000"/>
              </a:buClr>
              <a:buSzPct val="100000"/>
              <a:buFont typeface="Times New Roman"/>
              <a:buAutoNum type="arabicPeriod"/>
            </a:pPr>
            <a:r>
              <a:rPr lang="en" sz="1200">
                <a:solidFill>
                  <a:srgbClr val="000000"/>
                </a:solidFill>
                <a:latin typeface="Times New Roman"/>
                <a:ea typeface="Times New Roman"/>
                <a:cs typeface="Times New Roman"/>
                <a:sym typeface="Times New Roman"/>
              </a:rPr>
              <a:t>Yehuda, R., Daskalakis, N. P., Bierer, L. M., Bader, H. N., Klengel, T., Holsboer, F., &amp; Binder, E. B. (2016). Holocaust exposure induced intergenerational effects of FKBP5 methylation. Biological Psychiatry, 80, 372–380</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SzPts val="990"/>
              <a:buNone/>
            </a:pPr>
            <a:r>
              <a:rPr lang="en" sz="2920">
                <a:solidFill>
                  <a:schemeClr val="lt2"/>
                </a:solidFill>
                <a:latin typeface="Merriweather"/>
                <a:ea typeface="Merriweather"/>
                <a:cs typeface="Merriweather"/>
                <a:sym typeface="Merriweather"/>
              </a:rPr>
              <a:t>Antiracist Approaches</a:t>
            </a:r>
            <a:r>
              <a:rPr lang="en" sz="2920">
                <a:latin typeface="Merriweather"/>
                <a:ea typeface="Merriweather"/>
                <a:cs typeface="Merriweather"/>
                <a:sym typeface="Merriweather"/>
              </a:rPr>
              <a:t> in </a:t>
            </a:r>
            <a:r>
              <a:rPr lang="en" sz="2920">
                <a:solidFill>
                  <a:srgbClr val="FF0000"/>
                </a:solidFill>
                <a:latin typeface="Merriweather"/>
                <a:ea typeface="Merriweather"/>
                <a:cs typeface="Merriweather"/>
                <a:sym typeface="Merriweather"/>
              </a:rPr>
              <a:t>Development of </a:t>
            </a:r>
            <a:r>
              <a:rPr lang="en" sz="2920">
                <a:latin typeface="Merriweather"/>
                <a:ea typeface="Merriweather"/>
                <a:cs typeface="Merriweather"/>
                <a:sym typeface="Merriweather"/>
              </a:rPr>
              <a:t>Music Interventions</a:t>
            </a:r>
            <a:endParaRPr sz="2920">
              <a:latin typeface="Merriweather"/>
              <a:ea typeface="Merriweather"/>
              <a:cs typeface="Merriweather"/>
              <a:sym typeface="Merriweather"/>
            </a:endParaRPr>
          </a:p>
        </p:txBody>
      </p:sp>
      <p:sp>
        <p:nvSpPr>
          <p:cNvPr id="75" name="Google Shape;75;p15"/>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605"/>
              <a:buNone/>
            </a:pPr>
            <a:r>
              <a:rPr lang="en" sz="1706">
                <a:latin typeface="Merriweather"/>
                <a:ea typeface="Merriweather"/>
                <a:cs typeface="Merriweather"/>
                <a:sym typeface="Merriweather"/>
              </a:rPr>
              <a:t>The </a:t>
            </a:r>
            <a:r>
              <a:rPr lang="en" sz="1706">
                <a:solidFill>
                  <a:schemeClr val="accent6"/>
                </a:solidFill>
                <a:latin typeface="Merriweather"/>
                <a:ea typeface="Merriweather"/>
                <a:cs typeface="Merriweather"/>
                <a:sym typeface="Merriweather"/>
              </a:rPr>
              <a:t>Music Medicine Critical Race Praxis</a:t>
            </a:r>
            <a:r>
              <a:rPr lang="en" sz="1706">
                <a:solidFill>
                  <a:schemeClr val="lt2"/>
                </a:solidFill>
                <a:latin typeface="Merriweather"/>
                <a:ea typeface="Merriweather"/>
                <a:cs typeface="Merriweather"/>
                <a:sym typeface="Merriweather"/>
              </a:rPr>
              <a:t> </a:t>
            </a:r>
            <a:r>
              <a:rPr lang="en" sz="1706">
                <a:latin typeface="Merriweather"/>
                <a:ea typeface="Merriweather"/>
                <a:cs typeface="Merriweather"/>
                <a:sym typeface="Merriweather"/>
              </a:rPr>
              <a:t>to</a:t>
            </a:r>
            <a:r>
              <a:rPr lang="en" sz="1706">
                <a:solidFill>
                  <a:schemeClr val="lt2"/>
                </a:solidFill>
                <a:latin typeface="Merriweather"/>
                <a:ea typeface="Merriweather"/>
                <a:cs typeface="Merriweather"/>
                <a:sym typeface="Merriweather"/>
              </a:rPr>
              <a:t> </a:t>
            </a:r>
            <a:r>
              <a:rPr lang="en" sz="1706">
                <a:solidFill>
                  <a:srgbClr val="FF0000"/>
                </a:solidFill>
                <a:latin typeface="Merriweather"/>
                <a:ea typeface="Merriweather"/>
                <a:cs typeface="Merriweather"/>
                <a:sym typeface="Merriweather"/>
              </a:rPr>
              <a:t>Address Racial Stress</a:t>
            </a:r>
            <a:r>
              <a:rPr lang="en" sz="1706">
                <a:solidFill>
                  <a:schemeClr val="lt2"/>
                </a:solidFill>
                <a:latin typeface="Merriweather"/>
                <a:ea typeface="Merriweather"/>
                <a:cs typeface="Merriweather"/>
                <a:sym typeface="Merriweather"/>
              </a:rPr>
              <a:t> </a:t>
            </a:r>
            <a:r>
              <a:rPr lang="en" sz="1706">
                <a:latin typeface="Merriweather"/>
                <a:ea typeface="Merriweather"/>
                <a:cs typeface="Merriweather"/>
                <a:sym typeface="Merriweather"/>
              </a:rPr>
              <a:t>in</a:t>
            </a:r>
            <a:r>
              <a:rPr lang="en" sz="1706">
                <a:solidFill>
                  <a:schemeClr val="lt2"/>
                </a:solidFill>
                <a:latin typeface="Merriweather"/>
                <a:ea typeface="Merriweather"/>
                <a:cs typeface="Merriweather"/>
                <a:sym typeface="Merriweather"/>
              </a:rPr>
              <a:t> Black Communities</a:t>
            </a:r>
            <a:endParaRPr sz="1420">
              <a:solidFill>
                <a:schemeClr val="lt2"/>
              </a:solidFill>
            </a:endParaRPr>
          </a:p>
        </p:txBody>
      </p:sp>
      <p:pic>
        <p:nvPicPr>
          <p:cNvPr id="76" name="Google Shape;76;p15"/>
          <p:cNvPicPr preferRelativeResize="0"/>
          <p:nvPr/>
        </p:nvPicPr>
        <p:blipFill rotWithShape="1">
          <a:blip r:embed="rId3">
            <a:alphaModFix amt="93000"/>
          </a:blip>
          <a:srcRect b="58694"/>
          <a:stretch/>
        </p:blipFill>
        <p:spPr>
          <a:xfrm>
            <a:off x="6583975" y="4054425"/>
            <a:ext cx="2506125" cy="1035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311700" y="25447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66" u="sng"/>
              <a:t>Background</a:t>
            </a:r>
            <a:endParaRPr sz="2000"/>
          </a:p>
        </p:txBody>
      </p:sp>
      <p:pic>
        <p:nvPicPr>
          <p:cNvPr id="82" name="Google Shape;82;p16"/>
          <p:cNvPicPr preferRelativeResize="0"/>
          <p:nvPr/>
        </p:nvPicPr>
        <p:blipFill>
          <a:blip r:embed="rId3">
            <a:alphaModFix/>
          </a:blip>
          <a:stretch>
            <a:fillRect/>
          </a:stretch>
        </p:blipFill>
        <p:spPr>
          <a:xfrm>
            <a:off x="3759075" y="3366699"/>
            <a:ext cx="1776799" cy="1776799"/>
          </a:xfrm>
          <a:prstGeom prst="rect">
            <a:avLst/>
          </a:prstGeom>
          <a:noFill/>
          <a:ln>
            <a:noFill/>
          </a:ln>
        </p:spPr>
      </p:pic>
      <p:sp>
        <p:nvSpPr>
          <p:cNvPr id="83" name="Google Shape;83;p16"/>
          <p:cNvSpPr txBox="1">
            <a:spLocks noGrp="1"/>
          </p:cNvSpPr>
          <p:nvPr>
            <p:ph type="body" idx="1"/>
          </p:nvPr>
        </p:nvSpPr>
        <p:spPr>
          <a:xfrm>
            <a:off x="106825" y="1001525"/>
            <a:ext cx="3999900" cy="34164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688"/>
              <a:buNone/>
            </a:pPr>
            <a:r>
              <a:rPr lang="en" sz="1375">
                <a:latin typeface="Times New Roman"/>
                <a:ea typeface="Times New Roman"/>
                <a:cs typeface="Times New Roman"/>
                <a:sym typeface="Times New Roman"/>
              </a:rPr>
              <a:t>COVID-19 has disproportionately affected Black communities’ mental health due to isolation, grief, and racial trauma. As Black individuals face these stressors, they experience </a:t>
            </a:r>
            <a:r>
              <a:rPr lang="en" sz="1375" b="1">
                <a:latin typeface="Times New Roman"/>
                <a:ea typeface="Times New Roman"/>
                <a:cs typeface="Times New Roman"/>
                <a:sym typeface="Times New Roman"/>
              </a:rPr>
              <a:t>racial stress</a:t>
            </a:r>
            <a:r>
              <a:rPr lang="en" sz="1375">
                <a:latin typeface="Times New Roman"/>
                <a:ea typeface="Times New Roman"/>
                <a:cs typeface="Times New Roman"/>
                <a:sym typeface="Times New Roman"/>
              </a:rPr>
              <a:t>: </a:t>
            </a:r>
            <a:r>
              <a:rPr lang="en" sz="1375" i="1">
                <a:latin typeface="Times New Roman"/>
                <a:ea typeface="Times New Roman"/>
                <a:cs typeface="Times New Roman"/>
                <a:sym typeface="Times New Roman"/>
              </a:rPr>
              <a:t>emotional or physical pain or the threat of physical and emotional pain that results from encounters with racism.</a:t>
            </a:r>
            <a:r>
              <a:rPr lang="en" sz="1375">
                <a:latin typeface="Times New Roman"/>
                <a:ea typeface="Times New Roman"/>
                <a:cs typeface="Times New Roman"/>
                <a:sym typeface="Times New Roman"/>
              </a:rPr>
              <a:t> </a:t>
            </a:r>
            <a:endParaRPr sz="1375">
              <a:latin typeface="Times New Roman"/>
              <a:ea typeface="Times New Roman"/>
              <a:cs typeface="Times New Roman"/>
              <a:sym typeface="Times New Roman"/>
            </a:endParaRPr>
          </a:p>
          <a:p>
            <a:pPr marL="0" lvl="0" indent="0" algn="l" rtl="0">
              <a:lnSpc>
                <a:spcPct val="95000"/>
              </a:lnSpc>
              <a:spcBef>
                <a:spcPts val="1200"/>
              </a:spcBef>
              <a:spcAft>
                <a:spcPts val="0"/>
              </a:spcAft>
              <a:buSzPts val="688"/>
              <a:buNone/>
            </a:pPr>
            <a:r>
              <a:rPr lang="en" sz="1375" b="1">
                <a:latin typeface="Times New Roman"/>
                <a:ea typeface="Times New Roman"/>
                <a:cs typeface="Times New Roman"/>
                <a:sym typeface="Times New Roman"/>
              </a:rPr>
              <a:t>Cumulative exposure to racism, especially subtle acts on individual and structural levels, causes genetic, physiological, and psychological damage.</a:t>
            </a:r>
            <a:r>
              <a:rPr lang="en" sz="1375">
                <a:latin typeface="Times New Roman"/>
                <a:ea typeface="Times New Roman"/>
                <a:cs typeface="Times New Roman"/>
                <a:sym typeface="Times New Roman"/>
              </a:rPr>
              <a:t> The racism Black populations experience contribute to the disproportionately high incidence rates in cardiometabolic syndrome, maternal death, and pregnancy-related outcomes devastating the African Diaspora globally.</a:t>
            </a:r>
            <a:endParaRPr sz="1375">
              <a:latin typeface="Times New Roman"/>
              <a:ea typeface="Times New Roman"/>
              <a:cs typeface="Times New Roman"/>
              <a:sym typeface="Times New Roman"/>
            </a:endParaRPr>
          </a:p>
          <a:p>
            <a:pPr marL="0" lvl="0" indent="0" algn="l" rtl="0">
              <a:lnSpc>
                <a:spcPct val="95000"/>
              </a:lnSpc>
              <a:spcBef>
                <a:spcPts val="1200"/>
              </a:spcBef>
              <a:spcAft>
                <a:spcPts val="1200"/>
              </a:spcAft>
              <a:buSzPts val="688"/>
              <a:buNone/>
            </a:pPr>
            <a:endParaRPr sz="975" b="1" u="sng">
              <a:latin typeface="Times New Roman"/>
              <a:ea typeface="Times New Roman"/>
              <a:cs typeface="Times New Roman"/>
              <a:sym typeface="Times New Roman"/>
            </a:endParaRPr>
          </a:p>
        </p:txBody>
      </p:sp>
      <p:sp>
        <p:nvSpPr>
          <p:cNvPr id="84" name="Google Shape;84;p16"/>
          <p:cNvSpPr txBox="1"/>
          <p:nvPr/>
        </p:nvSpPr>
        <p:spPr>
          <a:xfrm>
            <a:off x="5876725" y="351525"/>
            <a:ext cx="3000000" cy="17931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1200"/>
              </a:spcAft>
              <a:buNone/>
            </a:pPr>
            <a:r>
              <a:rPr lang="en" sz="1375" b="1">
                <a:solidFill>
                  <a:schemeClr val="accent3"/>
                </a:solidFill>
                <a:latin typeface="Times New Roman"/>
                <a:ea typeface="Times New Roman"/>
                <a:cs typeface="Times New Roman"/>
                <a:sym typeface="Times New Roman"/>
              </a:rPr>
              <a:t>The stress Black women experience from racial and gender discrimination leave them especially susceptible to stress-related outcomes.</a:t>
            </a:r>
            <a:r>
              <a:rPr lang="en" sz="1375">
                <a:solidFill>
                  <a:schemeClr val="accent3"/>
                </a:solidFill>
                <a:latin typeface="Times New Roman"/>
                <a:ea typeface="Times New Roman"/>
                <a:cs typeface="Times New Roman"/>
                <a:sym typeface="Times New Roman"/>
              </a:rPr>
              <a:t> Music medicine offers cost-effective, scalable interventions with therapeutic potential against racial stress.  </a:t>
            </a:r>
            <a:endParaRPr sz="1375">
              <a:solidFill>
                <a:schemeClr val="accent3"/>
              </a:solidFill>
              <a:latin typeface="Times New Roman"/>
              <a:ea typeface="Times New Roman"/>
              <a:cs typeface="Times New Roman"/>
              <a:sym typeface="Times New Roman"/>
            </a:endParaRPr>
          </a:p>
        </p:txBody>
      </p:sp>
      <p:sp>
        <p:nvSpPr>
          <p:cNvPr id="85" name="Google Shape;85;p16"/>
          <p:cNvSpPr txBox="1"/>
          <p:nvPr/>
        </p:nvSpPr>
        <p:spPr>
          <a:xfrm>
            <a:off x="5876725" y="2242850"/>
            <a:ext cx="3000000" cy="15921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0"/>
              </a:spcBef>
              <a:spcAft>
                <a:spcPts val="1200"/>
              </a:spcAft>
              <a:buNone/>
            </a:pPr>
            <a:r>
              <a:rPr lang="en" sz="1375">
                <a:solidFill>
                  <a:schemeClr val="accent3"/>
                </a:solidFill>
                <a:latin typeface="Times New Roman"/>
                <a:ea typeface="Times New Roman"/>
                <a:cs typeface="Times New Roman"/>
                <a:sym typeface="Times New Roman"/>
              </a:rPr>
              <a:t>Research is needed on the therapeutic potential of receptive music therapy against racial stress; however, </a:t>
            </a:r>
            <a:r>
              <a:rPr lang="en" sz="1375" b="1">
                <a:solidFill>
                  <a:schemeClr val="accent3"/>
                </a:solidFill>
                <a:latin typeface="Times New Roman"/>
                <a:ea typeface="Times New Roman"/>
                <a:cs typeface="Times New Roman"/>
                <a:sym typeface="Times New Roman"/>
              </a:rPr>
              <a:t>a rigorous research praxis</a:t>
            </a:r>
            <a:r>
              <a:rPr lang="en" sz="1375">
                <a:solidFill>
                  <a:schemeClr val="accent3"/>
                </a:solidFill>
                <a:latin typeface="Times New Roman"/>
                <a:ea typeface="Times New Roman"/>
                <a:cs typeface="Times New Roman"/>
                <a:sym typeface="Times New Roman"/>
              </a:rPr>
              <a:t> </a:t>
            </a:r>
            <a:r>
              <a:rPr lang="en" sz="1375" b="1">
                <a:solidFill>
                  <a:schemeClr val="accent3"/>
                </a:solidFill>
                <a:latin typeface="Times New Roman"/>
                <a:ea typeface="Times New Roman"/>
                <a:cs typeface="Times New Roman"/>
                <a:sym typeface="Times New Roman"/>
              </a:rPr>
              <a:t>for music intervention development centering African Diasporic experiences and knowledge must be established. </a:t>
            </a:r>
            <a:endParaRPr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7"/>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0"/>
              </a:spcAft>
              <a:buSzPts val="990"/>
              <a:buNone/>
            </a:pPr>
            <a:r>
              <a:rPr lang="en" sz="2920">
                <a:solidFill>
                  <a:schemeClr val="accent6"/>
                </a:solidFill>
                <a:latin typeface="Merriweather"/>
                <a:ea typeface="Merriweather"/>
                <a:cs typeface="Merriweather"/>
                <a:sym typeface="Merriweather"/>
              </a:rPr>
              <a:t>Stress</a:t>
            </a:r>
            <a:r>
              <a:rPr lang="en" sz="2920">
                <a:solidFill>
                  <a:schemeClr val="lt2"/>
                </a:solidFill>
                <a:latin typeface="Merriweather"/>
                <a:ea typeface="Merriweather"/>
                <a:cs typeface="Merriweather"/>
                <a:sym typeface="Merriweather"/>
              </a:rPr>
              <a:t> Frameworks </a:t>
            </a:r>
            <a:endParaRPr sz="2920">
              <a:latin typeface="Merriweather"/>
              <a:ea typeface="Merriweather"/>
              <a:cs typeface="Merriweather"/>
              <a:sym typeface="Merriweather"/>
            </a:endParaRPr>
          </a:p>
        </p:txBody>
      </p:sp>
      <p:sp>
        <p:nvSpPr>
          <p:cNvPr id="91" name="Google Shape;91;p17"/>
          <p:cNvSpPr txBox="1">
            <a:spLocks noGrp="1"/>
          </p:cNvSpPr>
          <p:nvPr>
            <p:ph type="subTitle" idx="1"/>
          </p:nvPr>
        </p:nvSpPr>
        <p:spPr>
          <a:xfrm>
            <a:off x="510450" y="3182313"/>
            <a:ext cx="8123100" cy="630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605"/>
              <a:buNone/>
            </a:pPr>
            <a:endParaRPr sz="1420">
              <a:solidFill>
                <a:srgbClr val="FF0000"/>
              </a:solidFill>
            </a:endParaRPr>
          </a:p>
        </p:txBody>
      </p:sp>
      <p:pic>
        <p:nvPicPr>
          <p:cNvPr id="92" name="Google Shape;92;p17"/>
          <p:cNvPicPr preferRelativeResize="0"/>
          <p:nvPr/>
        </p:nvPicPr>
        <p:blipFill rotWithShape="1">
          <a:blip r:embed="rId3">
            <a:alphaModFix amt="93000"/>
          </a:blip>
          <a:srcRect b="58694"/>
          <a:stretch/>
        </p:blipFill>
        <p:spPr>
          <a:xfrm>
            <a:off x="6583975" y="4054425"/>
            <a:ext cx="2506125" cy="1035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8"/>
          <p:cNvSpPr txBox="1">
            <a:spLocks noGrp="1"/>
          </p:cNvSpPr>
          <p:nvPr>
            <p:ph type="title"/>
          </p:nvPr>
        </p:nvSpPr>
        <p:spPr>
          <a:xfrm>
            <a:off x="311700" y="2509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220"/>
              <a:t>Racism: R.W. Gilmore, 2007 &amp; W. Cheng, n.d.</a:t>
            </a:r>
            <a:endParaRPr sz="2220"/>
          </a:p>
          <a:p>
            <a:pPr marL="0" lvl="0" indent="0" algn="l" rtl="0">
              <a:spcBef>
                <a:spcPts val="0"/>
              </a:spcBef>
              <a:spcAft>
                <a:spcPts val="0"/>
              </a:spcAft>
              <a:buSzPts val="990"/>
              <a:buNone/>
            </a:pPr>
            <a:endParaRPr sz="2220"/>
          </a:p>
          <a:p>
            <a:pPr marL="0" lvl="0" indent="0" algn="l" rtl="0">
              <a:spcBef>
                <a:spcPts val="0"/>
              </a:spcBef>
              <a:spcAft>
                <a:spcPts val="0"/>
              </a:spcAft>
              <a:buSzPts val="990"/>
              <a:buNone/>
            </a:pPr>
            <a:endParaRPr sz="2220"/>
          </a:p>
        </p:txBody>
      </p:sp>
      <p:sp>
        <p:nvSpPr>
          <p:cNvPr id="98" name="Google Shape;98;p18"/>
          <p:cNvSpPr/>
          <p:nvPr/>
        </p:nvSpPr>
        <p:spPr>
          <a:xfrm rot="-2700000">
            <a:off x="4705031" y="1941866"/>
            <a:ext cx="305894" cy="116673"/>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8"/>
          <p:cNvSpPr/>
          <p:nvPr/>
        </p:nvSpPr>
        <p:spPr>
          <a:xfrm rot="-2700000">
            <a:off x="4705031" y="1256591"/>
            <a:ext cx="305894" cy="116673"/>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8"/>
          <p:cNvSpPr/>
          <p:nvPr/>
        </p:nvSpPr>
        <p:spPr>
          <a:xfrm rot="-2700000">
            <a:off x="4705031" y="2627141"/>
            <a:ext cx="305894" cy="116673"/>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8"/>
          <p:cNvSpPr/>
          <p:nvPr/>
        </p:nvSpPr>
        <p:spPr>
          <a:xfrm>
            <a:off x="3633813" y="2521262"/>
            <a:ext cx="410400" cy="410400"/>
          </a:xfrm>
          <a:prstGeom prst="mathMultiply">
            <a:avLst>
              <a:gd name="adj1" fmla="val 508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 name="Google Shape;102;p18"/>
          <p:cNvGrpSpPr/>
          <p:nvPr/>
        </p:nvGrpSpPr>
        <p:grpSpPr>
          <a:xfrm>
            <a:off x="4940277" y="1335766"/>
            <a:ext cx="3999804" cy="3473409"/>
            <a:chOff x="942788" y="707562"/>
            <a:chExt cx="2380836" cy="2356131"/>
          </a:xfrm>
        </p:grpSpPr>
        <p:sp>
          <p:nvSpPr>
            <p:cNvPr id="103" name="Google Shape;103;p18"/>
            <p:cNvSpPr/>
            <p:nvPr/>
          </p:nvSpPr>
          <p:spPr>
            <a:xfrm>
              <a:off x="942788" y="707562"/>
              <a:ext cx="2380800" cy="3003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8"/>
            <p:cNvSpPr/>
            <p:nvPr/>
          </p:nvSpPr>
          <p:spPr>
            <a:xfrm>
              <a:off x="943723" y="1018700"/>
              <a:ext cx="2379900" cy="6744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a:off x="1632122" y="1018712"/>
              <a:ext cx="674400" cy="674400"/>
            </a:xfrm>
            <a:prstGeom prst="rtTriangle">
              <a:avLst/>
            </a:prstGeom>
            <a:solidFill>
              <a:srgbClr val="0C8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8"/>
            <p:cNvSpPr/>
            <p:nvPr/>
          </p:nvSpPr>
          <p:spPr>
            <a:xfrm>
              <a:off x="943723" y="1018712"/>
              <a:ext cx="687600" cy="674400"/>
            </a:xfrm>
            <a:prstGeom prst="rtTriangle">
              <a:avLst/>
            </a:prstGeom>
            <a:solidFill>
              <a:srgbClr val="0E9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8"/>
            <p:cNvSpPr/>
            <p:nvPr/>
          </p:nvSpPr>
          <p:spPr>
            <a:xfrm>
              <a:off x="1210848" y="1018757"/>
              <a:ext cx="425700" cy="409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1</a:t>
              </a:r>
              <a:endParaRPr sz="1600">
                <a:solidFill>
                  <a:srgbClr val="FFFFFF"/>
                </a:solidFill>
                <a:latin typeface="Roboto"/>
                <a:ea typeface="Roboto"/>
                <a:cs typeface="Roboto"/>
                <a:sym typeface="Roboto"/>
              </a:endParaRPr>
            </a:p>
          </p:txBody>
        </p:sp>
        <p:sp>
          <p:nvSpPr>
            <p:cNvPr id="108" name="Google Shape;108;p18"/>
            <p:cNvSpPr/>
            <p:nvPr/>
          </p:nvSpPr>
          <p:spPr>
            <a:xfrm>
              <a:off x="1704725" y="1018750"/>
              <a:ext cx="1488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u="sng">
                  <a:solidFill>
                    <a:srgbClr val="FFFFFF"/>
                  </a:solidFill>
                  <a:latin typeface="Roboto"/>
                  <a:ea typeface="Roboto"/>
                  <a:cs typeface="Roboto"/>
                  <a:sym typeface="Roboto"/>
                </a:rPr>
                <a:t>Definition </a:t>
              </a:r>
              <a:r>
                <a:rPr lang="en" sz="1000">
                  <a:solidFill>
                    <a:srgbClr val="FFFFFF"/>
                  </a:solidFill>
                  <a:latin typeface="Roboto"/>
                  <a:ea typeface="Roboto"/>
                  <a:cs typeface="Roboto"/>
                  <a:sym typeface="Roboto"/>
                </a:rPr>
                <a:t>- The state-sanctioned and/or extra-legal production and exploitation of group-differentiated vulnerabilities to premature death, in distinct yet densely interconnected political geographies (R.W. Gilmore, 2007)</a:t>
              </a:r>
              <a:endParaRPr sz="1000">
                <a:solidFill>
                  <a:srgbClr val="FFFFFF"/>
                </a:solidFill>
                <a:latin typeface="Roboto"/>
                <a:ea typeface="Roboto"/>
                <a:cs typeface="Roboto"/>
                <a:sym typeface="Roboto"/>
              </a:endParaRPr>
            </a:p>
          </p:txBody>
        </p:sp>
        <p:sp>
          <p:nvSpPr>
            <p:cNvPr id="109" name="Google Shape;109;p18"/>
            <p:cNvSpPr/>
            <p:nvPr/>
          </p:nvSpPr>
          <p:spPr>
            <a:xfrm>
              <a:off x="943723" y="1703975"/>
              <a:ext cx="2379900" cy="6744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8"/>
            <p:cNvSpPr/>
            <p:nvPr/>
          </p:nvSpPr>
          <p:spPr>
            <a:xfrm>
              <a:off x="1632122" y="1703987"/>
              <a:ext cx="674400" cy="674400"/>
            </a:xfrm>
            <a:prstGeom prst="rtTriangle">
              <a:avLst/>
            </a:prstGeom>
            <a:solidFill>
              <a:srgbClr val="0C8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
            <p:cNvSpPr/>
            <p:nvPr/>
          </p:nvSpPr>
          <p:spPr>
            <a:xfrm>
              <a:off x="943723" y="1703987"/>
              <a:ext cx="687600" cy="674400"/>
            </a:xfrm>
            <a:prstGeom prst="rtTriangle">
              <a:avLst/>
            </a:prstGeom>
            <a:solidFill>
              <a:srgbClr val="0E9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8"/>
            <p:cNvSpPr/>
            <p:nvPr/>
          </p:nvSpPr>
          <p:spPr>
            <a:xfrm>
              <a:off x="1210848" y="1704032"/>
              <a:ext cx="425700" cy="409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2</a:t>
              </a:r>
              <a:endParaRPr sz="1600">
                <a:solidFill>
                  <a:srgbClr val="FFFFFF"/>
                </a:solidFill>
                <a:latin typeface="Roboto"/>
                <a:ea typeface="Roboto"/>
                <a:cs typeface="Roboto"/>
                <a:sym typeface="Roboto"/>
              </a:endParaRPr>
            </a:p>
          </p:txBody>
        </p:sp>
        <p:sp>
          <p:nvSpPr>
            <p:cNvPr id="113" name="Google Shape;113;p18"/>
            <p:cNvSpPr/>
            <p:nvPr/>
          </p:nvSpPr>
          <p:spPr>
            <a:xfrm>
              <a:off x="1704725" y="1704025"/>
              <a:ext cx="1488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Centers the way Black, Indigenous, and people of color experience racism; Vulnerability highlights the compound costs such communities take to survive each day; </a:t>
              </a:r>
              <a:endParaRPr sz="1000">
                <a:solidFill>
                  <a:srgbClr val="FFFFFF"/>
                </a:solidFill>
                <a:latin typeface="Roboto"/>
                <a:ea typeface="Roboto"/>
                <a:cs typeface="Roboto"/>
                <a:sym typeface="Roboto"/>
              </a:endParaRPr>
            </a:p>
            <a:p>
              <a:pPr marL="0" lvl="0" indent="0" algn="l" rtl="0">
                <a:spcBef>
                  <a:spcPts val="0"/>
                </a:spcBef>
                <a:spcAft>
                  <a:spcPts val="0"/>
                </a:spcAft>
                <a:buNone/>
              </a:pPr>
              <a:endParaRPr sz="1000">
                <a:solidFill>
                  <a:srgbClr val="FFFFFF"/>
                </a:solidFill>
                <a:latin typeface="Roboto"/>
                <a:ea typeface="Roboto"/>
                <a:cs typeface="Roboto"/>
                <a:sym typeface="Roboto"/>
              </a:endParaRPr>
            </a:p>
          </p:txBody>
        </p:sp>
        <p:sp>
          <p:nvSpPr>
            <p:cNvPr id="114" name="Google Shape;114;p18"/>
            <p:cNvSpPr/>
            <p:nvPr/>
          </p:nvSpPr>
          <p:spPr>
            <a:xfrm>
              <a:off x="943723" y="2389250"/>
              <a:ext cx="2379900" cy="6744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8"/>
            <p:cNvSpPr/>
            <p:nvPr/>
          </p:nvSpPr>
          <p:spPr>
            <a:xfrm>
              <a:off x="1632122" y="2389262"/>
              <a:ext cx="674400" cy="674400"/>
            </a:xfrm>
            <a:prstGeom prst="rtTriangle">
              <a:avLst/>
            </a:prstGeom>
            <a:solidFill>
              <a:srgbClr val="0C8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8"/>
            <p:cNvSpPr/>
            <p:nvPr/>
          </p:nvSpPr>
          <p:spPr>
            <a:xfrm>
              <a:off x="943723" y="2389262"/>
              <a:ext cx="687600" cy="674400"/>
            </a:xfrm>
            <a:prstGeom prst="rtTriangle">
              <a:avLst/>
            </a:prstGeom>
            <a:solidFill>
              <a:srgbClr val="0E9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8"/>
            <p:cNvSpPr/>
            <p:nvPr/>
          </p:nvSpPr>
          <p:spPr>
            <a:xfrm>
              <a:off x="1210848" y="2389307"/>
              <a:ext cx="425700" cy="409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3</a:t>
              </a:r>
              <a:endParaRPr sz="1600">
                <a:solidFill>
                  <a:srgbClr val="FFFFFF"/>
                </a:solidFill>
                <a:latin typeface="Roboto"/>
                <a:ea typeface="Roboto"/>
                <a:cs typeface="Roboto"/>
                <a:sym typeface="Roboto"/>
              </a:endParaRPr>
            </a:p>
          </p:txBody>
        </p:sp>
        <p:sp>
          <p:nvSpPr>
            <p:cNvPr id="118" name="Google Shape;118;p18"/>
            <p:cNvSpPr/>
            <p:nvPr/>
          </p:nvSpPr>
          <p:spPr>
            <a:xfrm>
              <a:off x="1704721" y="2389294"/>
              <a:ext cx="16188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solidFill>
                    <a:srgbClr val="FFFFFF"/>
                  </a:solidFill>
                  <a:latin typeface="Roboto"/>
                  <a:ea typeface="Roboto"/>
                  <a:cs typeface="Roboto"/>
                  <a:sym typeface="Roboto"/>
                </a:rPr>
                <a:t>Geographic scale highlights the systemic pervasiveness of racism. Although the ways Black individuals and communities experience racism may vary based on locale, such local conditions are rooted in more expansive circuits of power that operate across scale (W. Cheng, n.d.). </a:t>
              </a:r>
              <a:endParaRPr sz="900">
                <a:solidFill>
                  <a:srgbClr val="FFFFFF"/>
                </a:solidFill>
                <a:latin typeface="Roboto"/>
                <a:ea typeface="Roboto"/>
                <a:cs typeface="Roboto"/>
                <a:sym typeface="Roboto"/>
              </a:endParaRPr>
            </a:p>
            <a:p>
              <a:pPr marL="0" lvl="0" indent="0" algn="l" rtl="0">
                <a:spcBef>
                  <a:spcPts val="0"/>
                </a:spcBef>
                <a:spcAft>
                  <a:spcPts val="0"/>
                </a:spcAft>
                <a:buNone/>
              </a:pPr>
              <a:endParaRPr sz="900">
                <a:solidFill>
                  <a:srgbClr val="FFFFFF"/>
                </a:solidFill>
                <a:latin typeface="Roboto"/>
                <a:ea typeface="Roboto"/>
                <a:cs typeface="Roboto"/>
                <a:sym typeface="Roboto"/>
              </a:endParaRPr>
            </a:p>
          </p:txBody>
        </p:sp>
      </p:grpSp>
      <p:pic>
        <p:nvPicPr>
          <p:cNvPr id="119" name="Google Shape;119;p18"/>
          <p:cNvPicPr preferRelativeResize="0"/>
          <p:nvPr/>
        </p:nvPicPr>
        <p:blipFill>
          <a:blip r:embed="rId3">
            <a:alphaModFix/>
          </a:blip>
          <a:stretch>
            <a:fillRect/>
          </a:stretch>
        </p:blipFill>
        <p:spPr>
          <a:xfrm>
            <a:off x="311700" y="1736275"/>
            <a:ext cx="4200852" cy="2536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9"/>
          <p:cNvSpPr txBox="1">
            <a:spLocks noGrp="1"/>
          </p:cNvSpPr>
          <p:nvPr>
            <p:ph type="title"/>
          </p:nvPr>
        </p:nvSpPr>
        <p:spPr>
          <a:xfrm>
            <a:off x="311700" y="2509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220"/>
              <a:t>A.T. Geronimus (2005) “Weathering” and Age Patterns of Allostatic Load Scores Among Blacks and Whites in the United States</a:t>
            </a:r>
            <a:endParaRPr sz="2220"/>
          </a:p>
          <a:p>
            <a:pPr marL="0" lvl="0" indent="0" algn="l" rtl="0">
              <a:spcBef>
                <a:spcPts val="0"/>
              </a:spcBef>
              <a:spcAft>
                <a:spcPts val="0"/>
              </a:spcAft>
              <a:buSzPts val="990"/>
              <a:buNone/>
            </a:pPr>
            <a:endParaRPr sz="2220"/>
          </a:p>
          <a:p>
            <a:pPr marL="0" lvl="0" indent="0" algn="l" rtl="0">
              <a:spcBef>
                <a:spcPts val="0"/>
              </a:spcBef>
              <a:spcAft>
                <a:spcPts val="0"/>
              </a:spcAft>
              <a:buSzPts val="990"/>
              <a:buNone/>
            </a:pPr>
            <a:endParaRPr sz="2220"/>
          </a:p>
        </p:txBody>
      </p:sp>
      <p:sp>
        <p:nvSpPr>
          <p:cNvPr id="125" name="Google Shape;125;p19"/>
          <p:cNvSpPr/>
          <p:nvPr/>
        </p:nvSpPr>
        <p:spPr>
          <a:xfrm rot="-2700000">
            <a:off x="4705031" y="1941866"/>
            <a:ext cx="305894" cy="116673"/>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9"/>
          <p:cNvSpPr/>
          <p:nvPr/>
        </p:nvSpPr>
        <p:spPr>
          <a:xfrm rot="-2700000">
            <a:off x="4705031" y="1256591"/>
            <a:ext cx="305894" cy="116673"/>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9"/>
          <p:cNvSpPr/>
          <p:nvPr/>
        </p:nvSpPr>
        <p:spPr>
          <a:xfrm rot="-2700000">
            <a:off x="4705031" y="2627141"/>
            <a:ext cx="305894" cy="116673"/>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9"/>
          <p:cNvSpPr/>
          <p:nvPr/>
        </p:nvSpPr>
        <p:spPr>
          <a:xfrm>
            <a:off x="3633813" y="2521262"/>
            <a:ext cx="410400" cy="410400"/>
          </a:xfrm>
          <a:prstGeom prst="mathMultiply">
            <a:avLst>
              <a:gd name="adj1" fmla="val 508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 name="Google Shape;129;p19"/>
          <p:cNvGrpSpPr/>
          <p:nvPr/>
        </p:nvGrpSpPr>
        <p:grpSpPr>
          <a:xfrm>
            <a:off x="4940277" y="1335766"/>
            <a:ext cx="3999804" cy="3473418"/>
            <a:chOff x="942788" y="707562"/>
            <a:chExt cx="2380836" cy="2356137"/>
          </a:xfrm>
        </p:grpSpPr>
        <p:sp>
          <p:nvSpPr>
            <p:cNvPr id="130" name="Google Shape;130;p19"/>
            <p:cNvSpPr/>
            <p:nvPr/>
          </p:nvSpPr>
          <p:spPr>
            <a:xfrm>
              <a:off x="942788" y="707562"/>
              <a:ext cx="2380800" cy="3003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9"/>
            <p:cNvSpPr/>
            <p:nvPr/>
          </p:nvSpPr>
          <p:spPr>
            <a:xfrm>
              <a:off x="943723" y="1018700"/>
              <a:ext cx="2379900" cy="6744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9"/>
            <p:cNvSpPr/>
            <p:nvPr/>
          </p:nvSpPr>
          <p:spPr>
            <a:xfrm>
              <a:off x="1632122" y="1018712"/>
              <a:ext cx="674400" cy="674400"/>
            </a:xfrm>
            <a:prstGeom prst="rtTriangle">
              <a:avLst/>
            </a:prstGeom>
            <a:solidFill>
              <a:srgbClr val="0C8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9"/>
            <p:cNvSpPr/>
            <p:nvPr/>
          </p:nvSpPr>
          <p:spPr>
            <a:xfrm>
              <a:off x="943723" y="1018712"/>
              <a:ext cx="687600" cy="674400"/>
            </a:xfrm>
            <a:prstGeom prst="rtTriangle">
              <a:avLst/>
            </a:prstGeom>
            <a:solidFill>
              <a:srgbClr val="0E9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9"/>
            <p:cNvSpPr/>
            <p:nvPr/>
          </p:nvSpPr>
          <p:spPr>
            <a:xfrm>
              <a:off x="1210848" y="1018757"/>
              <a:ext cx="425700" cy="409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1</a:t>
              </a:r>
              <a:endParaRPr sz="1600">
                <a:solidFill>
                  <a:srgbClr val="FFFFFF"/>
                </a:solidFill>
                <a:latin typeface="Roboto"/>
                <a:ea typeface="Roboto"/>
                <a:cs typeface="Roboto"/>
                <a:sym typeface="Roboto"/>
              </a:endParaRPr>
            </a:p>
          </p:txBody>
        </p:sp>
        <p:sp>
          <p:nvSpPr>
            <p:cNvPr id="135" name="Google Shape;135;p19"/>
            <p:cNvSpPr/>
            <p:nvPr/>
          </p:nvSpPr>
          <p:spPr>
            <a:xfrm>
              <a:off x="1704725" y="1018750"/>
              <a:ext cx="1488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u="sng">
                  <a:solidFill>
                    <a:srgbClr val="FFFFFF"/>
                  </a:solidFill>
                  <a:latin typeface="Roboto"/>
                  <a:ea typeface="Roboto"/>
                  <a:cs typeface="Roboto"/>
                  <a:sym typeface="Roboto"/>
                </a:rPr>
                <a:t>Weathering Hypothesis </a:t>
              </a:r>
              <a:r>
                <a:rPr lang="en" sz="1000">
                  <a:solidFill>
                    <a:srgbClr val="FFFFFF"/>
                  </a:solidFill>
                  <a:latin typeface="Roboto"/>
                  <a:ea typeface="Roboto"/>
                  <a:cs typeface="Roboto"/>
                  <a:sym typeface="Roboto"/>
                </a:rPr>
                <a:t>- Black people experience early health deterioration as a consequence of the cumulative impact of repeated experience with social or economic adversity and political marginalization</a:t>
              </a:r>
              <a:endParaRPr sz="1000">
                <a:solidFill>
                  <a:srgbClr val="FFFFFF"/>
                </a:solidFill>
                <a:latin typeface="Roboto"/>
                <a:ea typeface="Roboto"/>
                <a:cs typeface="Roboto"/>
                <a:sym typeface="Roboto"/>
              </a:endParaRPr>
            </a:p>
          </p:txBody>
        </p:sp>
        <p:sp>
          <p:nvSpPr>
            <p:cNvPr id="136" name="Google Shape;136;p19"/>
            <p:cNvSpPr/>
            <p:nvPr/>
          </p:nvSpPr>
          <p:spPr>
            <a:xfrm>
              <a:off x="943723" y="1703975"/>
              <a:ext cx="2379900" cy="6744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9"/>
            <p:cNvSpPr/>
            <p:nvPr/>
          </p:nvSpPr>
          <p:spPr>
            <a:xfrm>
              <a:off x="1632122" y="1703987"/>
              <a:ext cx="674400" cy="674400"/>
            </a:xfrm>
            <a:prstGeom prst="rtTriangle">
              <a:avLst/>
            </a:prstGeom>
            <a:solidFill>
              <a:srgbClr val="0C8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9"/>
            <p:cNvSpPr/>
            <p:nvPr/>
          </p:nvSpPr>
          <p:spPr>
            <a:xfrm>
              <a:off x="943723" y="1703987"/>
              <a:ext cx="687600" cy="674400"/>
            </a:xfrm>
            <a:prstGeom prst="rtTriangle">
              <a:avLst/>
            </a:prstGeom>
            <a:solidFill>
              <a:srgbClr val="0E9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9"/>
            <p:cNvSpPr/>
            <p:nvPr/>
          </p:nvSpPr>
          <p:spPr>
            <a:xfrm>
              <a:off x="1210848" y="1704032"/>
              <a:ext cx="425700" cy="409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2</a:t>
              </a:r>
              <a:endParaRPr sz="1600">
                <a:solidFill>
                  <a:srgbClr val="FFFFFF"/>
                </a:solidFill>
                <a:latin typeface="Roboto"/>
                <a:ea typeface="Roboto"/>
                <a:cs typeface="Roboto"/>
                <a:sym typeface="Roboto"/>
              </a:endParaRPr>
            </a:p>
          </p:txBody>
        </p:sp>
        <p:sp>
          <p:nvSpPr>
            <p:cNvPr id="140" name="Google Shape;140;p19"/>
            <p:cNvSpPr/>
            <p:nvPr/>
          </p:nvSpPr>
          <p:spPr>
            <a:xfrm>
              <a:off x="1704725" y="1704025"/>
              <a:ext cx="1488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Persistent racial differences in health may be influenced by the stress of living in a race-conscious society that is particularly felt by BW due to double jeopardy of gender and racial discrimination</a:t>
              </a:r>
              <a:endParaRPr sz="1000">
                <a:solidFill>
                  <a:srgbClr val="FFFFFF"/>
                </a:solidFill>
                <a:latin typeface="Roboto"/>
                <a:ea typeface="Roboto"/>
                <a:cs typeface="Roboto"/>
                <a:sym typeface="Roboto"/>
              </a:endParaRPr>
            </a:p>
          </p:txBody>
        </p:sp>
        <p:sp>
          <p:nvSpPr>
            <p:cNvPr id="141" name="Google Shape;141;p19"/>
            <p:cNvSpPr/>
            <p:nvPr/>
          </p:nvSpPr>
          <p:spPr>
            <a:xfrm>
              <a:off x="943723" y="2389250"/>
              <a:ext cx="2379900" cy="6744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9"/>
            <p:cNvSpPr/>
            <p:nvPr/>
          </p:nvSpPr>
          <p:spPr>
            <a:xfrm>
              <a:off x="1632122" y="2389262"/>
              <a:ext cx="674400" cy="674400"/>
            </a:xfrm>
            <a:prstGeom prst="rtTriangle">
              <a:avLst/>
            </a:prstGeom>
            <a:solidFill>
              <a:srgbClr val="0C8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9"/>
            <p:cNvSpPr/>
            <p:nvPr/>
          </p:nvSpPr>
          <p:spPr>
            <a:xfrm>
              <a:off x="943723" y="2389262"/>
              <a:ext cx="687600" cy="674400"/>
            </a:xfrm>
            <a:prstGeom prst="rtTriangle">
              <a:avLst/>
            </a:prstGeom>
            <a:solidFill>
              <a:srgbClr val="0E9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9"/>
            <p:cNvSpPr/>
            <p:nvPr/>
          </p:nvSpPr>
          <p:spPr>
            <a:xfrm>
              <a:off x="1210848" y="2389307"/>
              <a:ext cx="425700" cy="409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3</a:t>
              </a:r>
              <a:endParaRPr sz="1600">
                <a:solidFill>
                  <a:srgbClr val="FFFFFF"/>
                </a:solidFill>
                <a:latin typeface="Roboto"/>
                <a:ea typeface="Roboto"/>
                <a:cs typeface="Roboto"/>
                <a:sym typeface="Roboto"/>
              </a:endParaRPr>
            </a:p>
          </p:txBody>
        </p:sp>
        <p:sp>
          <p:nvSpPr>
            <p:cNvPr id="145" name="Google Shape;145;p19"/>
            <p:cNvSpPr/>
            <p:nvPr/>
          </p:nvSpPr>
          <p:spPr>
            <a:xfrm>
              <a:off x="1704725" y="2389300"/>
              <a:ext cx="1488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Provides a comprehensive understanding of the deleterious impact stress and environmental stressors have on individual health, community health, and intergenerational health </a:t>
              </a:r>
              <a:endParaRPr sz="1000">
                <a:solidFill>
                  <a:srgbClr val="FFFFFF"/>
                </a:solidFill>
                <a:latin typeface="Roboto"/>
                <a:ea typeface="Roboto"/>
                <a:cs typeface="Roboto"/>
                <a:sym typeface="Roboto"/>
              </a:endParaRPr>
            </a:p>
          </p:txBody>
        </p:sp>
      </p:grpSp>
      <p:pic>
        <p:nvPicPr>
          <p:cNvPr id="146" name="Google Shape;146;p19"/>
          <p:cNvPicPr preferRelativeResize="0"/>
          <p:nvPr/>
        </p:nvPicPr>
        <p:blipFill>
          <a:blip r:embed="rId3">
            <a:alphaModFix/>
          </a:blip>
          <a:stretch>
            <a:fillRect/>
          </a:stretch>
        </p:blipFill>
        <p:spPr>
          <a:xfrm>
            <a:off x="53925" y="1335750"/>
            <a:ext cx="4708577" cy="31715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0"/>
          <p:cNvSpPr txBox="1">
            <a:spLocks noGrp="1"/>
          </p:cNvSpPr>
          <p:nvPr>
            <p:ph type="title"/>
          </p:nvPr>
        </p:nvSpPr>
        <p:spPr>
          <a:xfrm>
            <a:off x="311700" y="2940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20"/>
              <a:t>Spielberger Trait Anxiety Inventory (STAI): Assessing Anxiety in 6 Questions with STAI-6 (1992)</a:t>
            </a:r>
            <a:endParaRPr sz="2320"/>
          </a:p>
          <a:p>
            <a:pPr marL="0" lvl="0" indent="0" algn="l" rtl="0">
              <a:spcBef>
                <a:spcPts val="0"/>
              </a:spcBef>
              <a:spcAft>
                <a:spcPts val="0"/>
              </a:spcAft>
              <a:buSzPts val="990"/>
              <a:buNone/>
            </a:pPr>
            <a:endParaRPr sz="2320"/>
          </a:p>
        </p:txBody>
      </p:sp>
      <p:sp>
        <p:nvSpPr>
          <p:cNvPr id="152" name="Google Shape;152;p20"/>
          <p:cNvSpPr/>
          <p:nvPr/>
        </p:nvSpPr>
        <p:spPr>
          <a:xfrm rot="-2700000">
            <a:off x="4705031" y="1941866"/>
            <a:ext cx="305894" cy="116673"/>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0"/>
          <p:cNvSpPr/>
          <p:nvPr/>
        </p:nvSpPr>
        <p:spPr>
          <a:xfrm rot="-2700000">
            <a:off x="4705031" y="1256591"/>
            <a:ext cx="305894" cy="116673"/>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0"/>
          <p:cNvSpPr/>
          <p:nvPr/>
        </p:nvSpPr>
        <p:spPr>
          <a:xfrm rot="-2700000">
            <a:off x="4705031" y="2627141"/>
            <a:ext cx="305894" cy="116673"/>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0"/>
          <p:cNvSpPr/>
          <p:nvPr/>
        </p:nvSpPr>
        <p:spPr>
          <a:xfrm>
            <a:off x="3633813" y="2521262"/>
            <a:ext cx="410400" cy="410400"/>
          </a:xfrm>
          <a:prstGeom prst="mathMultiply">
            <a:avLst>
              <a:gd name="adj1" fmla="val 508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 name="Google Shape;156;p20"/>
          <p:cNvPicPr preferRelativeResize="0"/>
          <p:nvPr/>
        </p:nvPicPr>
        <p:blipFill rotWithShape="1">
          <a:blip r:embed="rId3">
            <a:alphaModFix/>
          </a:blip>
          <a:srcRect l="3390" t="11301" b="3852"/>
          <a:stretch/>
        </p:blipFill>
        <p:spPr>
          <a:xfrm rot="5400000">
            <a:off x="754062" y="925850"/>
            <a:ext cx="3375575" cy="4260301"/>
          </a:xfrm>
          <a:prstGeom prst="rect">
            <a:avLst/>
          </a:prstGeom>
          <a:noFill/>
          <a:ln>
            <a:noFill/>
          </a:ln>
        </p:spPr>
      </p:pic>
      <p:grpSp>
        <p:nvGrpSpPr>
          <p:cNvPr id="157" name="Google Shape;157;p20"/>
          <p:cNvGrpSpPr/>
          <p:nvPr/>
        </p:nvGrpSpPr>
        <p:grpSpPr>
          <a:xfrm>
            <a:off x="4832452" y="1335764"/>
            <a:ext cx="3999804" cy="3495094"/>
            <a:chOff x="942788" y="707562"/>
            <a:chExt cx="2380836" cy="2356137"/>
          </a:xfrm>
        </p:grpSpPr>
        <p:sp>
          <p:nvSpPr>
            <p:cNvPr id="158" name="Google Shape;158;p20"/>
            <p:cNvSpPr/>
            <p:nvPr/>
          </p:nvSpPr>
          <p:spPr>
            <a:xfrm>
              <a:off x="942788" y="707562"/>
              <a:ext cx="2380800" cy="3003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0"/>
            <p:cNvSpPr/>
            <p:nvPr/>
          </p:nvSpPr>
          <p:spPr>
            <a:xfrm>
              <a:off x="943723" y="1018700"/>
              <a:ext cx="2379900" cy="6744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0"/>
            <p:cNvSpPr/>
            <p:nvPr/>
          </p:nvSpPr>
          <p:spPr>
            <a:xfrm>
              <a:off x="1632122" y="1018712"/>
              <a:ext cx="674400" cy="674400"/>
            </a:xfrm>
            <a:prstGeom prst="rtTriangle">
              <a:avLst/>
            </a:prstGeom>
            <a:solidFill>
              <a:srgbClr val="0C8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0"/>
            <p:cNvSpPr/>
            <p:nvPr/>
          </p:nvSpPr>
          <p:spPr>
            <a:xfrm>
              <a:off x="943723" y="1018712"/>
              <a:ext cx="687600" cy="674400"/>
            </a:xfrm>
            <a:prstGeom prst="rtTriangle">
              <a:avLst/>
            </a:prstGeom>
            <a:solidFill>
              <a:srgbClr val="0E9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0"/>
            <p:cNvSpPr/>
            <p:nvPr/>
          </p:nvSpPr>
          <p:spPr>
            <a:xfrm>
              <a:off x="1210848" y="1018757"/>
              <a:ext cx="425700" cy="409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1</a:t>
              </a:r>
              <a:endParaRPr sz="1600">
                <a:solidFill>
                  <a:srgbClr val="FFFFFF"/>
                </a:solidFill>
                <a:latin typeface="Roboto"/>
                <a:ea typeface="Roboto"/>
                <a:cs typeface="Roboto"/>
                <a:sym typeface="Roboto"/>
              </a:endParaRPr>
            </a:p>
          </p:txBody>
        </p:sp>
        <p:sp>
          <p:nvSpPr>
            <p:cNvPr id="163" name="Google Shape;163;p20"/>
            <p:cNvSpPr/>
            <p:nvPr/>
          </p:nvSpPr>
          <p:spPr>
            <a:xfrm>
              <a:off x="1704725" y="1018750"/>
              <a:ext cx="1488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u="sng">
                  <a:solidFill>
                    <a:srgbClr val="FFFFFF"/>
                  </a:solidFill>
                  <a:latin typeface="Roboto"/>
                  <a:ea typeface="Roboto"/>
                  <a:cs typeface="Roboto"/>
                  <a:sym typeface="Roboto"/>
                </a:rPr>
                <a:t>State Anxiety</a:t>
              </a:r>
              <a:r>
                <a:rPr lang="en" sz="1000">
                  <a:solidFill>
                    <a:srgbClr val="FFFFFF"/>
                  </a:solidFill>
                  <a:latin typeface="Roboto"/>
                  <a:ea typeface="Roboto"/>
                  <a:cs typeface="Roboto"/>
                  <a:sym typeface="Roboto"/>
                </a:rPr>
                <a:t>- Transitory emotional state due to apprehension or fear that varies in intensity and fluctuates over time</a:t>
              </a:r>
              <a:endParaRPr sz="1000">
                <a:solidFill>
                  <a:srgbClr val="FFFFFF"/>
                </a:solidFill>
                <a:latin typeface="Roboto"/>
                <a:ea typeface="Roboto"/>
                <a:cs typeface="Roboto"/>
                <a:sym typeface="Roboto"/>
              </a:endParaRPr>
            </a:p>
            <a:p>
              <a:pPr marL="0" lvl="0" indent="0" algn="l" rtl="0">
                <a:spcBef>
                  <a:spcPts val="0"/>
                </a:spcBef>
                <a:spcAft>
                  <a:spcPts val="0"/>
                </a:spcAft>
                <a:buNone/>
              </a:pPr>
              <a:endParaRPr sz="1000">
                <a:solidFill>
                  <a:srgbClr val="FFFFFF"/>
                </a:solidFill>
                <a:latin typeface="Roboto"/>
                <a:ea typeface="Roboto"/>
                <a:cs typeface="Roboto"/>
                <a:sym typeface="Roboto"/>
              </a:endParaRPr>
            </a:p>
          </p:txBody>
        </p:sp>
        <p:sp>
          <p:nvSpPr>
            <p:cNvPr id="164" name="Google Shape;164;p20"/>
            <p:cNvSpPr/>
            <p:nvPr/>
          </p:nvSpPr>
          <p:spPr>
            <a:xfrm>
              <a:off x="943723" y="1703975"/>
              <a:ext cx="2379900" cy="6744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0"/>
            <p:cNvSpPr/>
            <p:nvPr/>
          </p:nvSpPr>
          <p:spPr>
            <a:xfrm>
              <a:off x="1632122" y="1703987"/>
              <a:ext cx="674400" cy="674400"/>
            </a:xfrm>
            <a:prstGeom prst="rtTriangle">
              <a:avLst/>
            </a:prstGeom>
            <a:solidFill>
              <a:srgbClr val="0C8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0"/>
            <p:cNvSpPr/>
            <p:nvPr/>
          </p:nvSpPr>
          <p:spPr>
            <a:xfrm>
              <a:off x="943723" y="1703987"/>
              <a:ext cx="687600" cy="674400"/>
            </a:xfrm>
            <a:prstGeom prst="rtTriangle">
              <a:avLst/>
            </a:prstGeom>
            <a:solidFill>
              <a:srgbClr val="0E9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0"/>
            <p:cNvSpPr/>
            <p:nvPr/>
          </p:nvSpPr>
          <p:spPr>
            <a:xfrm>
              <a:off x="1210848" y="1704032"/>
              <a:ext cx="425700" cy="409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2</a:t>
              </a:r>
              <a:endParaRPr sz="1600">
                <a:solidFill>
                  <a:srgbClr val="FFFFFF"/>
                </a:solidFill>
                <a:latin typeface="Roboto"/>
                <a:ea typeface="Roboto"/>
                <a:cs typeface="Roboto"/>
                <a:sym typeface="Roboto"/>
              </a:endParaRPr>
            </a:p>
          </p:txBody>
        </p:sp>
        <p:sp>
          <p:nvSpPr>
            <p:cNvPr id="168" name="Google Shape;168;p20"/>
            <p:cNvSpPr/>
            <p:nvPr/>
          </p:nvSpPr>
          <p:spPr>
            <a:xfrm>
              <a:off x="1704725" y="1704025"/>
              <a:ext cx="1488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u="sng">
                  <a:solidFill>
                    <a:schemeClr val="lt1"/>
                  </a:solidFill>
                  <a:latin typeface="Roboto"/>
                  <a:ea typeface="Roboto"/>
                  <a:cs typeface="Roboto"/>
                  <a:sym typeface="Roboto"/>
                </a:rPr>
                <a:t>Trait Anxiety</a:t>
              </a:r>
              <a:r>
                <a:rPr lang="en" sz="1000">
                  <a:solidFill>
                    <a:schemeClr val="lt1"/>
                  </a:solidFill>
                  <a:latin typeface="Roboto"/>
                  <a:ea typeface="Roboto"/>
                  <a:cs typeface="Roboto"/>
                  <a:sym typeface="Roboto"/>
                </a:rPr>
                <a:t>- Stable susceptibility ot proneness to experience temporary anxiety</a:t>
              </a:r>
              <a:endParaRPr sz="1000">
                <a:solidFill>
                  <a:srgbClr val="FFFFFF"/>
                </a:solidFill>
                <a:latin typeface="Roboto"/>
                <a:ea typeface="Roboto"/>
                <a:cs typeface="Roboto"/>
                <a:sym typeface="Roboto"/>
              </a:endParaRPr>
            </a:p>
          </p:txBody>
        </p:sp>
        <p:sp>
          <p:nvSpPr>
            <p:cNvPr id="169" name="Google Shape;169;p20"/>
            <p:cNvSpPr/>
            <p:nvPr/>
          </p:nvSpPr>
          <p:spPr>
            <a:xfrm>
              <a:off x="943723" y="2389250"/>
              <a:ext cx="2379900" cy="674400"/>
            </a:xfrm>
            <a:prstGeom prst="rect">
              <a:avLst/>
            </a:prstGeom>
            <a:solidFill>
              <a:srgbClr val="0B7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0"/>
            <p:cNvSpPr/>
            <p:nvPr/>
          </p:nvSpPr>
          <p:spPr>
            <a:xfrm>
              <a:off x="1632122" y="2389262"/>
              <a:ext cx="674400" cy="674400"/>
            </a:xfrm>
            <a:prstGeom prst="rtTriangle">
              <a:avLst/>
            </a:prstGeom>
            <a:solidFill>
              <a:srgbClr val="0C8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0"/>
            <p:cNvSpPr/>
            <p:nvPr/>
          </p:nvSpPr>
          <p:spPr>
            <a:xfrm>
              <a:off x="943723" y="2389262"/>
              <a:ext cx="687600" cy="674400"/>
            </a:xfrm>
            <a:prstGeom prst="rtTriangle">
              <a:avLst/>
            </a:prstGeom>
            <a:solidFill>
              <a:srgbClr val="0E9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0"/>
            <p:cNvSpPr/>
            <p:nvPr/>
          </p:nvSpPr>
          <p:spPr>
            <a:xfrm>
              <a:off x="1210848" y="2389307"/>
              <a:ext cx="425700" cy="409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1600">
                  <a:solidFill>
                    <a:srgbClr val="FFFFFF"/>
                  </a:solidFill>
                  <a:latin typeface="Roboto"/>
                  <a:ea typeface="Roboto"/>
                  <a:cs typeface="Roboto"/>
                  <a:sym typeface="Roboto"/>
                </a:rPr>
                <a:t>3</a:t>
              </a:r>
              <a:endParaRPr sz="1600">
                <a:solidFill>
                  <a:srgbClr val="FFFFFF"/>
                </a:solidFill>
                <a:latin typeface="Roboto"/>
                <a:ea typeface="Roboto"/>
                <a:cs typeface="Roboto"/>
                <a:sym typeface="Roboto"/>
              </a:endParaRPr>
            </a:p>
          </p:txBody>
        </p:sp>
        <p:sp>
          <p:nvSpPr>
            <p:cNvPr id="173" name="Google Shape;173;p20"/>
            <p:cNvSpPr/>
            <p:nvPr/>
          </p:nvSpPr>
          <p:spPr>
            <a:xfrm>
              <a:off x="1704725" y="2389300"/>
              <a:ext cx="1488600" cy="67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FFFFFF"/>
                  </a:solidFill>
                  <a:latin typeface="Roboto"/>
                  <a:ea typeface="Roboto"/>
                  <a:cs typeface="Roboto"/>
                  <a:sym typeface="Roboto"/>
                </a:rPr>
                <a:t>Provides one’s level of anxiety prior to participation in the music intervention </a:t>
              </a:r>
              <a:endParaRPr sz="1000">
                <a:solidFill>
                  <a:srgbClr val="FFFFFF"/>
                </a:solidFill>
                <a:latin typeface="Roboto"/>
                <a:ea typeface="Roboto"/>
                <a:cs typeface="Roboto"/>
                <a:sym typeface="Roboto"/>
              </a:endParaRPr>
            </a:p>
            <a:p>
              <a:pPr marL="0" lvl="0" indent="0" algn="l" rtl="0">
                <a:spcBef>
                  <a:spcPts val="0"/>
                </a:spcBef>
                <a:spcAft>
                  <a:spcPts val="0"/>
                </a:spcAft>
                <a:buNone/>
              </a:pPr>
              <a:endParaRPr sz="1000">
                <a:solidFill>
                  <a:srgbClr val="FFFFFF"/>
                </a:solidFill>
                <a:latin typeface="Roboto"/>
                <a:ea typeface="Roboto"/>
                <a:cs typeface="Roboto"/>
                <a:sym typeface="Roboto"/>
              </a:endParaRPr>
            </a:p>
            <a:p>
              <a:pPr marL="0" lvl="0" indent="0" algn="l" rtl="0">
                <a:spcBef>
                  <a:spcPts val="0"/>
                </a:spcBef>
                <a:spcAft>
                  <a:spcPts val="0"/>
                </a:spcAft>
                <a:buNone/>
              </a:pPr>
              <a:r>
                <a:rPr lang="en" sz="1000">
                  <a:solidFill>
                    <a:srgbClr val="FFFFFF"/>
                  </a:solidFill>
                  <a:latin typeface="Roboto"/>
                  <a:ea typeface="Roboto"/>
                  <a:cs typeface="Roboto"/>
                  <a:sym typeface="Roboto"/>
                </a:rPr>
                <a:t>STAI-6 (Marteau, T.H. and Bekker, H., 1992) facilitates data collection in high turnover settings.  </a:t>
              </a:r>
              <a:endParaRPr sz="1000">
                <a:solidFill>
                  <a:srgbClr val="FFFFFF"/>
                </a:solidFill>
                <a:latin typeface="Roboto"/>
                <a:ea typeface="Roboto"/>
                <a:cs typeface="Roboto"/>
                <a:sym typeface="Roboto"/>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1"/>
          <p:cNvSpPr txBox="1">
            <a:spLocks noGrp="1"/>
          </p:cNvSpPr>
          <p:nvPr>
            <p:ph type="title"/>
          </p:nvPr>
        </p:nvSpPr>
        <p:spPr>
          <a:xfrm>
            <a:off x="311700" y="29407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20"/>
              <a:t>Compounding Stressors for Black College Youth</a:t>
            </a:r>
            <a:endParaRPr sz="2320"/>
          </a:p>
          <a:p>
            <a:pPr marL="0" lvl="0" indent="0" algn="l" rtl="0">
              <a:spcBef>
                <a:spcPts val="0"/>
              </a:spcBef>
              <a:spcAft>
                <a:spcPts val="0"/>
              </a:spcAft>
              <a:buSzPts val="990"/>
              <a:buNone/>
            </a:pPr>
            <a:endParaRPr sz="2320"/>
          </a:p>
        </p:txBody>
      </p:sp>
      <p:sp>
        <p:nvSpPr>
          <p:cNvPr id="179" name="Google Shape;179;p21"/>
          <p:cNvSpPr/>
          <p:nvPr/>
        </p:nvSpPr>
        <p:spPr>
          <a:xfrm rot="-2700000">
            <a:off x="4705031" y="1941866"/>
            <a:ext cx="305894" cy="116673"/>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1"/>
          <p:cNvSpPr/>
          <p:nvPr/>
        </p:nvSpPr>
        <p:spPr>
          <a:xfrm rot="-2700000">
            <a:off x="4705031" y="1256591"/>
            <a:ext cx="305894" cy="116673"/>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1"/>
          <p:cNvSpPr/>
          <p:nvPr/>
        </p:nvSpPr>
        <p:spPr>
          <a:xfrm rot="-2700000">
            <a:off x="4705031" y="2627141"/>
            <a:ext cx="305894" cy="116673"/>
          </a:xfrm>
          <a:prstGeom prst="corner">
            <a:avLst>
              <a:gd name="adj1" fmla="val 18804"/>
              <a:gd name="adj2" fmla="val 1814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1"/>
          <p:cNvSpPr/>
          <p:nvPr/>
        </p:nvSpPr>
        <p:spPr>
          <a:xfrm>
            <a:off x="3633813" y="2521262"/>
            <a:ext cx="410400" cy="410400"/>
          </a:xfrm>
          <a:prstGeom prst="mathMultiply">
            <a:avLst>
              <a:gd name="adj1" fmla="val 508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3" name="Google Shape;183;p21"/>
          <p:cNvPicPr preferRelativeResize="0"/>
          <p:nvPr/>
        </p:nvPicPr>
        <p:blipFill rotWithShape="1">
          <a:blip r:embed="rId3">
            <a:alphaModFix/>
          </a:blip>
          <a:srcRect l="3390" t="11301" b="3852"/>
          <a:stretch/>
        </p:blipFill>
        <p:spPr>
          <a:xfrm rot="5400000">
            <a:off x="754062" y="925850"/>
            <a:ext cx="3375575" cy="4260301"/>
          </a:xfrm>
          <a:prstGeom prst="rect">
            <a:avLst/>
          </a:prstGeom>
          <a:noFill/>
          <a:ln>
            <a:noFill/>
          </a:ln>
        </p:spPr>
      </p:pic>
    </p:spTree>
  </p:cSld>
  <p:clrMapOvr>
    <a:masterClrMapping/>
  </p:clrMapOvr>
</p:sld>
</file>

<file path=ppt/theme/theme1.xml><?xml version="1.0" encoding="utf-8"?>
<a:theme xmlns:a="http://schemas.openxmlformats.org/drawingml/2006/main" name="Spearmint">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2747</Words>
  <Application>Microsoft Office PowerPoint</Application>
  <PresentationFormat>On-screen Show (16:9)</PresentationFormat>
  <Paragraphs>166</Paragraphs>
  <Slides>29</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Times New Roman</vt:lpstr>
      <vt:lpstr>Roboto</vt:lpstr>
      <vt:lpstr>Arial</vt:lpstr>
      <vt:lpstr>Roboto Medium</vt:lpstr>
      <vt:lpstr>Spectral</vt:lpstr>
      <vt:lpstr>Proxima Nova</vt:lpstr>
      <vt:lpstr>Merriweather</vt:lpstr>
      <vt:lpstr>Spearmint</vt:lpstr>
      <vt:lpstr>Armond Dorsey </vt:lpstr>
      <vt:lpstr>Overview</vt:lpstr>
      <vt:lpstr>Antiracist Approaches in Development of Music Interventions</vt:lpstr>
      <vt:lpstr>Background</vt:lpstr>
      <vt:lpstr>Stress Frameworks </vt:lpstr>
      <vt:lpstr>Racism: R.W. Gilmore, 2007 &amp; W. Cheng, n.d.  </vt:lpstr>
      <vt:lpstr>A.T. Geronimus (2005) “Weathering” and Age Patterns of Allostatic Load Scores Among Blacks and Whites in the United States  </vt:lpstr>
      <vt:lpstr>Spielberger Trait Anxiety Inventory (STAI): Assessing Anxiety in 6 Questions with STAI-6 (1992) </vt:lpstr>
      <vt:lpstr>Compounding Stressors for Black College Youth </vt:lpstr>
      <vt:lpstr>Health Equity Frameworks</vt:lpstr>
      <vt:lpstr>C. Ford &amp; C.O. Airhihenbuwa (2007), The public health critical race methodology: Praxis for antiracism research </vt:lpstr>
      <vt:lpstr>Black Feminism &amp; Womanism</vt:lpstr>
      <vt:lpstr>J. Barlow &amp; B. Johnson (2021) The Black Feminist and Womanist Analytical Path to Health Equity</vt:lpstr>
      <vt:lpstr>Overview of Research Praxis</vt:lpstr>
      <vt:lpstr>Guiding Questions</vt:lpstr>
      <vt:lpstr>Objectives</vt:lpstr>
      <vt:lpstr>Proposed Methods</vt:lpstr>
      <vt:lpstr>Summary</vt:lpstr>
      <vt:lpstr>Praxis in Play: The Breathing Suite</vt:lpstr>
      <vt:lpstr>PowerPoint Presentation</vt:lpstr>
      <vt:lpstr>Applying MMCRP</vt:lpstr>
      <vt:lpstr>Research Method Outline: Pre-Performance Survey</vt:lpstr>
      <vt:lpstr>Research Method Outline: Post-Performance Survey</vt:lpstr>
      <vt:lpstr>Take Breath, Dear Friends: Triangular Breathing</vt:lpstr>
      <vt:lpstr>Triangular Breathing in The Breathing Suite</vt:lpstr>
      <vt:lpstr>Diaphragmatic Breathing</vt:lpstr>
      <vt:lpstr>Gatha in The Breathing Suite</vt:lpstr>
      <vt:lpstr>Thanks! Let’s stay in touch:  Email: armond.e.dorsey.20@dartmouth.edu  Website: https://armonddorsey.com  LinkedIn: https://www.linkedin.com/in/armond-dorsey/  *Please contact me before sharing this presentation beyond DHMC, thank you!* </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Armond Dorsey</dc:title>
  <dc:creator>Marianne L. Barthel</dc:creator>
  <cp:lastModifiedBy>Laura J. Hazelton</cp:lastModifiedBy>
  <cp:revision>3</cp:revision>
  <dcterms:modified xsi:type="dcterms:W3CDTF">2023-07-31T13:50:57Z</dcterms:modified>
</cp:coreProperties>
</file>