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5.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6.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7.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8.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9.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0.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1.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2.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3.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4.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5.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 id="2147483714" r:id="rId3"/>
    <p:sldMasterId id="2147483743" r:id="rId4"/>
    <p:sldMasterId id="2147483772" r:id="rId5"/>
    <p:sldMasterId id="2147483801" r:id="rId6"/>
    <p:sldMasterId id="2147483813" r:id="rId7"/>
    <p:sldMasterId id="2147483825" r:id="rId8"/>
    <p:sldMasterId id="2147483837" r:id="rId9"/>
    <p:sldMasterId id="2147483849" r:id="rId10"/>
    <p:sldMasterId id="2147483861" r:id="rId11"/>
    <p:sldMasterId id="2147483873" r:id="rId12"/>
    <p:sldMasterId id="2147483885" r:id="rId13"/>
    <p:sldMasterId id="2147483897" r:id="rId14"/>
    <p:sldMasterId id="2147483909" r:id="rId15"/>
    <p:sldMasterId id="2147483921" r:id="rId16"/>
  </p:sldMasterIdLst>
  <p:notesMasterIdLst>
    <p:notesMasterId r:id="rId65"/>
  </p:notesMasterIdLst>
  <p:sldIdLst>
    <p:sldId id="256" r:id="rId17"/>
    <p:sldId id="257" r:id="rId18"/>
    <p:sldId id="419" r:id="rId19"/>
    <p:sldId id="420" r:id="rId20"/>
    <p:sldId id="421" r:id="rId21"/>
    <p:sldId id="422" r:id="rId22"/>
    <p:sldId id="423" r:id="rId23"/>
    <p:sldId id="424" r:id="rId24"/>
    <p:sldId id="425" r:id="rId25"/>
    <p:sldId id="426" r:id="rId26"/>
    <p:sldId id="427" r:id="rId27"/>
    <p:sldId id="428" r:id="rId28"/>
    <p:sldId id="432" r:id="rId29"/>
    <p:sldId id="429" r:id="rId30"/>
    <p:sldId id="392" r:id="rId31"/>
    <p:sldId id="393" r:id="rId32"/>
    <p:sldId id="394" r:id="rId33"/>
    <p:sldId id="370" r:id="rId34"/>
    <p:sldId id="390" r:id="rId35"/>
    <p:sldId id="360" r:id="rId36"/>
    <p:sldId id="403" r:id="rId37"/>
    <p:sldId id="396" r:id="rId38"/>
    <p:sldId id="372" r:id="rId39"/>
    <p:sldId id="397" r:id="rId40"/>
    <p:sldId id="400" r:id="rId41"/>
    <p:sldId id="401" r:id="rId42"/>
    <p:sldId id="315" r:id="rId43"/>
    <p:sldId id="382" r:id="rId44"/>
    <p:sldId id="307" r:id="rId45"/>
    <p:sldId id="309" r:id="rId46"/>
    <p:sldId id="430" r:id="rId47"/>
    <p:sldId id="316" r:id="rId48"/>
    <p:sldId id="369" r:id="rId49"/>
    <p:sldId id="267" r:id="rId50"/>
    <p:sldId id="431" r:id="rId51"/>
    <p:sldId id="389" r:id="rId52"/>
    <p:sldId id="379" r:id="rId53"/>
    <p:sldId id="376" r:id="rId54"/>
    <p:sldId id="418" r:id="rId55"/>
    <p:sldId id="380" r:id="rId56"/>
    <p:sldId id="405" r:id="rId57"/>
    <p:sldId id="413" r:id="rId58"/>
    <p:sldId id="414" r:id="rId59"/>
    <p:sldId id="411" r:id="rId60"/>
    <p:sldId id="415" r:id="rId61"/>
    <p:sldId id="374" r:id="rId62"/>
    <p:sldId id="416" r:id="rId63"/>
    <p:sldId id="417"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6049"/>
    <a:srgbClr val="C1BED6"/>
    <a:srgbClr val="98EBFC"/>
    <a:srgbClr val="3446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8934" autoAdjust="0"/>
  </p:normalViewPr>
  <p:slideViewPr>
    <p:cSldViewPr snapToGrid="0" snapToObjects="1">
      <p:cViewPr varScale="1">
        <p:scale>
          <a:sx n="91" d="100"/>
          <a:sy n="91" d="100"/>
        </p:scale>
        <p:origin x="118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slide" Target="slides/slide4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viewProps" Target="viewProps.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s>
</file>

<file path=ppt/charts/_rels/chart1.xml.rels><?xml version="1.0" encoding="UTF-8" standalone="yes"?>
<Relationships xmlns="http://schemas.openxmlformats.org/package/2006/relationships"><Relationship Id="rId3" Type="http://schemas.openxmlformats.org/officeDocument/2006/relationships/oleObject" Target="file:///\\DH306\Jeffrey%20Parsonnet$\IDU%20IE%20cases%202018.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Users\ddc\Desktop\data\IESUD%20data\presentation%20data%20190331.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Users\ddc\Desktop\data\IESUD%20data\presentation%20data%20190331.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Users\ddc\Desktop\data\IESUD%20data\presentation%20data%20190331.xlsx" TargetMode="Externa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0" i="0" u="none" strike="noStrike" kern="1200" spc="0" baseline="0">
                <a:solidFill>
                  <a:schemeClr val="tx1">
                    <a:lumMod val="65000"/>
                    <a:lumOff val="35000"/>
                  </a:schemeClr>
                </a:solidFill>
                <a:latin typeface="+mn-lt"/>
                <a:ea typeface="+mn-ea"/>
                <a:cs typeface="+mn-cs"/>
              </a:defRPr>
            </a:pPr>
            <a:r>
              <a:rPr lang="en-US" sz="3000" b="1" baseline="0" dirty="0"/>
              <a:t>Age of Patients</a:t>
            </a:r>
          </a:p>
        </c:rich>
      </c:tx>
      <c:layout>
        <c:manualLayout>
          <c:xMode val="edge"/>
          <c:yMode val="edge"/>
          <c:x val="0.4048972145091983"/>
          <c:y val="4.0107890962731794E-3"/>
        </c:manualLayout>
      </c:layout>
      <c:overlay val="0"/>
      <c:spPr>
        <a:noFill/>
        <a:ln>
          <a:noFill/>
        </a:ln>
        <a:effectLst/>
      </c:spPr>
      <c:txPr>
        <a:bodyPr rot="0" spcFirstLastPara="1" vertOverflow="ellipsis" vert="horz" wrap="square" anchor="ctr" anchorCtr="1"/>
        <a:lstStyle/>
        <a:p>
          <a:pPr>
            <a:defRPr sz="3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080332563426375"/>
          <c:y val="0.11168048123376728"/>
          <c:w val="0.7993355056643352"/>
          <c:h val="0.73694563659524182"/>
        </c:manualLayout>
      </c:layout>
      <c:barChart>
        <c:barDir val="col"/>
        <c:grouping val="clustered"/>
        <c:varyColors val="0"/>
        <c:ser>
          <c:idx val="0"/>
          <c:order val="0"/>
          <c:spPr>
            <a:solidFill>
              <a:schemeClr val="accent1"/>
            </a:solidFill>
            <a:ln w="47625">
              <a:solidFill>
                <a:schemeClr val="accent1"/>
              </a:solidFill>
            </a:ln>
            <a:effectLst/>
          </c:spPr>
          <c:invertIfNegative val="0"/>
          <c:dLbls>
            <c:delete val="1"/>
          </c:dLbls>
          <c:cat>
            <c:numRef>
              <c:f>Sheet2!$E$1:$E$40</c:f>
              <c:numCache>
                <c:formatCode>General</c:formatCode>
                <c:ptCount val="40"/>
                <c:pt idx="0">
                  <c:v>19</c:v>
                </c:pt>
                <c:pt idx="1">
                  <c:v>20</c:v>
                </c:pt>
                <c:pt idx="2">
                  <c:v>21</c:v>
                </c:pt>
                <c:pt idx="3">
                  <c:v>22</c:v>
                </c:pt>
                <c:pt idx="4">
                  <c:v>23</c:v>
                </c:pt>
                <c:pt idx="5">
                  <c:v>24</c:v>
                </c:pt>
                <c:pt idx="6">
                  <c:v>25</c:v>
                </c:pt>
                <c:pt idx="7">
                  <c:v>26</c:v>
                </c:pt>
                <c:pt idx="8">
                  <c:v>27</c:v>
                </c:pt>
                <c:pt idx="9">
                  <c:v>28</c:v>
                </c:pt>
                <c:pt idx="10">
                  <c:v>29</c:v>
                </c:pt>
                <c:pt idx="11">
                  <c:v>30</c:v>
                </c:pt>
                <c:pt idx="12">
                  <c:v>31</c:v>
                </c:pt>
                <c:pt idx="13">
                  <c:v>32</c:v>
                </c:pt>
                <c:pt idx="14">
                  <c:v>33</c:v>
                </c:pt>
                <c:pt idx="15">
                  <c:v>34</c:v>
                </c:pt>
                <c:pt idx="16">
                  <c:v>35</c:v>
                </c:pt>
                <c:pt idx="17">
                  <c:v>36</c:v>
                </c:pt>
                <c:pt idx="18">
                  <c:v>37</c:v>
                </c:pt>
                <c:pt idx="19">
                  <c:v>38</c:v>
                </c:pt>
                <c:pt idx="20">
                  <c:v>39</c:v>
                </c:pt>
                <c:pt idx="21">
                  <c:v>40</c:v>
                </c:pt>
                <c:pt idx="22">
                  <c:v>41</c:v>
                </c:pt>
                <c:pt idx="23">
                  <c:v>42</c:v>
                </c:pt>
                <c:pt idx="24">
                  <c:v>43</c:v>
                </c:pt>
                <c:pt idx="25">
                  <c:v>44</c:v>
                </c:pt>
                <c:pt idx="26">
                  <c:v>45</c:v>
                </c:pt>
                <c:pt idx="27">
                  <c:v>46</c:v>
                </c:pt>
                <c:pt idx="28">
                  <c:v>47</c:v>
                </c:pt>
                <c:pt idx="29">
                  <c:v>48</c:v>
                </c:pt>
                <c:pt idx="30">
                  <c:v>49</c:v>
                </c:pt>
                <c:pt idx="31">
                  <c:v>50</c:v>
                </c:pt>
                <c:pt idx="32">
                  <c:v>51</c:v>
                </c:pt>
                <c:pt idx="33">
                  <c:v>52</c:v>
                </c:pt>
                <c:pt idx="34">
                  <c:v>53</c:v>
                </c:pt>
                <c:pt idx="35">
                  <c:v>54</c:v>
                </c:pt>
                <c:pt idx="36">
                  <c:v>55</c:v>
                </c:pt>
                <c:pt idx="37">
                  <c:v>56</c:v>
                </c:pt>
                <c:pt idx="38">
                  <c:v>57</c:v>
                </c:pt>
                <c:pt idx="39">
                  <c:v>58</c:v>
                </c:pt>
              </c:numCache>
            </c:numRef>
          </c:cat>
          <c:val>
            <c:numRef>
              <c:f>Sheet2!$F$1:$F$40</c:f>
              <c:numCache>
                <c:formatCode>General</c:formatCode>
                <c:ptCount val="40"/>
                <c:pt idx="0">
                  <c:v>0</c:v>
                </c:pt>
                <c:pt idx="1">
                  <c:v>1</c:v>
                </c:pt>
                <c:pt idx="2">
                  <c:v>0</c:v>
                </c:pt>
                <c:pt idx="3">
                  <c:v>0</c:v>
                </c:pt>
                <c:pt idx="4">
                  <c:v>0</c:v>
                </c:pt>
                <c:pt idx="5">
                  <c:v>1</c:v>
                </c:pt>
                <c:pt idx="6">
                  <c:v>2</c:v>
                </c:pt>
                <c:pt idx="7">
                  <c:v>2</c:v>
                </c:pt>
                <c:pt idx="8">
                  <c:v>3</c:v>
                </c:pt>
                <c:pt idx="9">
                  <c:v>3</c:v>
                </c:pt>
                <c:pt idx="10">
                  <c:v>3</c:v>
                </c:pt>
                <c:pt idx="11">
                  <c:v>2</c:v>
                </c:pt>
                <c:pt idx="12">
                  <c:v>4</c:v>
                </c:pt>
                <c:pt idx="13">
                  <c:v>1</c:v>
                </c:pt>
                <c:pt idx="14">
                  <c:v>1</c:v>
                </c:pt>
                <c:pt idx="15">
                  <c:v>1</c:v>
                </c:pt>
                <c:pt idx="16">
                  <c:v>0</c:v>
                </c:pt>
                <c:pt idx="17">
                  <c:v>1</c:v>
                </c:pt>
                <c:pt idx="18">
                  <c:v>1</c:v>
                </c:pt>
                <c:pt idx="19">
                  <c:v>1</c:v>
                </c:pt>
                <c:pt idx="20">
                  <c:v>2</c:v>
                </c:pt>
                <c:pt idx="21">
                  <c:v>2</c:v>
                </c:pt>
                <c:pt idx="22">
                  <c:v>0</c:v>
                </c:pt>
                <c:pt idx="23">
                  <c:v>0</c:v>
                </c:pt>
                <c:pt idx="24">
                  <c:v>1</c:v>
                </c:pt>
                <c:pt idx="25">
                  <c:v>2</c:v>
                </c:pt>
                <c:pt idx="26">
                  <c:v>1</c:v>
                </c:pt>
                <c:pt idx="27">
                  <c:v>1</c:v>
                </c:pt>
                <c:pt idx="28">
                  <c:v>1</c:v>
                </c:pt>
                <c:pt idx="29">
                  <c:v>0</c:v>
                </c:pt>
                <c:pt idx="30">
                  <c:v>0</c:v>
                </c:pt>
                <c:pt idx="31">
                  <c:v>1</c:v>
                </c:pt>
                <c:pt idx="32">
                  <c:v>0</c:v>
                </c:pt>
                <c:pt idx="33">
                  <c:v>0</c:v>
                </c:pt>
                <c:pt idx="34">
                  <c:v>0</c:v>
                </c:pt>
                <c:pt idx="35">
                  <c:v>0</c:v>
                </c:pt>
                <c:pt idx="36">
                  <c:v>0</c:v>
                </c:pt>
                <c:pt idx="37">
                  <c:v>0</c:v>
                </c:pt>
                <c:pt idx="38">
                  <c:v>1</c:v>
                </c:pt>
                <c:pt idx="39">
                  <c:v>0</c:v>
                </c:pt>
              </c:numCache>
            </c:numRef>
          </c:val>
          <c:extLst xmlns:c16r2="http://schemas.microsoft.com/office/drawing/2015/06/chart">
            <c:ext xmlns:c16="http://schemas.microsoft.com/office/drawing/2014/chart" uri="{C3380CC4-5D6E-409C-BE32-E72D297353CC}">
              <c16:uniqueId val="{00000000-4858-420C-865C-F5621004B214}"/>
            </c:ext>
          </c:extLst>
        </c:ser>
        <c:dLbls>
          <c:dLblPos val="inEnd"/>
          <c:showLegendKey val="0"/>
          <c:showVal val="1"/>
          <c:showCatName val="0"/>
          <c:showSerName val="0"/>
          <c:showPercent val="0"/>
          <c:showBubbleSize val="0"/>
        </c:dLbls>
        <c:gapWidth val="146"/>
        <c:overlap val="-27"/>
        <c:axId val="152111768"/>
        <c:axId val="125995208"/>
      </c:barChart>
      <c:catAx>
        <c:axId val="1521117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400" b="1" i="0" baseline="0" dirty="0"/>
                  <a:t>Age</a:t>
                </a:r>
              </a:p>
            </c:rich>
          </c:tx>
          <c:layout>
            <c:manualLayout>
              <c:xMode val="edge"/>
              <c:yMode val="edge"/>
              <c:x val="0.47562762851155499"/>
              <c:y val="0.9312181373201499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accent1">
                <a:lumMod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5995208"/>
        <c:crosses val="autoZero"/>
        <c:auto val="0"/>
        <c:lblAlgn val="ctr"/>
        <c:lblOffset val="100"/>
        <c:tickLblSkip val="2"/>
        <c:noMultiLvlLbl val="0"/>
      </c:catAx>
      <c:valAx>
        <c:axId val="125995208"/>
        <c:scaling>
          <c:orientation val="minMax"/>
          <c:max val="4"/>
        </c:scaling>
        <c:delete val="0"/>
        <c:axPos val="l"/>
        <c:majorGridlines>
          <c:spPr>
            <a:ln w="9525" cap="flat" cmpd="sng" algn="ctr">
              <a:noFill/>
              <a:round/>
            </a:ln>
            <a:effectLst/>
          </c:spPr>
        </c:majorGridlines>
        <c:title>
          <c:tx>
            <c:rich>
              <a:bodyPr rot="0" spcFirstLastPara="1" vertOverflow="ellipsis"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i="0" baseline="0" dirty="0" smtClean="0"/>
                  <a:t>No. of</a:t>
                </a:r>
              </a:p>
              <a:p>
                <a:pPr>
                  <a:defRPr sz="2400" b="1"/>
                </a:pPr>
                <a:r>
                  <a:rPr lang="en-US" sz="2400" b="1" i="0" baseline="0" dirty="0" smtClean="0"/>
                  <a:t>Patients</a:t>
                </a:r>
                <a:endParaRPr lang="en-US" sz="2400" b="1" i="0" baseline="0" dirty="0"/>
              </a:p>
            </c:rich>
          </c:tx>
          <c:layout>
            <c:manualLayout>
              <c:xMode val="edge"/>
              <c:yMode val="edge"/>
              <c:x val="2.8806546770304958E-2"/>
              <c:y val="0.42109150197291373"/>
            </c:manualLayout>
          </c:layout>
          <c:overlay val="0"/>
          <c:spPr>
            <a:noFill/>
            <a:ln>
              <a:noFill/>
            </a:ln>
            <a:effectLst/>
          </c:spPr>
          <c:txPr>
            <a:bodyPr rot="0" spcFirstLastPara="1" vertOverflow="ellipsis"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accent1">
                <a:lumMod val="75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211176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1B4E-41F1-B7C7-8E649FBAE239}"/>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1B4E-41F1-B7C7-8E649FBAE23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Sheet1!$A$2:$A$3</c:f>
              <c:strCache>
                <c:ptCount val="2"/>
                <c:pt idx="0">
                  <c:v>Discharge summary mentions addiction</c:v>
                </c:pt>
                <c:pt idx="1">
                  <c:v>No mention of addiction</c:v>
                </c:pt>
              </c:strCache>
            </c:strRef>
          </c:cat>
          <c:val>
            <c:numRef>
              <c:f>Sheet1!$B$2:$B$3</c:f>
              <c:numCache>
                <c:formatCode>0%</c:formatCode>
                <c:ptCount val="2"/>
                <c:pt idx="0">
                  <c:v>0.44</c:v>
                </c:pt>
                <c:pt idx="1">
                  <c:v>0.56000000000000005</c:v>
                </c:pt>
              </c:numCache>
            </c:numRef>
          </c:val>
          <c:extLst xmlns:c16r2="http://schemas.microsoft.com/office/drawing/2015/06/chart">
            <c:ext xmlns:c16="http://schemas.microsoft.com/office/drawing/2014/chart" uri="{C3380CC4-5D6E-409C-BE32-E72D297353CC}">
              <c16:uniqueId val="{00000000-2D58-441F-AC90-A2F35B05028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2B93-4F73-B140-C4223EE3B6D4}"/>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2B93-4F73-B140-C4223EE3B6D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Sheet1!$A$2:$A$3</c:f>
              <c:strCache>
                <c:ptCount val="2"/>
                <c:pt idx="0">
                  <c:v>Opioid agonist therapy plan</c:v>
                </c:pt>
                <c:pt idx="1">
                  <c:v>No OAT plan</c:v>
                </c:pt>
              </c:strCache>
            </c:strRef>
          </c:cat>
          <c:val>
            <c:numRef>
              <c:f>Sheet1!$B$2:$B$3</c:f>
              <c:numCache>
                <c:formatCode>0.00%</c:formatCode>
                <c:ptCount val="2"/>
                <c:pt idx="0">
                  <c:v>7.8E-2</c:v>
                </c:pt>
                <c:pt idx="1">
                  <c:v>0.92200000000000004</c:v>
                </c:pt>
              </c:numCache>
            </c:numRef>
          </c:val>
          <c:extLst xmlns:c16r2="http://schemas.microsoft.com/office/drawing/2015/06/chart">
            <c:ext xmlns:c16="http://schemas.microsoft.com/office/drawing/2014/chart" uri="{C3380CC4-5D6E-409C-BE32-E72D297353CC}">
              <c16:uniqueId val="{00000000-15E6-417A-9010-A37C116FAD5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Never</c:v>
                </c:pt>
              </c:strCache>
            </c:strRef>
          </c:tx>
          <c:spPr>
            <a:solidFill>
              <a:schemeClr val="accent1"/>
            </a:solidFill>
            <a:ln>
              <a:noFill/>
            </a:ln>
            <a:effectLst/>
          </c:spPr>
          <c:invertIfNegative val="0"/>
          <c:cat>
            <c:strRef>
              <c:f>Sheet1!$A$2:$A$3</c:f>
              <c:strCache>
                <c:ptCount val="2"/>
                <c:pt idx="0">
                  <c:v>Provide OPAT if clear evidence of sobriety</c:v>
                </c:pt>
                <c:pt idx="1">
                  <c:v>Provide OPAT if stable on opioid replacement therapy</c:v>
                </c:pt>
              </c:strCache>
            </c:strRef>
          </c:cat>
          <c:val>
            <c:numRef>
              <c:f>Sheet1!$B$2:$B$3</c:f>
              <c:numCache>
                <c:formatCode>General</c:formatCode>
                <c:ptCount val="2"/>
                <c:pt idx="0">
                  <c:v>29</c:v>
                </c:pt>
                <c:pt idx="1">
                  <c:v>39</c:v>
                </c:pt>
              </c:numCache>
            </c:numRef>
          </c:val>
        </c:ser>
        <c:ser>
          <c:idx val="1"/>
          <c:order val="1"/>
          <c:tx>
            <c:strRef>
              <c:f>Sheet1!$C$1</c:f>
              <c:strCache>
                <c:ptCount val="1"/>
                <c:pt idx="0">
                  <c:v>Frequently</c:v>
                </c:pt>
              </c:strCache>
            </c:strRef>
          </c:tx>
          <c:spPr>
            <a:solidFill>
              <a:schemeClr val="accent2"/>
            </a:solidFill>
            <a:ln>
              <a:noFill/>
            </a:ln>
            <a:effectLst/>
          </c:spPr>
          <c:invertIfNegative val="0"/>
          <c:cat>
            <c:strRef>
              <c:f>Sheet1!$A$2:$A$3</c:f>
              <c:strCache>
                <c:ptCount val="2"/>
                <c:pt idx="0">
                  <c:v>Provide OPAT if clear evidence of sobriety</c:v>
                </c:pt>
                <c:pt idx="1">
                  <c:v>Provide OPAT if stable on opioid replacement therapy</c:v>
                </c:pt>
              </c:strCache>
            </c:strRef>
          </c:cat>
          <c:val>
            <c:numRef>
              <c:f>Sheet1!$C$2:$C$3</c:f>
              <c:numCache>
                <c:formatCode>General</c:formatCode>
                <c:ptCount val="2"/>
                <c:pt idx="0">
                  <c:v>7</c:v>
                </c:pt>
                <c:pt idx="1">
                  <c:v>8</c:v>
                </c:pt>
              </c:numCache>
            </c:numRef>
          </c:val>
        </c:ser>
        <c:dLbls>
          <c:showLegendKey val="0"/>
          <c:showVal val="0"/>
          <c:showCatName val="0"/>
          <c:showSerName val="0"/>
          <c:showPercent val="0"/>
          <c:showBubbleSize val="0"/>
        </c:dLbls>
        <c:gapWidth val="219"/>
        <c:overlap val="-27"/>
        <c:axId val="155827944"/>
        <c:axId val="155828336"/>
      </c:barChart>
      <c:catAx>
        <c:axId val="155827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5828336"/>
        <c:crosses val="autoZero"/>
        <c:auto val="1"/>
        <c:lblAlgn val="ctr"/>
        <c:lblOffset val="100"/>
        <c:noMultiLvlLbl val="0"/>
      </c:catAx>
      <c:valAx>
        <c:axId val="155828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smtClean="0"/>
                  <a:t>%</a:t>
                </a:r>
                <a:r>
                  <a:rPr lang="en-US" sz="1600" baseline="0" dirty="0" smtClean="0"/>
                  <a:t> of responses</a:t>
                </a:r>
                <a:endParaRPr lang="en-US" sz="1600" dirty="0"/>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5827944"/>
        <c:crosses val="autoZero"/>
        <c:crossBetween val="between"/>
      </c:valAx>
      <c:spPr>
        <a:noFill/>
        <a:ln>
          <a:noFill/>
        </a:ln>
        <a:effectLst/>
      </c:spPr>
    </c:plotArea>
    <c:legend>
      <c:legendPos val="b"/>
      <c:layout>
        <c:manualLayout>
          <c:xMode val="edge"/>
          <c:yMode val="edge"/>
          <c:x val="0.38352859704939379"/>
          <c:y val="0.93503521222739272"/>
          <c:w val="0.3382468645202501"/>
          <c:h val="6.496478777260729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Infected Valve</c:v>
                </c:pt>
              </c:strCache>
            </c:strRef>
          </c:tx>
          <c:explosion val="3"/>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9C4C-4199-9B92-8CD3033C28C0}"/>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4-9C4C-4199-9B92-8CD3033C28C0}"/>
              </c:ext>
            </c:extLst>
          </c:dPt>
          <c:dPt>
            <c:idx val="2"/>
            <c:bubble3D val="0"/>
            <c:spPr>
              <a:solidFill>
                <a:srgbClr val="00B050"/>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9C4C-4199-9B92-8CD3033C28C0}"/>
              </c:ext>
            </c:extLst>
          </c:dPt>
          <c:dPt>
            <c:idx val="3"/>
            <c:bubble3D val="0"/>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6-9C4C-4199-9B92-8CD3033C28C0}"/>
              </c:ext>
            </c:extLst>
          </c:dPt>
          <c:dLbls>
            <c:dLbl>
              <c:idx val="0"/>
              <c:layout>
                <c:manualLayout>
                  <c:x val="1.9323671497584453E-2"/>
                  <c:y val="-0.53688427551165052"/>
                </c:manualLayout>
              </c:layout>
              <c:tx>
                <c:rich>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fld id="{D47F76E5-1DE9-448A-8C2E-3E06B9680BFA}" type="CATEGORYNAME">
                      <a:rPr lang="en-US" dirty="0"/>
                      <a:pPr>
                        <a:defRPr sz="2400"/>
                      </a:pPr>
                      <a:t>[CATEGORY NAME]</a:t>
                    </a:fld>
                    <a:r>
                      <a:rPr lang="en-US" baseline="0" dirty="0"/>
                      <a:t>
</a:t>
                    </a:r>
                    <a:r>
                      <a:rPr lang="en-US" baseline="0" dirty="0" smtClean="0"/>
                      <a:t>79%</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9C4C-4199-9B92-8CD3033C28C0}"/>
                </c:ext>
                <c:ext xmlns:c15="http://schemas.microsoft.com/office/drawing/2012/chart" uri="{CE6537A1-D6FC-4f65-9D91-7224C49458BB}">
                  <c15:dlblFieldTable/>
                  <c15:showDataLabelsRange val="0"/>
                </c:ext>
              </c:extLst>
            </c:dLbl>
            <c:dLbl>
              <c:idx val="1"/>
              <c:tx>
                <c:rich>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fld id="{898B56A6-2D8D-4A38-A142-C46C34B656C6}" type="CATEGORYNAME">
                      <a:rPr lang="en-US"/>
                      <a:pPr>
                        <a:defRPr sz="2400">
                          <a:solidFill>
                            <a:schemeClr val="accent1"/>
                          </a:solidFill>
                        </a:defRPr>
                      </a:pPr>
                      <a:t>[CATEGORY NAME]</a:t>
                    </a:fld>
                    <a:r>
                      <a:rPr lang="en-US" baseline="0"/>
                      <a:t>
</a:t>
                    </a:r>
                    <a:r>
                      <a:rPr lang="en-US" baseline="0" smtClean="0"/>
                      <a:t>23%</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9C4C-4199-9B92-8CD3033C28C0}"/>
                </c:ext>
                <c:ext xmlns:c15="http://schemas.microsoft.com/office/drawing/2012/chart" uri="{CE6537A1-D6FC-4f65-9D91-7224C49458BB}">
                  <c15:dlblFieldTable/>
                  <c15:showDataLabelsRange val="0"/>
                </c:ext>
              </c:extLst>
            </c:dLbl>
            <c:dLbl>
              <c:idx val="2"/>
              <c:tx>
                <c:rich>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fld id="{5F766A4F-2C76-4794-A34B-C4BA6230B3AD}" type="CATEGORYNAME">
                      <a:rPr lang="en-US">
                        <a:solidFill>
                          <a:srgbClr val="00B050"/>
                        </a:solidFill>
                      </a:rPr>
                      <a:pPr>
                        <a:defRPr sz="2400">
                          <a:solidFill>
                            <a:schemeClr val="accent1"/>
                          </a:solidFill>
                        </a:defRPr>
                      </a:pPr>
                      <a:t>[CATEGORY NAME]</a:t>
                    </a:fld>
                    <a:r>
                      <a:rPr lang="en-US" baseline="0" dirty="0">
                        <a:solidFill>
                          <a:srgbClr val="00B050"/>
                        </a:solidFill>
                      </a:rPr>
                      <a:t>
</a:t>
                    </a:r>
                    <a:r>
                      <a:rPr lang="en-US" baseline="0" dirty="0" smtClean="0">
                        <a:solidFill>
                          <a:srgbClr val="00B050"/>
                        </a:solidFill>
                      </a:rPr>
                      <a:t>13%</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9C4C-4199-9B92-8CD3033C28C0}"/>
                </c:ext>
                <c:ext xmlns:c15="http://schemas.microsoft.com/office/drawing/2012/chart" uri="{CE6537A1-D6FC-4f65-9D91-7224C49458BB}">
                  <c15:dlblFieldTable/>
                  <c15:showDataLabelsRange val="0"/>
                </c:ext>
              </c:extLst>
            </c:dLbl>
            <c:dLbl>
              <c:idx val="3"/>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3"/>
                <c:pt idx="0">
                  <c:v>Tricuspid valve</c:v>
                </c:pt>
                <c:pt idx="1">
                  <c:v>Aortic valve</c:v>
                </c:pt>
                <c:pt idx="2">
                  <c:v>Mitral valve</c:v>
                </c:pt>
              </c:strCache>
            </c:strRef>
          </c:cat>
          <c:val>
            <c:numRef>
              <c:f>Sheet1!$B$2:$B$5</c:f>
              <c:numCache>
                <c:formatCode>General</c:formatCode>
                <c:ptCount val="4"/>
                <c:pt idx="0">
                  <c:v>79</c:v>
                </c:pt>
                <c:pt idx="1">
                  <c:v>23</c:v>
                </c:pt>
                <c:pt idx="2">
                  <c:v>13</c:v>
                </c:pt>
              </c:numCache>
            </c:numRef>
          </c:val>
          <c:extLst xmlns:c16r2="http://schemas.microsoft.com/office/drawing/2015/06/chart">
            <c:ext xmlns:c16="http://schemas.microsoft.com/office/drawing/2014/chart" uri="{C3380CC4-5D6E-409C-BE32-E72D297353CC}">
              <c16:uniqueId val="{00000000-9C4C-4199-9B92-8CD3033C28C0}"/>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3"/>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9C4C-4199-9B92-8CD3033C28C0}"/>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4-9C4C-4199-9B92-8CD3033C28C0}"/>
              </c:ext>
            </c:extLst>
          </c:dPt>
          <c:dPt>
            <c:idx val="2"/>
            <c:bubble3D val="0"/>
            <c:spPr>
              <a:solidFill>
                <a:srgbClr val="00B050"/>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9C4C-4199-9B92-8CD3033C28C0}"/>
              </c:ext>
            </c:extLst>
          </c:dPt>
          <c:dPt>
            <c:idx val="3"/>
            <c:bubble3D val="0"/>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6-9C4C-4199-9B92-8CD3033C28C0}"/>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dLbl>
            <c:dLbl>
              <c:idx val="2"/>
              <c:layout/>
              <c:tx>
                <c:rich>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fld id="{5F766A4F-2C76-4794-A34B-C4BA6230B3AD}" type="CATEGORYNAME">
                      <a:rPr lang="en-US">
                        <a:solidFill>
                          <a:srgbClr val="00B050"/>
                        </a:solidFill>
                      </a:rPr>
                      <a:pPr>
                        <a:defRPr sz="2400">
                          <a:solidFill>
                            <a:schemeClr val="accent1"/>
                          </a:solidFill>
                        </a:defRPr>
                      </a:pPr>
                      <a:t>[CATEGORY NAME]</a:t>
                    </a:fld>
                    <a:r>
                      <a:rPr lang="en-US" baseline="0" dirty="0">
                        <a:solidFill>
                          <a:srgbClr val="00B050"/>
                        </a:solidFill>
                      </a:rPr>
                      <a:t>
</a:t>
                    </a:r>
                    <a:fld id="{CF176876-32DF-46B4-9F90-5A747237F659}" type="PERCENTAGE">
                      <a:rPr lang="en-US" baseline="0">
                        <a:solidFill>
                          <a:srgbClr val="00B050"/>
                        </a:solidFill>
                      </a:rPr>
                      <a:pPr>
                        <a:defRPr sz="2400">
                          <a:solidFill>
                            <a:schemeClr val="accent1"/>
                          </a:solidFill>
                        </a:defRPr>
                      </a:pPr>
                      <a:t>[PERCENTAGE]</a:t>
                    </a:fld>
                    <a:endParaRPr lang="en-US" baseline="0" dirty="0">
                      <a:solidFill>
                        <a:srgbClr val="00B050"/>
                      </a:solidFill>
                    </a:endParaRP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9C4C-4199-9B92-8CD3033C28C0}"/>
                </c:ext>
                <c:ext xmlns:c15="http://schemas.microsoft.com/office/drawing/2012/chart" uri="{CE6537A1-D6FC-4f65-9D91-7224C49458BB}">
                  <c15:layout/>
                  <c15:dlblFieldTable/>
                  <c15:showDataLabelsRange val="0"/>
                </c:ext>
              </c:extLst>
            </c:dLbl>
            <c:dLbl>
              <c:idx val="3"/>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3"/>
                <c:pt idx="0">
                  <c:v>Died</c:v>
                </c:pt>
                <c:pt idx="1">
                  <c:v>Alive</c:v>
                </c:pt>
                <c:pt idx="2">
                  <c:v>Unknown</c:v>
                </c:pt>
              </c:strCache>
            </c:strRef>
          </c:cat>
          <c:val>
            <c:numRef>
              <c:f>Sheet1!$B$2:$B$5</c:f>
              <c:numCache>
                <c:formatCode>General</c:formatCode>
                <c:ptCount val="4"/>
                <c:pt idx="0">
                  <c:v>8</c:v>
                </c:pt>
                <c:pt idx="1">
                  <c:v>12</c:v>
                </c:pt>
                <c:pt idx="2">
                  <c:v>18</c:v>
                </c:pt>
              </c:numCache>
            </c:numRef>
          </c:val>
          <c:extLst xmlns:c16r2="http://schemas.microsoft.com/office/drawing/2015/06/chart">
            <c:ext xmlns:c16="http://schemas.microsoft.com/office/drawing/2014/chart" uri="{C3380CC4-5D6E-409C-BE32-E72D297353CC}">
              <c16:uniqueId val="{00000000-9C4C-4199-9B92-8CD3033C28C0}"/>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[presentation data 190331.xlsx]Sheet2!PivotTable1</c:name>
    <c:fmtId val="-1"/>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s>
    <c:plotArea>
      <c:layout/>
      <c:barChart>
        <c:barDir val="col"/>
        <c:grouping val="stacked"/>
        <c:varyColors val="0"/>
        <c:ser>
          <c:idx val="0"/>
          <c:order val="0"/>
          <c:tx>
            <c:strRef>
              <c:f>Sheet2!$B$3</c:f>
              <c:strCache>
                <c:ptCount val="1"/>
                <c:pt idx="0">
                  <c:v>Total</c:v>
                </c:pt>
              </c:strCache>
            </c:strRef>
          </c:tx>
          <c:spPr>
            <a:solidFill>
              <a:schemeClr val="accent1"/>
            </a:solidFill>
            <a:ln>
              <a:noFill/>
            </a:ln>
            <a:effectLst/>
          </c:spPr>
          <c:invertIfNegative val="0"/>
          <c:cat>
            <c:strRef>
              <c:f>Sheet2!$A$4:$A$11</c:f>
              <c:strCache>
                <c:ptCount val="7"/>
                <c:pt idx="0">
                  <c:v>2011</c:v>
                </c:pt>
                <c:pt idx="1">
                  <c:v>2012</c:v>
                </c:pt>
                <c:pt idx="2">
                  <c:v>2013</c:v>
                </c:pt>
                <c:pt idx="3">
                  <c:v>2014</c:v>
                </c:pt>
                <c:pt idx="4">
                  <c:v>2015</c:v>
                </c:pt>
                <c:pt idx="5">
                  <c:v>2016</c:v>
                </c:pt>
                <c:pt idx="6">
                  <c:v>2017</c:v>
                </c:pt>
              </c:strCache>
            </c:strRef>
          </c:cat>
          <c:val>
            <c:numRef>
              <c:f>Sheet2!$B$4:$B$11</c:f>
              <c:numCache>
                <c:formatCode>General</c:formatCode>
                <c:ptCount val="7"/>
                <c:pt idx="0">
                  <c:v>41</c:v>
                </c:pt>
                <c:pt idx="1">
                  <c:v>56</c:v>
                </c:pt>
                <c:pt idx="2">
                  <c:v>51</c:v>
                </c:pt>
                <c:pt idx="3">
                  <c:v>71</c:v>
                </c:pt>
                <c:pt idx="4">
                  <c:v>87</c:v>
                </c:pt>
                <c:pt idx="5">
                  <c:v>82</c:v>
                </c:pt>
                <c:pt idx="6">
                  <c:v>84</c:v>
                </c:pt>
              </c:numCache>
            </c:numRef>
          </c:val>
          <c:extLst xmlns:c16r2="http://schemas.microsoft.com/office/drawing/2015/06/chart">
            <c:ext xmlns:c16="http://schemas.microsoft.com/office/drawing/2014/chart" uri="{C3380CC4-5D6E-409C-BE32-E72D297353CC}">
              <c16:uniqueId val="{00000000-ECC1-A245-A8C3-1130275E7CC0}"/>
            </c:ext>
          </c:extLst>
        </c:ser>
        <c:dLbls>
          <c:showLegendKey val="0"/>
          <c:showVal val="0"/>
          <c:showCatName val="0"/>
          <c:showSerName val="0"/>
          <c:showPercent val="0"/>
          <c:showBubbleSize val="0"/>
        </c:dLbls>
        <c:gapWidth val="150"/>
        <c:overlap val="100"/>
        <c:axId val="153764224"/>
        <c:axId val="153891200"/>
      </c:barChart>
      <c:catAx>
        <c:axId val="15376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3891200"/>
        <c:crosses val="autoZero"/>
        <c:auto val="1"/>
        <c:lblAlgn val="ctr"/>
        <c:lblOffset val="100"/>
        <c:noMultiLvlLbl val="0"/>
      </c:catAx>
      <c:valAx>
        <c:axId val="153891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37642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FFFFF"/>
    </a:solidFill>
    <a:ln>
      <a:noFill/>
    </a:ln>
    <a:effectLst/>
  </c:spPr>
  <c:txPr>
    <a:bodyPr/>
    <a:lstStyle/>
    <a:p>
      <a:pPr>
        <a:defRPr/>
      </a:pPr>
      <a:endParaRPr lang="en-US"/>
    </a:p>
  </c:txPr>
  <c:externalData r:id="rId4">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[presentation data 190331.xlsx]Sheet2!PivotTable1</c:name>
    <c:fmtId val="-1"/>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s>
    <c:plotArea>
      <c:layout/>
      <c:barChart>
        <c:barDir val="col"/>
        <c:grouping val="stacked"/>
        <c:varyColors val="0"/>
        <c:ser>
          <c:idx val="0"/>
          <c:order val="0"/>
          <c:tx>
            <c:strRef>
              <c:f>Sheet2!$B$3:$B$4</c:f>
              <c:strCache>
                <c:ptCount val="1"/>
                <c:pt idx="0">
                  <c:v>0</c:v>
                </c:pt>
              </c:strCache>
            </c:strRef>
          </c:tx>
          <c:spPr>
            <a:solidFill>
              <a:schemeClr val="accent1"/>
            </a:solidFill>
            <a:ln>
              <a:noFill/>
            </a:ln>
            <a:effectLst/>
          </c:spPr>
          <c:invertIfNegative val="0"/>
          <c:cat>
            <c:strRef>
              <c:f>Sheet2!$A$5:$A$12</c:f>
              <c:strCache>
                <c:ptCount val="7"/>
                <c:pt idx="0">
                  <c:v>2011</c:v>
                </c:pt>
                <c:pt idx="1">
                  <c:v>2012</c:v>
                </c:pt>
                <c:pt idx="2">
                  <c:v>2013</c:v>
                </c:pt>
                <c:pt idx="3">
                  <c:v>2014</c:v>
                </c:pt>
                <c:pt idx="4">
                  <c:v>2015</c:v>
                </c:pt>
                <c:pt idx="5">
                  <c:v>2016</c:v>
                </c:pt>
                <c:pt idx="6">
                  <c:v>2017</c:v>
                </c:pt>
              </c:strCache>
            </c:strRef>
          </c:cat>
          <c:val>
            <c:numRef>
              <c:f>Sheet2!$B$5:$B$12</c:f>
              <c:numCache>
                <c:formatCode>General</c:formatCode>
                <c:ptCount val="7"/>
                <c:pt idx="0">
                  <c:v>36</c:v>
                </c:pt>
                <c:pt idx="1">
                  <c:v>45</c:v>
                </c:pt>
                <c:pt idx="2">
                  <c:v>40</c:v>
                </c:pt>
                <c:pt idx="3">
                  <c:v>64</c:v>
                </c:pt>
                <c:pt idx="4">
                  <c:v>59</c:v>
                </c:pt>
                <c:pt idx="5">
                  <c:v>47</c:v>
                </c:pt>
                <c:pt idx="6">
                  <c:v>53</c:v>
                </c:pt>
              </c:numCache>
            </c:numRef>
          </c:val>
          <c:extLst xmlns:c16r2="http://schemas.microsoft.com/office/drawing/2015/06/chart">
            <c:ext xmlns:c16="http://schemas.microsoft.com/office/drawing/2014/chart" uri="{C3380CC4-5D6E-409C-BE32-E72D297353CC}">
              <c16:uniqueId val="{00000000-ECC1-A245-A8C3-1130275E7CC0}"/>
            </c:ext>
          </c:extLst>
        </c:ser>
        <c:ser>
          <c:idx val="1"/>
          <c:order val="1"/>
          <c:tx>
            <c:strRef>
              <c:f>Sheet2!$C$3:$C$4</c:f>
              <c:strCache>
                <c:ptCount val="1"/>
                <c:pt idx="0">
                  <c:v>1</c:v>
                </c:pt>
              </c:strCache>
            </c:strRef>
          </c:tx>
          <c:spPr>
            <a:solidFill>
              <a:schemeClr val="accent2"/>
            </a:solidFill>
            <a:ln>
              <a:noFill/>
            </a:ln>
            <a:effectLst/>
          </c:spPr>
          <c:invertIfNegative val="0"/>
          <c:cat>
            <c:strRef>
              <c:f>Sheet2!$A$5:$A$12</c:f>
              <c:strCache>
                <c:ptCount val="7"/>
                <c:pt idx="0">
                  <c:v>2011</c:v>
                </c:pt>
                <c:pt idx="1">
                  <c:v>2012</c:v>
                </c:pt>
                <c:pt idx="2">
                  <c:v>2013</c:v>
                </c:pt>
                <c:pt idx="3">
                  <c:v>2014</c:v>
                </c:pt>
                <c:pt idx="4">
                  <c:v>2015</c:v>
                </c:pt>
                <c:pt idx="5">
                  <c:v>2016</c:v>
                </c:pt>
                <c:pt idx="6">
                  <c:v>2017</c:v>
                </c:pt>
              </c:strCache>
            </c:strRef>
          </c:cat>
          <c:val>
            <c:numRef>
              <c:f>Sheet2!$C$5:$C$12</c:f>
              <c:numCache>
                <c:formatCode>General</c:formatCode>
                <c:ptCount val="7"/>
                <c:pt idx="0">
                  <c:v>5</c:v>
                </c:pt>
                <c:pt idx="1">
                  <c:v>11</c:v>
                </c:pt>
                <c:pt idx="2">
                  <c:v>11</c:v>
                </c:pt>
                <c:pt idx="3">
                  <c:v>7</c:v>
                </c:pt>
                <c:pt idx="4">
                  <c:v>28</c:v>
                </c:pt>
                <c:pt idx="5">
                  <c:v>35</c:v>
                </c:pt>
                <c:pt idx="6">
                  <c:v>31</c:v>
                </c:pt>
              </c:numCache>
            </c:numRef>
          </c:val>
          <c:extLst xmlns:c16r2="http://schemas.microsoft.com/office/drawing/2015/06/chart">
            <c:ext xmlns:c16="http://schemas.microsoft.com/office/drawing/2014/chart" uri="{C3380CC4-5D6E-409C-BE32-E72D297353CC}">
              <c16:uniqueId val="{00000001-ECC1-A245-A8C3-1130275E7CC0}"/>
            </c:ext>
          </c:extLst>
        </c:ser>
        <c:dLbls>
          <c:showLegendKey val="0"/>
          <c:showVal val="0"/>
          <c:showCatName val="0"/>
          <c:showSerName val="0"/>
          <c:showPercent val="0"/>
          <c:showBubbleSize val="0"/>
        </c:dLbls>
        <c:gapWidth val="150"/>
        <c:overlap val="100"/>
        <c:axId val="124898496"/>
        <c:axId val="124898888"/>
      </c:barChart>
      <c:catAx>
        <c:axId val="12489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4898888"/>
        <c:crosses val="autoZero"/>
        <c:auto val="1"/>
        <c:lblAlgn val="ctr"/>
        <c:lblOffset val="100"/>
        <c:noMultiLvlLbl val="0"/>
      </c:catAx>
      <c:valAx>
        <c:axId val="124898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48984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FFFFF"/>
    </a:solidFill>
    <a:ln>
      <a:noFill/>
    </a:ln>
    <a:effectLst/>
  </c:spPr>
  <c:txPr>
    <a:bodyPr/>
    <a:lstStyle/>
    <a:p>
      <a:pPr>
        <a:defRPr/>
      </a:pPr>
      <a:endParaRPr lang="en-US"/>
    </a:p>
  </c:txPr>
  <c:externalData r:id="rId4">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[presentation data 190331.xlsx]Sheet2!PivotTable1</c:name>
    <c:fmtId val="-1"/>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s>
    <c:plotArea>
      <c:layout/>
      <c:barChart>
        <c:barDir val="col"/>
        <c:grouping val="stacked"/>
        <c:varyColors val="0"/>
        <c:ser>
          <c:idx val="0"/>
          <c:order val="0"/>
          <c:tx>
            <c:strRef>
              <c:f>Sheet2!$B$3:$B$5</c:f>
              <c:strCache>
                <c:ptCount val="1"/>
                <c:pt idx="0">
                  <c:v>0 - 0</c:v>
                </c:pt>
              </c:strCache>
            </c:strRef>
          </c:tx>
          <c:spPr>
            <a:solidFill>
              <a:schemeClr val="accent1"/>
            </a:solidFill>
            <a:ln>
              <a:noFill/>
            </a:ln>
            <a:effectLst/>
          </c:spPr>
          <c:invertIfNegative val="0"/>
          <c:cat>
            <c:strRef>
              <c:f>Sheet2!$A$6:$A$13</c:f>
              <c:strCache>
                <c:ptCount val="7"/>
                <c:pt idx="0">
                  <c:v>2011</c:v>
                </c:pt>
                <c:pt idx="1">
                  <c:v>2012</c:v>
                </c:pt>
                <c:pt idx="2">
                  <c:v>2013</c:v>
                </c:pt>
                <c:pt idx="3">
                  <c:v>2014</c:v>
                </c:pt>
                <c:pt idx="4">
                  <c:v>2015</c:v>
                </c:pt>
                <c:pt idx="5">
                  <c:v>2016</c:v>
                </c:pt>
                <c:pt idx="6">
                  <c:v>2017</c:v>
                </c:pt>
              </c:strCache>
            </c:strRef>
          </c:cat>
          <c:val>
            <c:numRef>
              <c:f>Sheet2!$B$6:$B$13</c:f>
              <c:numCache>
                <c:formatCode>General</c:formatCode>
                <c:ptCount val="7"/>
                <c:pt idx="0">
                  <c:v>34</c:v>
                </c:pt>
                <c:pt idx="1">
                  <c:v>36</c:v>
                </c:pt>
                <c:pt idx="2">
                  <c:v>35</c:v>
                </c:pt>
                <c:pt idx="3">
                  <c:v>46</c:v>
                </c:pt>
                <c:pt idx="4">
                  <c:v>47</c:v>
                </c:pt>
                <c:pt idx="5">
                  <c:v>36</c:v>
                </c:pt>
                <c:pt idx="6">
                  <c:v>45</c:v>
                </c:pt>
              </c:numCache>
            </c:numRef>
          </c:val>
          <c:extLst xmlns:c16r2="http://schemas.microsoft.com/office/drawing/2015/06/chart">
            <c:ext xmlns:c16="http://schemas.microsoft.com/office/drawing/2014/chart" uri="{C3380CC4-5D6E-409C-BE32-E72D297353CC}">
              <c16:uniqueId val="{00000000-ECC1-A245-A8C3-1130275E7CC0}"/>
            </c:ext>
          </c:extLst>
        </c:ser>
        <c:ser>
          <c:idx val="1"/>
          <c:order val="1"/>
          <c:tx>
            <c:strRef>
              <c:f>Sheet2!$D$3:$D$5</c:f>
              <c:strCache>
                <c:ptCount val="1"/>
                <c:pt idx="0">
                  <c:v>1 - 0</c:v>
                </c:pt>
              </c:strCache>
            </c:strRef>
          </c:tx>
          <c:spPr>
            <a:solidFill>
              <a:srgbClr val="9BBA59"/>
            </a:solidFill>
            <a:ln>
              <a:noFill/>
            </a:ln>
            <a:effectLst/>
          </c:spPr>
          <c:invertIfNegative val="0"/>
          <c:cat>
            <c:strRef>
              <c:f>Sheet2!$A$6:$A$13</c:f>
              <c:strCache>
                <c:ptCount val="7"/>
                <c:pt idx="0">
                  <c:v>2011</c:v>
                </c:pt>
                <c:pt idx="1">
                  <c:v>2012</c:v>
                </c:pt>
                <c:pt idx="2">
                  <c:v>2013</c:v>
                </c:pt>
                <c:pt idx="3">
                  <c:v>2014</c:v>
                </c:pt>
                <c:pt idx="4">
                  <c:v>2015</c:v>
                </c:pt>
                <c:pt idx="5">
                  <c:v>2016</c:v>
                </c:pt>
                <c:pt idx="6">
                  <c:v>2017</c:v>
                </c:pt>
              </c:strCache>
            </c:strRef>
          </c:cat>
          <c:val>
            <c:numRef>
              <c:f>Sheet2!$D$6:$D$13</c:f>
              <c:numCache>
                <c:formatCode>General</c:formatCode>
                <c:ptCount val="7"/>
                <c:pt idx="0">
                  <c:v>2</c:v>
                </c:pt>
                <c:pt idx="1">
                  <c:v>9</c:v>
                </c:pt>
                <c:pt idx="2">
                  <c:v>5</c:v>
                </c:pt>
                <c:pt idx="3">
                  <c:v>18</c:v>
                </c:pt>
                <c:pt idx="4">
                  <c:v>12</c:v>
                </c:pt>
                <c:pt idx="5">
                  <c:v>11</c:v>
                </c:pt>
                <c:pt idx="6">
                  <c:v>8</c:v>
                </c:pt>
              </c:numCache>
            </c:numRef>
          </c:val>
          <c:extLst xmlns:c16r2="http://schemas.microsoft.com/office/drawing/2015/06/chart">
            <c:ext xmlns:c16="http://schemas.microsoft.com/office/drawing/2014/chart" uri="{C3380CC4-5D6E-409C-BE32-E72D297353CC}">
              <c16:uniqueId val="{00000010-ECC1-A245-A8C3-1130275E7CC0}"/>
            </c:ext>
          </c:extLst>
        </c:ser>
        <c:ser>
          <c:idx val="2"/>
          <c:order val="2"/>
          <c:tx>
            <c:strRef>
              <c:f>Sheet2!$E$3:$E$5</c:f>
              <c:strCache>
                <c:ptCount val="1"/>
                <c:pt idx="0">
                  <c:v>1 - 1</c:v>
                </c:pt>
              </c:strCache>
            </c:strRef>
          </c:tx>
          <c:spPr>
            <a:solidFill>
              <a:srgbClr val="C1504D"/>
            </a:solidFill>
            <a:ln>
              <a:noFill/>
            </a:ln>
            <a:effectLst/>
          </c:spPr>
          <c:invertIfNegative val="0"/>
          <c:cat>
            <c:strRef>
              <c:f>Sheet2!$A$6:$A$13</c:f>
              <c:strCache>
                <c:ptCount val="7"/>
                <c:pt idx="0">
                  <c:v>2011</c:v>
                </c:pt>
                <c:pt idx="1">
                  <c:v>2012</c:v>
                </c:pt>
                <c:pt idx="2">
                  <c:v>2013</c:v>
                </c:pt>
                <c:pt idx="3">
                  <c:v>2014</c:v>
                </c:pt>
                <c:pt idx="4">
                  <c:v>2015</c:v>
                </c:pt>
                <c:pt idx="5">
                  <c:v>2016</c:v>
                </c:pt>
                <c:pt idx="6">
                  <c:v>2017</c:v>
                </c:pt>
              </c:strCache>
            </c:strRef>
          </c:cat>
          <c:val>
            <c:numRef>
              <c:f>Sheet2!$E$6:$E$13</c:f>
              <c:numCache>
                <c:formatCode>General</c:formatCode>
                <c:ptCount val="7"/>
                <c:pt idx="0">
                  <c:v>5</c:v>
                </c:pt>
                <c:pt idx="1">
                  <c:v>11</c:v>
                </c:pt>
                <c:pt idx="2">
                  <c:v>11</c:v>
                </c:pt>
                <c:pt idx="3">
                  <c:v>7</c:v>
                </c:pt>
                <c:pt idx="4">
                  <c:v>28</c:v>
                </c:pt>
                <c:pt idx="5">
                  <c:v>35</c:v>
                </c:pt>
                <c:pt idx="6">
                  <c:v>31</c:v>
                </c:pt>
              </c:numCache>
            </c:numRef>
          </c:val>
          <c:extLst xmlns:c16r2="http://schemas.microsoft.com/office/drawing/2015/06/chart">
            <c:ext xmlns:c16="http://schemas.microsoft.com/office/drawing/2014/chart" uri="{C3380CC4-5D6E-409C-BE32-E72D297353CC}">
              <c16:uniqueId val="{00000011-ECC1-A245-A8C3-1130275E7CC0}"/>
            </c:ext>
          </c:extLst>
        </c:ser>
        <c:dLbls>
          <c:showLegendKey val="0"/>
          <c:showVal val="0"/>
          <c:showCatName val="0"/>
          <c:showSerName val="0"/>
          <c:showPercent val="0"/>
          <c:showBubbleSize val="0"/>
        </c:dLbls>
        <c:gapWidth val="150"/>
        <c:overlap val="100"/>
        <c:axId val="154518008"/>
        <c:axId val="154518400"/>
      </c:barChart>
      <c:catAx>
        <c:axId val="15451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4518400"/>
        <c:crosses val="autoZero"/>
        <c:auto val="1"/>
        <c:lblAlgn val="ctr"/>
        <c:lblOffset val="100"/>
        <c:noMultiLvlLbl val="0"/>
      </c:catAx>
      <c:valAx>
        <c:axId val="154518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45180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FFFFF"/>
    </a:solidFill>
    <a:ln>
      <a:noFill/>
    </a:ln>
    <a:effectLst/>
  </c:spPr>
  <c:txPr>
    <a:bodyPr/>
    <a:lstStyle/>
    <a:p>
      <a:pPr>
        <a:defRPr/>
      </a:pPr>
      <a:endParaRPr lang="en-US"/>
    </a:p>
  </c:txPr>
  <c:externalData r:id="rId4">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IE in PWID</c:v>
                </c:pt>
              </c:strCache>
            </c:strRef>
          </c:tx>
          <c:spPr>
            <a:solidFill>
              <a:schemeClr val="accent1"/>
            </a:solidFill>
            <a:ln>
              <a:noFill/>
            </a:ln>
            <a:effectLst/>
          </c:spPr>
          <c:invertIfNegative val="0"/>
          <c:cat>
            <c:strRef>
              <c:f>Sheet1!$A$2:$A$4</c:f>
              <c:strCache>
                <c:ptCount val="3"/>
                <c:pt idx="0">
                  <c:v>Fanucchi, et al. 2018</c:v>
                </c:pt>
                <c:pt idx="1">
                  <c:v>Rudasill, et al. 2019</c:v>
                </c:pt>
                <c:pt idx="2">
                  <c:v>Gray, et al. 2018</c:v>
                </c:pt>
              </c:strCache>
            </c:strRef>
          </c:cat>
          <c:val>
            <c:numRef>
              <c:f>Sheet1!$B$2:$B$4</c:f>
              <c:numCache>
                <c:formatCode>General</c:formatCode>
                <c:ptCount val="3"/>
                <c:pt idx="0">
                  <c:v>45.9</c:v>
                </c:pt>
                <c:pt idx="1">
                  <c:v>18.5</c:v>
                </c:pt>
                <c:pt idx="2">
                  <c:v>17</c:v>
                </c:pt>
              </c:numCache>
            </c:numRef>
          </c:val>
        </c:ser>
        <c:ser>
          <c:idx val="1"/>
          <c:order val="1"/>
          <c:tx>
            <c:strRef>
              <c:f>Sheet1!$C$1</c:f>
              <c:strCache>
                <c:ptCount val="1"/>
                <c:pt idx="0">
                  <c:v>IE in non-PWID</c:v>
                </c:pt>
              </c:strCache>
            </c:strRef>
          </c:tx>
          <c:spPr>
            <a:solidFill>
              <a:schemeClr val="accent3"/>
            </a:solidFill>
            <a:ln>
              <a:noFill/>
            </a:ln>
            <a:effectLst/>
          </c:spPr>
          <c:invertIfNegative val="0"/>
          <c:cat>
            <c:strRef>
              <c:f>Sheet1!$A$2:$A$4</c:f>
              <c:strCache>
                <c:ptCount val="3"/>
                <c:pt idx="0">
                  <c:v>Fanucchi, et al. 2018</c:v>
                </c:pt>
                <c:pt idx="1">
                  <c:v>Rudasill, et al. 2019</c:v>
                </c:pt>
                <c:pt idx="2">
                  <c:v>Gray, et al. 2018</c:v>
                </c:pt>
              </c:strCache>
            </c:strRef>
          </c:cat>
          <c:val>
            <c:numRef>
              <c:f>Sheet1!$C$2:$C$4</c:f>
              <c:numCache>
                <c:formatCode>General</c:formatCode>
                <c:ptCount val="3"/>
                <c:pt idx="0">
                  <c:v>22.7</c:v>
                </c:pt>
                <c:pt idx="1">
                  <c:v>14.4</c:v>
                </c:pt>
                <c:pt idx="2">
                  <c:v>10</c:v>
                </c:pt>
              </c:numCache>
            </c:numRef>
          </c:val>
        </c:ser>
        <c:dLbls>
          <c:showLegendKey val="0"/>
          <c:showVal val="0"/>
          <c:showCatName val="0"/>
          <c:showSerName val="0"/>
          <c:showPercent val="0"/>
          <c:showBubbleSize val="0"/>
        </c:dLbls>
        <c:gapWidth val="219"/>
        <c:overlap val="-27"/>
        <c:axId val="154519184"/>
        <c:axId val="154519576"/>
      </c:barChart>
      <c:catAx>
        <c:axId val="15451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54519576"/>
        <c:crosses val="autoZero"/>
        <c:auto val="1"/>
        <c:lblAlgn val="ctr"/>
        <c:lblOffset val="100"/>
        <c:noMultiLvlLbl val="0"/>
      </c:catAx>
      <c:valAx>
        <c:axId val="154519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mn-cs"/>
                  </a:defRPr>
                </a:pPr>
                <a:r>
                  <a:rPr lang="en-US" sz="1800" dirty="0" smtClean="0"/>
                  <a:t>Mean</a:t>
                </a:r>
                <a:r>
                  <a:rPr lang="en-US" sz="1800" baseline="0" dirty="0" smtClean="0"/>
                  <a:t> Number of Days</a:t>
                </a:r>
                <a:endParaRPr lang="en-US" sz="1800" dirty="0"/>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545191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solidFill>
      <a:schemeClr val="bg1"/>
    </a:solidFill>
    <a:ln>
      <a:noFill/>
    </a:ln>
    <a:effectLst/>
  </c:spPr>
  <c:txPr>
    <a:bodyPr/>
    <a:lstStyle/>
    <a:p>
      <a:pPr>
        <a:defRPr>
          <a:latin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Sheet1!$A$2:$A$3</c:f>
              <c:strCache>
                <c:ptCount val="2"/>
                <c:pt idx="0">
                  <c:v>IE in PWID</c:v>
                </c:pt>
                <c:pt idx="1">
                  <c:v>IE in non-PWID</c:v>
                </c:pt>
              </c:strCache>
            </c:strRef>
          </c:cat>
          <c:val>
            <c:numRef>
              <c:f>Sheet1!$B$2:$B$3</c:f>
              <c:numCache>
                <c:formatCode>0%</c:formatCode>
                <c:ptCount val="2"/>
                <c:pt idx="0">
                  <c:v>0.11</c:v>
                </c:pt>
                <c:pt idx="1">
                  <c:v>0.26</c:v>
                </c:pt>
              </c:numCache>
            </c:numRef>
          </c:val>
        </c:ser>
        <c:dLbls>
          <c:showLegendKey val="0"/>
          <c:showVal val="0"/>
          <c:showCatName val="0"/>
          <c:showSerName val="0"/>
          <c:showPercent val="0"/>
          <c:showBubbleSize val="0"/>
        </c:dLbls>
        <c:gapWidth val="219"/>
        <c:overlap val="-27"/>
        <c:axId val="154520360"/>
        <c:axId val="128534640"/>
      </c:barChart>
      <c:catAx>
        <c:axId val="154520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8534640"/>
        <c:crosses val="autoZero"/>
        <c:auto val="1"/>
        <c:lblAlgn val="ctr"/>
        <c:lblOffset val="100"/>
        <c:noMultiLvlLbl val="0"/>
      </c:catAx>
      <c:valAx>
        <c:axId val="128534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520360"/>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570043255726112E-2"/>
          <c:y val="0.11515500035851864"/>
          <c:w val="0.61452040501342675"/>
          <c:h val="0.76968976106458842"/>
        </c:manualLayout>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6A00-42DD-B1C4-F03823C5ED1D}"/>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6A00-42DD-B1C4-F03823C5ED1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Sheet1!$A$2:$A$3</c:f>
              <c:strCache>
                <c:ptCount val="2"/>
                <c:pt idx="0">
                  <c:v>Addiction treatment discussion documented</c:v>
                </c:pt>
                <c:pt idx="1">
                  <c:v>Not documented</c:v>
                </c:pt>
              </c:strCache>
            </c:strRef>
          </c:cat>
          <c:val>
            <c:numRef>
              <c:f>Sheet1!$B$2:$B$3</c:f>
              <c:numCache>
                <c:formatCode>0%</c:formatCode>
                <c:ptCount val="2"/>
                <c:pt idx="0">
                  <c:v>0.48</c:v>
                </c:pt>
                <c:pt idx="1">
                  <c:v>0.52</c:v>
                </c:pt>
              </c:numCache>
            </c:numRef>
          </c:val>
          <c:extLst xmlns:c16r2="http://schemas.microsoft.com/office/drawing/2015/06/chart">
            <c:ext xmlns:c16="http://schemas.microsoft.com/office/drawing/2014/chart" uri="{C3380CC4-5D6E-409C-BE32-E72D297353CC}">
              <c16:uniqueId val="{00000000-E59B-48C0-8688-EBE80208E94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CEA9A0-8654-4841-B579-437C56248FA7}" type="doc">
      <dgm:prSet loTypeId="urn:microsoft.com/office/officeart/2005/8/layout/lProcess3" loCatId="process" qsTypeId="urn:microsoft.com/office/officeart/2005/8/quickstyle/simple3" qsCatId="simple" csTypeId="urn:microsoft.com/office/officeart/2005/8/colors/accent1_2" csCatId="accent1" phldr="1"/>
      <dgm:spPr/>
      <dgm:t>
        <a:bodyPr/>
        <a:lstStyle/>
        <a:p>
          <a:endParaRPr lang="en-US"/>
        </a:p>
      </dgm:t>
    </dgm:pt>
    <dgm:pt modelId="{9BCC95F5-B5FB-4DF8-8C13-40AB1A758457}">
      <dgm:prSet/>
      <dgm:spPr/>
      <dgm:t>
        <a:bodyPr/>
        <a:lstStyle/>
        <a:p>
          <a:r>
            <a:rPr lang="en-US" dirty="0">
              <a:solidFill>
                <a:schemeClr val="bg1"/>
              </a:solidFill>
              <a:latin typeface="Calibri" panose="020F0502020204030204" pitchFamily="34" charset="0"/>
              <a:cs typeface="Calibri" panose="020F0502020204030204" pitchFamily="34" charset="0"/>
            </a:rPr>
            <a:t>HR 3.8 for valve-related complications</a:t>
          </a:r>
        </a:p>
      </dgm:t>
    </dgm:pt>
    <dgm:pt modelId="{A067D8D4-0AB7-42D5-9E9A-1F20E405E70A}" type="parTrans" cxnId="{F18E93D1-7BAF-455D-86CE-5CE2AEF2C3AF}">
      <dgm:prSet/>
      <dgm:spPr/>
      <dgm:t>
        <a:bodyPr/>
        <a:lstStyle/>
        <a:p>
          <a:endParaRPr lang="en-US">
            <a:solidFill>
              <a:schemeClr val="bg1"/>
            </a:solidFill>
            <a:latin typeface="Calibri" panose="020F0502020204030204" pitchFamily="34" charset="0"/>
            <a:cs typeface="Calibri" panose="020F0502020204030204" pitchFamily="34" charset="0"/>
          </a:endParaRPr>
        </a:p>
      </dgm:t>
    </dgm:pt>
    <dgm:pt modelId="{49EB47E4-4794-4BF0-AF4A-C579296E13F5}" type="sibTrans" cxnId="{F18E93D1-7BAF-455D-86CE-5CE2AEF2C3AF}">
      <dgm:prSet/>
      <dgm:spPr/>
      <dgm:t>
        <a:bodyPr/>
        <a:lstStyle/>
        <a:p>
          <a:endParaRPr lang="en-US">
            <a:solidFill>
              <a:schemeClr val="bg1"/>
            </a:solidFill>
            <a:latin typeface="Calibri" panose="020F0502020204030204" pitchFamily="34" charset="0"/>
            <a:cs typeface="Calibri" panose="020F0502020204030204" pitchFamily="34" charset="0"/>
          </a:endParaRPr>
        </a:p>
      </dgm:t>
    </dgm:pt>
    <dgm:pt modelId="{7E2D6705-7C11-4DEE-8B0F-9DF6EB77F7AB}">
      <dgm:prSet/>
      <dgm:spPr/>
      <dgm:t>
        <a:bodyPr/>
        <a:lstStyle/>
        <a:p>
          <a:r>
            <a:rPr lang="en-US">
              <a:solidFill>
                <a:schemeClr val="bg1"/>
              </a:solidFill>
              <a:latin typeface="Calibri" panose="020F0502020204030204" pitchFamily="34" charset="0"/>
              <a:cs typeface="Calibri" panose="020F0502020204030204" pitchFamily="34" charset="0"/>
            </a:rPr>
            <a:t>HR 6.2 for reinfection</a:t>
          </a:r>
        </a:p>
      </dgm:t>
    </dgm:pt>
    <dgm:pt modelId="{4A0ACE2E-E994-4A12-B37E-4DF39EFDAB53}" type="parTrans" cxnId="{BAB129CF-1FA0-4B2D-9743-76D6A1C91F4A}">
      <dgm:prSet/>
      <dgm:spPr/>
      <dgm:t>
        <a:bodyPr/>
        <a:lstStyle/>
        <a:p>
          <a:endParaRPr lang="en-US">
            <a:solidFill>
              <a:schemeClr val="bg1"/>
            </a:solidFill>
            <a:latin typeface="Calibri" panose="020F0502020204030204" pitchFamily="34" charset="0"/>
            <a:cs typeface="Calibri" panose="020F0502020204030204" pitchFamily="34" charset="0"/>
          </a:endParaRPr>
        </a:p>
      </dgm:t>
    </dgm:pt>
    <dgm:pt modelId="{A5D8DD37-4181-4681-BB6E-0E442DE4A46B}" type="sibTrans" cxnId="{BAB129CF-1FA0-4B2D-9743-76D6A1C91F4A}">
      <dgm:prSet/>
      <dgm:spPr/>
      <dgm:t>
        <a:bodyPr/>
        <a:lstStyle/>
        <a:p>
          <a:endParaRPr lang="en-US">
            <a:solidFill>
              <a:schemeClr val="bg1"/>
            </a:solidFill>
            <a:latin typeface="Calibri" panose="020F0502020204030204" pitchFamily="34" charset="0"/>
            <a:cs typeface="Calibri" panose="020F0502020204030204" pitchFamily="34" charset="0"/>
          </a:endParaRPr>
        </a:p>
      </dgm:t>
    </dgm:pt>
    <dgm:pt modelId="{045D79C8-21E0-4025-8CB6-F7DC72FEF125}" type="pres">
      <dgm:prSet presAssocID="{A8CEA9A0-8654-4841-B579-437C56248FA7}" presName="Name0" presStyleCnt="0">
        <dgm:presLayoutVars>
          <dgm:chPref val="3"/>
          <dgm:dir/>
          <dgm:animLvl val="lvl"/>
          <dgm:resizeHandles/>
        </dgm:presLayoutVars>
      </dgm:prSet>
      <dgm:spPr/>
      <dgm:t>
        <a:bodyPr/>
        <a:lstStyle/>
        <a:p>
          <a:endParaRPr lang="en-US"/>
        </a:p>
      </dgm:t>
    </dgm:pt>
    <dgm:pt modelId="{3472F492-8A10-4068-BB87-F0A1DFB00FB9}" type="pres">
      <dgm:prSet presAssocID="{9BCC95F5-B5FB-4DF8-8C13-40AB1A758457}" presName="horFlow" presStyleCnt="0"/>
      <dgm:spPr/>
    </dgm:pt>
    <dgm:pt modelId="{EFC44426-0B1B-421C-99ED-62A2153479F5}" type="pres">
      <dgm:prSet presAssocID="{9BCC95F5-B5FB-4DF8-8C13-40AB1A758457}" presName="bigChev" presStyleLbl="node1" presStyleIdx="0" presStyleCnt="2" custLinFactNeighborX="217" custLinFactNeighborY="-32"/>
      <dgm:spPr/>
      <dgm:t>
        <a:bodyPr/>
        <a:lstStyle/>
        <a:p>
          <a:endParaRPr lang="en-US"/>
        </a:p>
      </dgm:t>
    </dgm:pt>
    <dgm:pt modelId="{60BD5295-0A12-4CA6-A898-E97805583E99}" type="pres">
      <dgm:prSet presAssocID="{9BCC95F5-B5FB-4DF8-8C13-40AB1A758457}" presName="vSp" presStyleCnt="0"/>
      <dgm:spPr/>
    </dgm:pt>
    <dgm:pt modelId="{65C9B3FE-9FFA-4041-A648-D9B10275DE4F}" type="pres">
      <dgm:prSet presAssocID="{7E2D6705-7C11-4DEE-8B0F-9DF6EB77F7AB}" presName="horFlow" presStyleCnt="0"/>
      <dgm:spPr/>
    </dgm:pt>
    <dgm:pt modelId="{9856C3DC-5143-4447-8144-ACAAB1349CB0}" type="pres">
      <dgm:prSet presAssocID="{7E2D6705-7C11-4DEE-8B0F-9DF6EB77F7AB}" presName="bigChev" presStyleLbl="node1" presStyleIdx="1" presStyleCnt="2"/>
      <dgm:spPr/>
      <dgm:t>
        <a:bodyPr/>
        <a:lstStyle/>
        <a:p>
          <a:endParaRPr lang="en-US"/>
        </a:p>
      </dgm:t>
    </dgm:pt>
  </dgm:ptLst>
  <dgm:cxnLst>
    <dgm:cxn modelId="{EB3D905C-E0CF-45E3-990C-F9E045536D98}" type="presOf" srcId="{A8CEA9A0-8654-4841-B579-437C56248FA7}" destId="{045D79C8-21E0-4025-8CB6-F7DC72FEF125}" srcOrd="0" destOrd="0" presId="urn:microsoft.com/office/officeart/2005/8/layout/lProcess3"/>
    <dgm:cxn modelId="{BA3D9CD3-D61D-422C-8777-61515E4E8A4E}" type="presOf" srcId="{9BCC95F5-B5FB-4DF8-8C13-40AB1A758457}" destId="{EFC44426-0B1B-421C-99ED-62A2153479F5}" srcOrd="0" destOrd="0" presId="urn:microsoft.com/office/officeart/2005/8/layout/lProcess3"/>
    <dgm:cxn modelId="{F18E93D1-7BAF-455D-86CE-5CE2AEF2C3AF}" srcId="{A8CEA9A0-8654-4841-B579-437C56248FA7}" destId="{9BCC95F5-B5FB-4DF8-8C13-40AB1A758457}" srcOrd="0" destOrd="0" parTransId="{A067D8D4-0AB7-42D5-9E9A-1F20E405E70A}" sibTransId="{49EB47E4-4794-4BF0-AF4A-C579296E13F5}"/>
    <dgm:cxn modelId="{BAB129CF-1FA0-4B2D-9743-76D6A1C91F4A}" srcId="{A8CEA9A0-8654-4841-B579-437C56248FA7}" destId="{7E2D6705-7C11-4DEE-8B0F-9DF6EB77F7AB}" srcOrd="1" destOrd="0" parTransId="{4A0ACE2E-E994-4A12-B37E-4DF39EFDAB53}" sibTransId="{A5D8DD37-4181-4681-BB6E-0E442DE4A46B}"/>
    <dgm:cxn modelId="{FA95925F-F11E-4E6D-B982-D2B59F7CFFD4}" type="presOf" srcId="{7E2D6705-7C11-4DEE-8B0F-9DF6EB77F7AB}" destId="{9856C3DC-5143-4447-8144-ACAAB1349CB0}" srcOrd="0" destOrd="0" presId="urn:microsoft.com/office/officeart/2005/8/layout/lProcess3"/>
    <dgm:cxn modelId="{733AAA02-53E7-4F48-8F9B-5D5CE4091860}" type="presParOf" srcId="{045D79C8-21E0-4025-8CB6-F7DC72FEF125}" destId="{3472F492-8A10-4068-BB87-F0A1DFB00FB9}" srcOrd="0" destOrd="0" presId="urn:microsoft.com/office/officeart/2005/8/layout/lProcess3"/>
    <dgm:cxn modelId="{B9E175AE-363B-4191-8782-722F320106B3}" type="presParOf" srcId="{3472F492-8A10-4068-BB87-F0A1DFB00FB9}" destId="{EFC44426-0B1B-421C-99ED-62A2153479F5}" srcOrd="0" destOrd="0" presId="urn:microsoft.com/office/officeart/2005/8/layout/lProcess3"/>
    <dgm:cxn modelId="{D87CE544-EF39-4BFF-A07F-31D2530859E7}" type="presParOf" srcId="{045D79C8-21E0-4025-8CB6-F7DC72FEF125}" destId="{60BD5295-0A12-4CA6-A898-E97805583E99}" srcOrd="1" destOrd="0" presId="urn:microsoft.com/office/officeart/2005/8/layout/lProcess3"/>
    <dgm:cxn modelId="{FD91855D-15A7-4925-9CA9-D27D997B3DE6}" type="presParOf" srcId="{045D79C8-21E0-4025-8CB6-F7DC72FEF125}" destId="{65C9B3FE-9FFA-4041-A648-D9B10275DE4F}" srcOrd="2" destOrd="0" presId="urn:microsoft.com/office/officeart/2005/8/layout/lProcess3"/>
    <dgm:cxn modelId="{901BC33C-0269-4050-B10A-4E264437011C}" type="presParOf" srcId="{65C9B3FE-9FFA-4041-A648-D9B10275DE4F}" destId="{9856C3DC-5143-4447-8144-ACAAB1349CB0}" srcOrd="0" destOrd="0" presId="urn:microsoft.com/office/officeart/2005/8/layout/lProcess3"/>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44426-0B1B-421C-99ED-62A2153479F5}">
      <dsp:nvSpPr>
        <dsp:cNvPr id="0" name=""/>
        <dsp:cNvSpPr/>
      </dsp:nvSpPr>
      <dsp:spPr>
        <a:xfrm>
          <a:off x="150768" y="0"/>
          <a:ext cx="4848554" cy="1939421"/>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25400" rIns="0" bIns="25400" numCol="1" spcCol="1270" anchor="ctr" anchorCtr="0">
          <a:noAutofit/>
        </a:bodyPr>
        <a:lstStyle/>
        <a:p>
          <a:pPr lvl="0" algn="ctr" defTabSz="1778000">
            <a:lnSpc>
              <a:spcPct val="90000"/>
            </a:lnSpc>
            <a:spcBef>
              <a:spcPct val="0"/>
            </a:spcBef>
            <a:spcAft>
              <a:spcPct val="35000"/>
            </a:spcAft>
          </a:pPr>
          <a:r>
            <a:rPr lang="en-US" sz="4000" kern="1200" dirty="0">
              <a:solidFill>
                <a:schemeClr val="bg1"/>
              </a:solidFill>
              <a:latin typeface="Calibri" panose="020F0502020204030204" pitchFamily="34" charset="0"/>
              <a:cs typeface="Calibri" panose="020F0502020204030204" pitchFamily="34" charset="0"/>
            </a:rPr>
            <a:t>HR 3.8 for valve-related complications</a:t>
          </a:r>
        </a:p>
      </dsp:txBody>
      <dsp:txXfrm>
        <a:off x="1120479" y="0"/>
        <a:ext cx="2909133" cy="1939421"/>
      </dsp:txXfrm>
    </dsp:sp>
    <dsp:sp modelId="{9856C3DC-5143-4447-8144-ACAAB1349CB0}">
      <dsp:nvSpPr>
        <dsp:cNvPr id="0" name=""/>
        <dsp:cNvSpPr/>
      </dsp:nvSpPr>
      <dsp:spPr>
        <a:xfrm>
          <a:off x="140247" y="2211552"/>
          <a:ext cx="4848554" cy="1939421"/>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25400" rIns="0" bIns="25400" numCol="1" spcCol="1270" anchor="ctr" anchorCtr="0">
          <a:noAutofit/>
        </a:bodyPr>
        <a:lstStyle/>
        <a:p>
          <a:pPr lvl="0" algn="ctr" defTabSz="1778000">
            <a:lnSpc>
              <a:spcPct val="90000"/>
            </a:lnSpc>
            <a:spcBef>
              <a:spcPct val="0"/>
            </a:spcBef>
            <a:spcAft>
              <a:spcPct val="35000"/>
            </a:spcAft>
          </a:pPr>
          <a:r>
            <a:rPr lang="en-US" sz="4000" kern="1200">
              <a:solidFill>
                <a:schemeClr val="bg1"/>
              </a:solidFill>
              <a:latin typeface="Calibri" panose="020F0502020204030204" pitchFamily="34" charset="0"/>
              <a:cs typeface="Calibri" panose="020F0502020204030204" pitchFamily="34" charset="0"/>
            </a:rPr>
            <a:t>HR 6.2 for reinfection</a:t>
          </a:r>
        </a:p>
      </dsp:txBody>
      <dsp:txXfrm>
        <a:off x="1109958" y="2211552"/>
        <a:ext cx="2909133" cy="193942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16284-F0D2-4D58-9DCE-1166281BB639}" type="datetimeFigureOut">
              <a:rPr lang="en-US" smtClean="0"/>
              <a:t>4/29/2019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C785A0-2219-4398-9330-68D621B4FB7E}" type="slidenum">
              <a:rPr lang="en-US" smtClean="0"/>
              <a:t>‹#›</a:t>
            </a:fld>
            <a:endParaRPr lang="en-US"/>
          </a:p>
        </p:txBody>
      </p:sp>
    </p:spTree>
    <p:extLst>
      <p:ext uri="{BB962C8B-B14F-4D97-AF65-F5344CB8AC3E}">
        <p14:creationId xmlns:p14="http://schemas.microsoft.com/office/powerpoint/2010/main" val="1007942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panose="020F0502020204030204" pitchFamily="34" charset="0"/>
              </a:rPr>
              <a:t>January 2017-March 2019:</a:t>
            </a:r>
          </a:p>
          <a:p>
            <a:pPr lvl="1"/>
            <a:r>
              <a:rPr lang="en-US" dirty="0" smtClean="0">
                <a:latin typeface="Calibri" panose="020F0502020204030204" pitchFamily="34" charset="0"/>
              </a:rPr>
              <a:t>82 endocarditis cases</a:t>
            </a:r>
          </a:p>
          <a:p>
            <a:pPr lvl="1"/>
            <a:r>
              <a:rPr lang="en-US" dirty="0" smtClean="0">
                <a:latin typeface="Calibri" panose="020F0502020204030204" pitchFamily="34" charset="0"/>
              </a:rPr>
              <a:t>35 cases related to injection drug use (~43%)</a:t>
            </a:r>
          </a:p>
          <a:p>
            <a:endParaRPr lang="en-US" dirty="0"/>
          </a:p>
        </p:txBody>
      </p:sp>
      <p:sp>
        <p:nvSpPr>
          <p:cNvPr id="4" name="Slide Number Placeholder 3"/>
          <p:cNvSpPr>
            <a:spLocks noGrp="1"/>
          </p:cNvSpPr>
          <p:nvPr>
            <p:ph type="sldNum" sz="quarter" idx="10"/>
          </p:nvPr>
        </p:nvSpPr>
        <p:spPr/>
        <p:txBody>
          <a:bodyPr/>
          <a:lstStyle/>
          <a:p>
            <a:fld id="{ACC785A0-2219-4398-9330-68D621B4FB7E}" type="slidenum">
              <a:rPr lang="en-US" smtClean="0"/>
              <a:t>18</a:t>
            </a:fld>
            <a:endParaRPr lang="en-US"/>
          </a:p>
        </p:txBody>
      </p:sp>
    </p:spTree>
    <p:extLst>
      <p:ext uri="{BB962C8B-B14F-4D97-AF65-F5344CB8AC3E}">
        <p14:creationId xmlns:p14="http://schemas.microsoft.com/office/powerpoint/2010/main" val="2894799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OF NOTE: 15-year reoperation risk due to PV degeneration normally</a:t>
            </a:r>
            <a:r>
              <a:rPr lang="en-US" sz="1200" b="1" i="0" kern="1200" baseline="0" dirty="0" smtClean="0">
                <a:solidFill>
                  <a:schemeClr val="tx1"/>
                </a:solidFill>
                <a:effectLst/>
                <a:latin typeface="+mn-lt"/>
                <a:ea typeface="+mn-ea"/>
                <a:cs typeface="+mn-cs"/>
              </a:rPr>
              <a:t> is 30% for 40yo and 50% for 20yo—therefore many patients requiring surgery will require additional valve replacements!</a:t>
            </a:r>
            <a:endParaRPr lang="en-US" b="1" dirty="0" smtClean="0"/>
          </a:p>
          <a:p>
            <a:endParaRPr lang="en-US" b="1" dirty="0" smtClean="0"/>
          </a:p>
          <a:p>
            <a:r>
              <a:rPr lang="en-US" b="1" dirty="0" smtClean="0"/>
              <a:t>Last year of study: IDU-IE</a:t>
            </a:r>
            <a:r>
              <a:rPr lang="en-US" b="1" baseline="0" dirty="0" smtClean="0"/>
              <a:t> surgeries accounted for 42% of all IE surgeries</a:t>
            </a:r>
            <a:endParaRPr lang="en-US" b="1" dirty="0" smtClean="0"/>
          </a:p>
          <a:p>
            <a:endParaRPr lang="en-US" dirty="0" smtClean="0"/>
          </a:p>
          <a:p>
            <a:r>
              <a:rPr lang="en-US" dirty="0" smtClean="0"/>
              <a:t>North Carolina</a:t>
            </a:r>
          </a:p>
          <a:p>
            <a:r>
              <a:rPr lang="en-US" dirty="0" smtClean="0"/>
              <a:t>Retrospective</a:t>
            </a:r>
            <a:r>
              <a:rPr lang="en-US" baseline="0" dirty="0" smtClean="0"/>
              <a:t> NC discharge database 2007-2017</a:t>
            </a:r>
          </a:p>
          <a:p>
            <a:r>
              <a:rPr lang="en-US" baseline="0" dirty="0" smtClean="0"/>
              <a:t>22825 IE overall</a:t>
            </a:r>
          </a:p>
          <a:p>
            <a:r>
              <a:rPr lang="en-US" baseline="0" dirty="0" smtClean="0"/>
              <a:t>2602 DUA-IE</a:t>
            </a:r>
          </a:p>
          <a:p>
            <a:r>
              <a:rPr lang="en-US" baseline="0" dirty="0" smtClean="0"/>
              <a:t>285 surgery hospitalizations for DUA-IE</a:t>
            </a:r>
          </a:p>
          <a:p>
            <a:endParaRPr lang="en-US" baseline="0" dirty="0" smtClean="0"/>
          </a:p>
          <a:p>
            <a:r>
              <a:rPr lang="en-US" baseline="0" dirty="0" smtClean="0"/>
              <a:t>Among IDU-related IE requiring surgery, 38% Medicaid, 35% uninsured vs non-IDU Medicare 42% or private insurance 31</a:t>
            </a:r>
            <a:r>
              <a:rPr lang="en-US" b="1" baseline="0" dirty="0" smtClean="0"/>
              <a:t>%...say something about this?</a:t>
            </a:r>
          </a:p>
          <a:p>
            <a:endParaRPr lang="en-US" baseline="0" dirty="0" smtClean="0"/>
          </a:p>
          <a:p>
            <a:r>
              <a:rPr lang="en-US" baseline="0" dirty="0" smtClean="0"/>
              <a:t>Surgery addressed:</a:t>
            </a:r>
          </a:p>
          <a:p>
            <a:r>
              <a:rPr lang="en-US" baseline="0" dirty="0" smtClean="0"/>
              <a:t>AV 55% </a:t>
            </a:r>
          </a:p>
          <a:p>
            <a:r>
              <a:rPr lang="en-US" baseline="0" dirty="0" smtClean="0"/>
              <a:t>MV 47%</a:t>
            </a:r>
          </a:p>
          <a:p>
            <a:r>
              <a:rPr lang="en-US" baseline="0" dirty="0" smtClean="0"/>
              <a:t>TV 16% (involved much more often for IDU related than not)</a:t>
            </a:r>
          </a:p>
          <a:p>
            <a:r>
              <a:rPr lang="en-US" baseline="0" dirty="0" smtClean="0"/>
              <a:t>Multiple valves 20%</a:t>
            </a:r>
          </a:p>
          <a:p>
            <a:endParaRPr lang="en-US" baseline="0" dirty="0" smtClean="0"/>
          </a:p>
          <a:p>
            <a:r>
              <a:rPr lang="en-US" baseline="0" dirty="0" smtClean="0"/>
              <a:t>IDU longer stays 11 vs 7d</a:t>
            </a:r>
          </a:p>
          <a:p>
            <a:r>
              <a:rPr lang="en-US" baseline="0" dirty="0" smtClean="0"/>
              <a:t>IDU fewer home discharges</a:t>
            </a:r>
          </a:p>
          <a:p>
            <a:r>
              <a:rPr lang="en-US" baseline="0" dirty="0" smtClean="0"/>
              <a:t>Inpatient mortality lower in IDU: 8 vs 14%</a:t>
            </a:r>
          </a:p>
          <a:p>
            <a:r>
              <a:rPr lang="en-US" baseline="0" dirty="0" smtClean="0"/>
              <a:t>AMA 13% IDU vs 1% non-IDU</a:t>
            </a:r>
          </a:p>
          <a:p>
            <a:endParaRPr lang="en-US" baseline="0" dirty="0" smtClean="0"/>
          </a:p>
          <a:p>
            <a:r>
              <a:rPr lang="en-US" baseline="0" dirty="0" smtClean="0"/>
              <a:t>If </a:t>
            </a:r>
            <a:r>
              <a:rPr lang="en-US" baseline="0" dirty="0" err="1" smtClean="0"/>
              <a:t>pt</a:t>
            </a:r>
            <a:r>
              <a:rPr lang="en-US" baseline="0" dirty="0" smtClean="0"/>
              <a:t> had surgery, IDU stay 27d vs 17d non-IDU</a:t>
            </a:r>
          </a:p>
          <a:p>
            <a:endParaRPr lang="en-US" baseline="0" dirty="0" smtClean="0"/>
          </a:p>
          <a:p>
            <a:r>
              <a:rPr lang="en-US" baseline="0" dirty="0" smtClean="0"/>
              <a:t>Overall Hospital charges higher for DUE-IE than non: $60333 vs $34698 BUT surgical hospitalizations non-IDU was higher</a:t>
            </a:r>
          </a:p>
        </p:txBody>
      </p:sp>
      <p:sp>
        <p:nvSpPr>
          <p:cNvPr id="4" name="Slide Number Placeholder 3"/>
          <p:cNvSpPr>
            <a:spLocks noGrp="1"/>
          </p:cNvSpPr>
          <p:nvPr>
            <p:ph type="sldNum" sz="quarter" idx="10"/>
          </p:nvPr>
        </p:nvSpPr>
        <p:spPr/>
        <p:txBody>
          <a:bodyPr/>
          <a:lstStyle/>
          <a:p>
            <a:fld id="{ACC785A0-2219-4398-9330-68D621B4FB7E}" type="slidenum">
              <a:rPr lang="en-US" smtClean="0"/>
              <a:t>28</a:t>
            </a:fld>
            <a:endParaRPr lang="en-US"/>
          </a:p>
        </p:txBody>
      </p:sp>
    </p:spTree>
    <p:extLst>
      <p:ext uri="{BB962C8B-B14F-4D97-AF65-F5344CB8AC3E}">
        <p14:creationId xmlns:p14="http://schemas.microsoft.com/office/powerpoint/2010/main" val="3747578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Cohort of PWID requiring surgical intervention for endocarditis from 2007-2012 at the Cleveland Clinic</a:t>
            </a:r>
          </a:p>
          <a:p>
            <a:r>
              <a:rPr lang="en-US" dirty="0"/>
              <a:t>At 3-6 months postoperatively: HR 9.8 for death or reoperation among PWID vs. patients with no history of injection drug use</a:t>
            </a:r>
          </a:p>
          <a:p>
            <a:endParaRPr lang="en-US" dirty="0"/>
          </a:p>
        </p:txBody>
      </p:sp>
      <p:sp>
        <p:nvSpPr>
          <p:cNvPr id="4" name="Slide Number Placeholder 3"/>
          <p:cNvSpPr>
            <a:spLocks noGrp="1"/>
          </p:cNvSpPr>
          <p:nvPr>
            <p:ph type="sldNum" sz="quarter" idx="10"/>
          </p:nvPr>
        </p:nvSpPr>
        <p:spPr/>
        <p:txBody>
          <a:bodyPr/>
          <a:lstStyle/>
          <a:p>
            <a:fld id="{ACC785A0-2219-4398-9330-68D621B4FB7E}" type="slidenum">
              <a:rPr lang="en-US" smtClean="0"/>
              <a:t>29</a:t>
            </a:fld>
            <a:endParaRPr lang="en-US"/>
          </a:p>
        </p:txBody>
      </p:sp>
    </p:spTree>
    <p:extLst>
      <p:ext uri="{BB962C8B-B14F-4D97-AF65-F5344CB8AC3E}">
        <p14:creationId xmlns:p14="http://schemas.microsoft.com/office/powerpoint/2010/main" val="3954053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a:t>
            </a:r>
            <a:r>
              <a:rPr lang="en-US" baseline="0" dirty="0" smtClean="0"/>
              <a:t> ON RECURRENT DISEASE AND NEED FOR REPEAT SURGERY!</a:t>
            </a:r>
          </a:p>
          <a:p>
            <a:r>
              <a:rPr lang="en-US" baseline="0" dirty="0" smtClean="0"/>
              <a:t>Estimates in general of recurrent IE after surgery for PWID-IE are 13-</a:t>
            </a:r>
            <a:r>
              <a:rPr lang="en-US" b="1" baseline="0" dirty="0" smtClean="0"/>
              <a:t>52% </a:t>
            </a:r>
            <a:r>
              <a:rPr lang="en-US" baseline="0" dirty="0" smtClean="0"/>
              <a:t>at 18-32  months. (small studies)</a:t>
            </a:r>
            <a:endParaRPr lang="en-US" dirty="0" smtClean="0"/>
          </a:p>
          <a:p>
            <a:endParaRPr lang="en-US" dirty="0" smtClean="0"/>
          </a:p>
          <a:p>
            <a:r>
              <a:rPr lang="en-US" dirty="0" smtClean="0"/>
              <a:t>Mortality </a:t>
            </a:r>
            <a:r>
              <a:rPr lang="en-US" dirty="0"/>
              <a:t>did not differ between PWID and non PWID, but risk/rate of reoperation did.</a:t>
            </a:r>
          </a:p>
          <a:p>
            <a:r>
              <a:rPr lang="en-US" dirty="0"/>
              <a:t>I do want you to notice the mean ages here.  PWID were only 38, vs their counterparts at 59.</a:t>
            </a:r>
          </a:p>
        </p:txBody>
      </p:sp>
      <p:sp>
        <p:nvSpPr>
          <p:cNvPr id="4" name="Slide Number Placeholder 3"/>
          <p:cNvSpPr>
            <a:spLocks noGrp="1"/>
          </p:cNvSpPr>
          <p:nvPr>
            <p:ph type="sldNum" sz="quarter" idx="10"/>
          </p:nvPr>
        </p:nvSpPr>
        <p:spPr/>
        <p:txBody>
          <a:bodyPr/>
          <a:lstStyle/>
          <a:p>
            <a:fld id="{ACC785A0-2219-4398-9330-68D621B4FB7E}" type="slidenum">
              <a:rPr lang="en-US" smtClean="0"/>
              <a:t>30</a:t>
            </a:fld>
            <a:endParaRPr lang="en-US"/>
          </a:p>
        </p:txBody>
      </p:sp>
    </p:spTree>
    <p:extLst>
      <p:ext uri="{BB962C8B-B14F-4D97-AF65-F5344CB8AC3E}">
        <p14:creationId xmlns:p14="http://schemas.microsoft.com/office/powerpoint/2010/main" val="452724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BIDMC 2004-2014 IDU-IE cases </a:t>
            </a:r>
          </a:p>
          <a:p>
            <a:pPr lvl="1"/>
            <a:r>
              <a:rPr lang="en-US" dirty="0">
                <a:latin typeface="Calibri" panose="020F0502020204030204" pitchFamily="34" charset="0"/>
                <a:cs typeface="Calibri" panose="020F0502020204030204" pitchFamily="34" charset="0"/>
              </a:rPr>
              <a:t>No naloxone prescriptions</a:t>
            </a:r>
          </a:p>
          <a:p>
            <a:pPr lvl="1"/>
            <a:r>
              <a:rPr lang="en-US" dirty="0">
                <a:latin typeface="Calibri" panose="020F0502020204030204" pitchFamily="34" charset="0"/>
                <a:cs typeface="Calibri" panose="020F0502020204030204" pitchFamily="34" charset="0"/>
              </a:rPr>
              <a:t>49% readmitted</a:t>
            </a:r>
          </a:p>
          <a:p>
            <a:pPr lvl="2"/>
            <a:r>
              <a:rPr lang="en-US" dirty="0">
                <a:latin typeface="Calibri" panose="020F0502020204030204" pitchFamily="34" charset="0"/>
                <a:cs typeface="Calibri" panose="020F0502020204030204" pitchFamily="34" charset="0"/>
              </a:rPr>
              <a:t>Of those, active injection drug use documented in 28/50 patients (56%)</a:t>
            </a:r>
          </a:p>
          <a:p>
            <a:endParaRPr lang="en-US" dirty="0"/>
          </a:p>
        </p:txBody>
      </p:sp>
      <p:sp>
        <p:nvSpPr>
          <p:cNvPr id="4" name="Slide Number Placeholder 3"/>
          <p:cNvSpPr>
            <a:spLocks noGrp="1"/>
          </p:cNvSpPr>
          <p:nvPr>
            <p:ph type="sldNum" sz="quarter" idx="10"/>
          </p:nvPr>
        </p:nvSpPr>
        <p:spPr/>
        <p:txBody>
          <a:bodyPr/>
          <a:lstStyle/>
          <a:p>
            <a:fld id="{ACC785A0-2219-4398-9330-68D621B4FB7E}" type="slidenum">
              <a:rPr lang="en-US" smtClean="0"/>
              <a:t>32</a:t>
            </a:fld>
            <a:endParaRPr lang="en-US"/>
          </a:p>
        </p:txBody>
      </p:sp>
    </p:spTree>
    <p:extLst>
      <p:ext uri="{BB962C8B-B14F-4D97-AF65-F5344CB8AC3E}">
        <p14:creationId xmlns:p14="http://schemas.microsoft.com/office/powerpoint/2010/main" val="97957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Retrospective</a:t>
            </a:r>
            <a:r>
              <a:rPr lang="en-US" baseline="0" dirty="0" smtClean="0"/>
              <a:t> review of 108 patients at UKY looking at addiction interventions in people with SUD and infection 2012-2015.</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CC785A0-2219-4398-9330-68D621B4FB7E}" type="slidenum">
              <a:rPr lang="en-US" smtClean="0"/>
              <a:t>33</a:t>
            </a:fld>
            <a:endParaRPr lang="en-US"/>
          </a:p>
        </p:txBody>
      </p:sp>
    </p:spTree>
    <p:extLst>
      <p:ext uri="{BB962C8B-B14F-4D97-AF65-F5344CB8AC3E}">
        <p14:creationId xmlns:p14="http://schemas.microsoft.com/office/powerpoint/2010/main" val="231064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from</a:t>
            </a:r>
            <a:r>
              <a:rPr lang="en-US" baseline="0" dirty="0" smtClean="0"/>
              <a:t> national databases that Hospitalizations due to serious infections, including endocarditis, epidural abscess, septic arthritis, osteomyelitis related to OUD have been rising quickly, and nearly doubled between 2002 and 2012.  This has meant an influx of patients and infections.</a:t>
            </a:r>
            <a:endParaRPr lang="en-US" dirty="0" smtClean="0"/>
          </a:p>
          <a:p>
            <a:endParaRPr lang="en-US" dirty="0" smtClean="0"/>
          </a:p>
          <a:p>
            <a:r>
              <a:rPr lang="en-US" dirty="0" smtClean="0"/>
              <a:t>Recently</a:t>
            </a:r>
            <a:r>
              <a:rPr lang="en-US" dirty="0"/>
              <a:t>, one</a:t>
            </a:r>
            <a:r>
              <a:rPr lang="en-US" baseline="0" dirty="0"/>
              <a:t> of my mentors and a colleague created a survey of ID providers across the country through the IDSA Emerging Infections Network, to get an idea of what ID docs out there are seeing in terms of infectious complications of injection drug use.  In a free text response to one of the questions, a distraught ID provider from Ohio gave this powerful quote:…</a:t>
            </a:r>
          </a:p>
          <a:p>
            <a:endParaRPr lang="en-US" baseline="0" dirty="0"/>
          </a:p>
          <a:p>
            <a:r>
              <a:rPr lang="en-US" baseline="0" dirty="0"/>
              <a:t>This is a sad and dire state of affairs.  Today, I’d like to try to make a shift from this feeling of despair, to think about some hope and what we might do to think a little more creatively, and to consider some innovative solutions for patients with acute infections secondary to injection drug use, with a focus on those who need long-term </a:t>
            </a:r>
            <a:r>
              <a:rPr lang="en-US" baseline="0" dirty="0" err="1"/>
              <a:t>antibioitcs</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3C1DF70-37DA-4C29-A285-5BA2DCC7C70A}" type="slidenum">
              <a:rPr lang="en-US" smtClean="0"/>
              <a:t>34</a:t>
            </a:fld>
            <a:endParaRPr lang="en-US"/>
          </a:p>
        </p:txBody>
      </p:sp>
    </p:spTree>
    <p:extLst>
      <p:ext uri="{BB962C8B-B14F-4D97-AF65-F5344CB8AC3E}">
        <p14:creationId xmlns:p14="http://schemas.microsoft.com/office/powerpoint/2010/main" val="2641665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dirty="0" smtClean="0">
                <a:latin typeface="Calibri" panose="020F0502020204030204" pitchFamily="34" charset="0"/>
              </a:rPr>
              <a:t>Several</a:t>
            </a:r>
            <a:r>
              <a:rPr lang="en-US" sz="2000" baseline="0" dirty="0" smtClean="0">
                <a:latin typeface="Calibri" panose="020F0502020204030204" pitchFamily="34" charset="0"/>
              </a:rPr>
              <a:t> years ago various innovative hospital systems throughout the country began trying new ways to address addiction care during the hospitalization </a:t>
            </a:r>
            <a:endParaRPr lang="en-US" sz="2000" dirty="0" smtClean="0">
              <a:latin typeface="Calibri" panose="020F0502020204030204" pitchFamily="34" charset="0"/>
            </a:endParaRPr>
          </a:p>
          <a:p>
            <a:pPr lvl="1"/>
            <a:r>
              <a:rPr lang="en-US" sz="2000" dirty="0" smtClean="0">
                <a:latin typeface="Calibri" panose="020F0502020204030204" pitchFamily="34" charset="0"/>
              </a:rPr>
              <a:t>2014-2015</a:t>
            </a:r>
          </a:p>
          <a:p>
            <a:pPr lvl="1"/>
            <a:r>
              <a:rPr lang="en-US" sz="2000" dirty="0" smtClean="0">
                <a:latin typeface="Calibri" panose="020F0502020204030204" pitchFamily="34" charset="0"/>
              </a:rPr>
              <a:t>Partnership and financial support from Community Care Organizations (Medicaid) and hospital due to potential for:</a:t>
            </a:r>
          </a:p>
          <a:p>
            <a:pPr lvl="2"/>
            <a:r>
              <a:rPr lang="en-US" sz="1800" dirty="0" smtClean="0">
                <a:latin typeface="Calibri" panose="020F0502020204030204" pitchFamily="34" charset="0"/>
              </a:rPr>
              <a:t>Decreased costs</a:t>
            </a:r>
          </a:p>
          <a:p>
            <a:pPr lvl="2"/>
            <a:r>
              <a:rPr lang="en-US" sz="1800" dirty="0" smtClean="0">
                <a:latin typeface="Calibri" panose="020F0502020204030204" pitchFamily="34" charset="0"/>
              </a:rPr>
              <a:t>Decreased LOS</a:t>
            </a:r>
          </a:p>
          <a:p>
            <a:endParaRPr lang="en-US" dirty="0"/>
          </a:p>
        </p:txBody>
      </p:sp>
      <p:sp>
        <p:nvSpPr>
          <p:cNvPr id="4" name="Slide Number Placeholder 3"/>
          <p:cNvSpPr>
            <a:spLocks noGrp="1"/>
          </p:cNvSpPr>
          <p:nvPr>
            <p:ph type="sldNum" sz="quarter" idx="10"/>
          </p:nvPr>
        </p:nvSpPr>
        <p:spPr/>
        <p:txBody>
          <a:bodyPr/>
          <a:lstStyle/>
          <a:p>
            <a:fld id="{ACC785A0-2219-4398-9330-68D621B4FB7E}" type="slidenum">
              <a:rPr lang="en-US" smtClean="0"/>
              <a:t>36</a:t>
            </a:fld>
            <a:endParaRPr lang="en-US"/>
          </a:p>
        </p:txBody>
      </p:sp>
    </p:spTree>
    <p:extLst>
      <p:ext uri="{BB962C8B-B14F-4D97-AF65-F5344CB8AC3E}">
        <p14:creationId xmlns:p14="http://schemas.microsoft.com/office/powerpoint/2010/main" val="2946108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Hard to draw real conclusions</a:t>
            </a:r>
            <a:r>
              <a:rPr lang="en-US" baseline="0" dirty="0" smtClean="0"/>
              <a:t> because:</a:t>
            </a:r>
            <a:endParaRPr lang="en-US" dirty="0"/>
          </a:p>
        </p:txBody>
      </p:sp>
      <p:sp>
        <p:nvSpPr>
          <p:cNvPr id="4" name="Slide Number Placeholder 3"/>
          <p:cNvSpPr>
            <a:spLocks noGrp="1"/>
          </p:cNvSpPr>
          <p:nvPr>
            <p:ph type="sldNum" sz="quarter" idx="10"/>
          </p:nvPr>
        </p:nvSpPr>
        <p:spPr/>
        <p:txBody>
          <a:bodyPr/>
          <a:lstStyle/>
          <a:p>
            <a:fld id="{ACC785A0-2219-4398-9330-68D621B4FB7E}" type="slidenum">
              <a:rPr lang="en-US" smtClean="0"/>
              <a:t>41</a:t>
            </a:fld>
            <a:endParaRPr lang="en-US"/>
          </a:p>
        </p:txBody>
      </p:sp>
    </p:spTree>
    <p:extLst>
      <p:ext uri="{BB962C8B-B14F-4D97-AF65-F5344CB8AC3E}">
        <p14:creationId xmlns:p14="http://schemas.microsoft.com/office/powerpoint/2010/main" val="2467806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studies, 3 prospective,</a:t>
            </a:r>
            <a:r>
              <a:rPr lang="en-US" baseline="0" dirty="0" smtClean="0"/>
              <a:t> 7 retrospective. 1 retrospective and 2 prospective with comparison groups.</a:t>
            </a:r>
            <a:endParaRPr lang="en-US" dirty="0" smtClean="0"/>
          </a:p>
          <a:p>
            <a:endParaRPr lang="en-US" dirty="0" smtClean="0"/>
          </a:p>
          <a:p>
            <a:r>
              <a:rPr lang="en-US" dirty="0" smtClean="0"/>
              <a:t>PICC misuse documented in 1 study at 2%, otherwise no comments about patients actually using the PICC to inject.</a:t>
            </a:r>
          </a:p>
          <a:p>
            <a:endParaRPr lang="en-US" baseline="0" dirty="0" smtClean="0"/>
          </a:p>
          <a:p>
            <a:r>
              <a:rPr lang="en-US" baseline="0" dirty="0" smtClean="0"/>
              <a:t>No differences in line infections in the studies that compared PWID vs not</a:t>
            </a:r>
          </a:p>
          <a:p>
            <a:endParaRPr lang="en-US" baseline="0" dirty="0" smtClean="0"/>
          </a:p>
          <a:p>
            <a:r>
              <a:rPr lang="en-US" baseline="0" dirty="0" smtClean="0"/>
              <a:t>Importantly, studies that had mortality &gt;0 either didn’t specify cause of death, or in 1 study, specified that it was not related to OPAT</a:t>
            </a:r>
          </a:p>
          <a:p>
            <a:endParaRPr lang="en-US" baseline="0" dirty="0" smtClean="0"/>
          </a:p>
          <a:p>
            <a:r>
              <a:rPr lang="en-US" baseline="0" dirty="0" smtClean="0"/>
              <a:t>But A more recent study by </a:t>
            </a:r>
            <a:r>
              <a:rPr lang="en-US" baseline="0" dirty="0" err="1" smtClean="0"/>
              <a:t>D’Couto</a:t>
            </a:r>
            <a:r>
              <a:rPr lang="en-US" baseline="0" dirty="0" smtClean="0"/>
              <a:t> looked retrospectively at pts with h/o IDU discharged w/PICC, most PWID went to facilities, compared home (21 pts) vs. SNF (31), pts going to SNF more likely to have ongoing use, did find high rate of complications among PWID  especially in SNFs (35%) vs 19% </a:t>
            </a:r>
            <a:r>
              <a:rPr lang="en-US" baseline="0" dirty="0" err="1" smtClean="0"/>
              <a:t>dc’d</a:t>
            </a:r>
            <a:r>
              <a:rPr lang="en-US" baseline="0" dirty="0" smtClean="0"/>
              <a:t> home, 1 of which at home was line infection thought 2/2 relapse with IDU (5%).  In SNF there were 3 patients thought to have line infection which was a different organism than their original infection, suggesting relapse of IDU. Only 1 line complication in person </a:t>
            </a:r>
            <a:r>
              <a:rPr lang="en-US" baseline="0" dirty="0" err="1" smtClean="0"/>
              <a:t>dc’d</a:t>
            </a:r>
            <a:r>
              <a:rPr lang="en-US" baseline="0" dirty="0" smtClean="0"/>
              <a:t> home (less ongoing IDU).</a:t>
            </a:r>
          </a:p>
          <a:p>
            <a:endParaRPr lang="en-US" baseline="0" dirty="0" smtClean="0"/>
          </a:p>
          <a:p>
            <a:r>
              <a:rPr lang="en-US" baseline="0" dirty="0" smtClean="0"/>
              <a:t>But the big caveat with that study is that very few patients overall, and more in the SNF group which had ongoing drug use, were offered any form of substance use treatment—only 16%.  </a:t>
            </a:r>
          </a:p>
          <a:p>
            <a:endParaRPr lang="en-US" baseline="0" dirty="0" smtClean="0"/>
          </a:p>
          <a:p>
            <a:r>
              <a:rPr lang="en-US" baseline="0" dirty="0" smtClean="0"/>
              <a:t>Bloodstream infections were documented in several studies—but not clear whether this involved the PICC line itself (</a:t>
            </a:r>
            <a:r>
              <a:rPr lang="en-US" baseline="0" dirty="0" err="1" smtClean="0"/>
              <a:t>Ocallaghan</a:t>
            </a:r>
            <a:r>
              <a:rPr lang="en-US" baseline="0" dirty="0" smtClean="0"/>
              <a:t> 2019—4/38, 11%, </a:t>
            </a:r>
            <a:r>
              <a:rPr lang="en-US" baseline="0" dirty="0" err="1" smtClean="0"/>
              <a:t>poymicrobial</a:t>
            </a:r>
            <a:r>
              <a:rPr lang="en-US" baseline="0" dirty="0" smtClean="0"/>
              <a:t> growth not consistent with prior cultures, 2 admitted to injecting use of non-prescribed agent through PICC; no deaths)</a:t>
            </a:r>
          </a:p>
          <a:p>
            <a:endParaRPr lang="en-US" dirty="0"/>
          </a:p>
        </p:txBody>
      </p:sp>
      <p:sp>
        <p:nvSpPr>
          <p:cNvPr id="4" name="Slide Number Placeholder 3"/>
          <p:cNvSpPr>
            <a:spLocks noGrp="1"/>
          </p:cNvSpPr>
          <p:nvPr>
            <p:ph type="sldNum" sz="quarter" idx="10"/>
          </p:nvPr>
        </p:nvSpPr>
        <p:spPr/>
        <p:txBody>
          <a:bodyPr/>
          <a:lstStyle/>
          <a:p>
            <a:fld id="{ACC785A0-2219-4398-9330-68D621B4FB7E}" type="slidenum">
              <a:rPr lang="en-US" smtClean="0"/>
              <a:t>42</a:t>
            </a:fld>
            <a:endParaRPr lang="en-US"/>
          </a:p>
        </p:txBody>
      </p:sp>
    </p:spTree>
    <p:extLst>
      <p:ext uri="{BB962C8B-B14F-4D97-AF65-F5344CB8AC3E}">
        <p14:creationId xmlns:p14="http://schemas.microsoft.com/office/powerpoint/2010/main" val="1051663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Trend is individualized care based around risk assessment.</a:t>
            </a:r>
            <a:r>
              <a:rPr lang="en-US" baseline="0" dirty="0" smtClean="0"/>
              <a:t>  Some patients, even those who do not have a history of substance use with injection, are not appropriate candidates for OPAT.  New approaches regarding patients who inject drugs include working with addiction and psychiatry teams and most importantly thinking about their overall risk factors for success.  Several iterations of this including older studies which put anyone with any recent or ongoing use in the highest risk category which indicated no possibility of IV antibiotics outside the hospital, which is not realistic in our times and would not solve the problem we currently are facing.  However none yet clearly shown to be predictive except a trend towards the longer since the person has used.  Therefore right now we are making it up as we go.</a:t>
            </a:r>
            <a:endParaRPr lang="en-US" dirty="0" smtClean="0"/>
          </a:p>
          <a:p>
            <a:endParaRPr lang="en-US" dirty="0" smtClean="0"/>
          </a:p>
          <a:p>
            <a:r>
              <a:rPr lang="en-US" dirty="0" smtClean="0"/>
              <a:t>UAB</a:t>
            </a:r>
            <a:r>
              <a:rPr lang="en-US" baseline="0" dirty="0" smtClean="0"/>
              <a:t> Intravenous Antibiotics and Addiction Team (IVAT)</a:t>
            </a:r>
          </a:p>
          <a:p>
            <a:endParaRPr lang="en-US" baseline="0" dirty="0" smtClean="0"/>
          </a:p>
          <a:p>
            <a:r>
              <a:rPr lang="en-US" sz="1200" b="0" i="0" u="none" strike="noStrike" kern="1200" baseline="0" dirty="0" smtClean="0">
                <a:solidFill>
                  <a:schemeClr val="tx1"/>
                </a:solidFill>
                <a:latin typeface="+mn-lt"/>
                <a:ea typeface="+mn-ea"/>
                <a:cs typeface="+mn-cs"/>
              </a:rPr>
              <a:t>“Low-risk” patients (1–3 points) are discharged for the duration</a:t>
            </a:r>
          </a:p>
          <a:p>
            <a:r>
              <a:rPr lang="en-US" sz="1200" b="0" i="0" u="none" strike="noStrike" kern="1200" baseline="0" dirty="0" smtClean="0">
                <a:solidFill>
                  <a:schemeClr val="tx1"/>
                </a:solidFill>
                <a:latin typeface="+mn-lt"/>
                <a:ea typeface="+mn-ea"/>
                <a:cs typeface="+mn-cs"/>
              </a:rPr>
              <a:t>of antibiotics and participation in outpatient addiction care.</a:t>
            </a:r>
          </a:p>
          <a:p>
            <a:r>
              <a:rPr lang="en-US" sz="1200" b="0" i="0" u="none" strike="noStrike" kern="1200" baseline="0" dirty="0" smtClean="0">
                <a:solidFill>
                  <a:schemeClr val="tx1"/>
                </a:solidFill>
                <a:latin typeface="+mn-lt"/>
                <a:ea typeface="+mn-ea"/>
                <a:cs typeface="+mn-cs"/>
              </a:rPr>
              <a:t>“Medium-risk” and “high-risk” patients (4–6 and 7–9 points,</a:t>
            </a:r>
          </a:p>
          <a:p>
            <a:r>
              <a:rPr lang="en-US" sz="1200" b="0" i="0" u="none" strike="noStrike" kern="1200" baseline="0" dirty="0" smtClean="0">
                <a:solidFill>
                  <a:schemeClr val="tx1"/>
                </a:solidFill>
                <a:latin typeface="+mn-lt"/>
                <a:ea typeface="+mn-ea"/>
                <a:cs typeface="+mn-cs"/>
              </a:rPr>
              <a:t>respectively) are kept as inpatients and offered group therapy,</a:t>
            </a:r>
          </a:p>
          <a:p>
            <a:r>
              <a:rPr lang="en-US" sz="1200" b="0" i="0" u="none" strike="noStrike" kern="1200" baseline="0" dirty="0" smtClean="0">
                <a:solidFill>
                  <a:schemeClr val="tx1"/>
                </a:solidFill>
                <a:latin typeface="+mn-lt"/>
                <a:ea typeface="+mn-ea"/>
                <a:cs typeface="+mn-cs"/>
              </a:rPr>
              <a:t>opioid agonist therapy (if applicable), and assessment for discharge</a:t>
            </a:r>
          </a:p>
          <a:p>
            <a:r>
              <a:rPr lang="en-US" sz="1200" b="0" i="0" u="none" strike="noStrike" kern="1200" baseline="0" dirty="0" smtClean="0">
                <a:solidFill>
                  <a:schemeClr val="tx1"/>
                </a:solidFill>
                <a:latin typeface="+mn-lt"/>
                <a:ea typeface="+mn-ea"/>
                <a:cs typeface="+mn-cs"/>
              </a:rPr>
              <a:t>Readiness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Pre-post risk assessment implementation, there was no change in AMAs or readmissions, but there was a reduction in LOS and hospital costs</a:t>
            </a:r>
          </a:p>
          <a:p>
            <a:r>
              <a:rPr lang="en-US" sz="1200" b="0" i="0" u="none" strike="noStrike" kern="1200" baseline="0" dirty="0" smtClean="0">
                <a:solidFill>
                  <a:schemeClr val="tx1"/>
                </a:solidFill>
                <a:latin typeface="+mn-lt"/>
                <a:ea typeface="+mn-ea"/>
                <a:cs typeface="+mn-cs"/>
              </a:rPr>
              <a:t>Pre-post design</a:t>
            </a:r>
            <a:endParaRPr lang="en-US" dirty="0"/>
          </a:p>
        </p:txBody>
      </p:sp>
      <p:sp>
        <p:nvSpPr>
          <p:cNvPr id="4" name="Slide Number Placeholder 3"/>
          <p:cNvSpPr>
            <a:spLocks noGrp="1"/>
          </p:cNvSpPr>
          <p:nvPr>
            <p:ph type="sldNum" sz="quarter" idx="10"/>
          </p:nvPr>
        </p:nvSpPr>
        <p:spPr/>
        <p:txBody>
          <a:bodyPr/>
          <a:lstStyle/>
          <a:p>
            <a:fld id="{ACC785A0-2219-4398-9330-68D621B4FB7E}" type="slidenum">
              <a:rPr lang="en-US" smtClean="0"/>
              <a:t>43</a:t>
            </a:fld>
            <a:endParaRPr lang="en-US"/>
          </a:p>
        </p:txBody>
      </p:sp>
    </p:spTree>
    <p:extLst>
      <p:ext uri="{BB962C8B-B14F-4D97-AF65-F5344CB8AC3E}">
        <p14:creationId xmlns:p14="http://schemas.microsoft.com/office/powerpoint/2010/main" val="35033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smtClean="0">
                <a:latin typeface="Calibri" panose="020F0502020204030204" pitchFamily="34" charset="0"/>
                <a:cs typeface="Calibri" panose="020F0502020204030204" pitchFamily="34" charset="0"/>
              </a:rPr>
              <a:t>The estimated incidence of endocarditis in PWID is 50-100</a:t>
            </a:r>
            <a:r>
              <a:rPr lang="en-US" sz="1200" baseline="0" dirty="0" smtClean="0">
                <a:latin typeface="Calibri" panose="020F0502020204030204" pitchFamily="34" charset="0"/>
                <a:cs typeface="Calibri" panose="020F0502020204030204" pitchFamily="34" charset="0"/>
              </a:rPr>
              <a:t> times that of the general population.  We are seeing the effects of this linked to the increased incidence and prevalence of opioid use and other substance use disorders with injection drug use via significant increases in the numbers of IDU related IE.  This report from North Carolina is quite striking.</a:t>
            </a:r>
          </a:p>
          <a:p>
            <a:pPr algn="l"/>
            <a:endParaRPr lang="en-US" sz="1200" baseline="0" dirty="0" smtClean="0">
              <a:latin typeface="Calibri" panose="020F0502020204030204" pitchFamily="34" charset="0"/>
              <a:cs typeface="Calibri" panose="020F0502020204030204" pitchFamily="34" charset="0"/>
            </a:endParaRPr>
          </a:p>
          <a:p>
            <a:r>
              <a:rPr lang="en-US" sz="1200" b="0" i="0" kern="1200" dirty="0" smtClean="0">
                <a:solidFill>
                  <a:schemeClr val="tx1"/>
                </a:solidFill>
                <a:effectLst/>
                <a:latin typeface="+mn-lt"/>
                <a:ea typeface="+mn-ea"/>
                <a:cs typeface="+mn-cs"/>
              </a:rPr>
              <a:t>Rates of hospital admissions for drug dependence–associated endocarditis increased approximately </a:t>
            </a:r>
            <a:r>
              <a:rPr lang="en-US" sz="1200" b="1" i="0" kern="1200" dirty="0" smtClean="0">
                <a:solidFill>
                  <a:schemeClr val="tx1"/>
                </a:solidFill>
                <a:effectLst/>
                <a:latin typeface="+mn-lt"/>
                <a:ea typeface="+mn-ea"/>
                <a:cs typeface="+mn-cs"/>
              </a:rPr>
              <a:t>twelvefold </a:t>
            </a:r>
            <a:r>
              <a:rPr lang="en-US" sz="1200" b="0" i="0" kern="1200" dirty="0" smtClean="0">
                <a:solidFill>
                  <a:schemeClr val="tx1"/>
                </a:solidFill>
                <a:effectLst/>
                <a:latin typeface="+mn-lt"/>
                <a:ea typeface="+mn-ea"/>
                <a:cs typeface="+mn-cs"/>
              </a:rPr>
              <a:t>in the state of NC, from 0.2 cases per 100,000 persons per year in 2010 to 2.7 cases per 100,000 persons in 2015. The sharpest rate of increase occurred among persons aged 18–25 years (IRR 2.1; 95% confidence intervals [CI] = 1.4–3.1</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2/3 aged ≤40 years, ½</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aged 26–40 years. </a:t>
            </a:r>
          </a:p>
          <a:p>
            <a:r>
              <a:rPr lang="en-US" sz="1200" b="0" i="0" kern="1200" dirty="0" smtClean="0">
                <a:solidFill>
                  <a:schemeClr val="tx1"/>
                </a:solidFill>
                <a:effectLst/>
                <a:latin typeface="+mn-lt"/>
                <a:ea typeface="+mn-ea"/>
                <a:cs typeface="+mn-cs"/>
              </a:rPr>
              <a:t>Patients were mostly white (87%) and non-Hispanic (92%)</a:t>
            </a:r>
          </a:p>
          <a:p>
            <a:r>
              <a:rPr lang="en-US" sz="1200" b="0" i="0" kern="1200" dirty="0" smtClean="0">
                <a:solidFill>
                  <a:schemeClr val="tx1"/>
                </a:solidFill>
                <a:effectLst/>
                <a:latin typeface="+mn-lt"/>
                <a:ea typeface="+mn-ea"/>
                <a:cs typeface="+mn-cs"/>
              </a:rPr>
              <a:t> (60%) were from rural counties. </a:t>
            </a:r>
          </a:p>
          <a:p>
            <a:r>
              <a:rPr lang="en-US" sz="1200" b="0" i="0" kern="1200" dirty="0" smtClean="0">
                <a:solidFill>
                  <a:schemeClr val="tx1"/>
                </a:solidFill>
                <a:effectLst/>
                <a:latin typeface="+mn-lt"/>
                <a:ea typeface="+mn-ea"/>
                <a:cs typeface="+mn-cs"/>
              </a:rPr>
              <a:t>HIV coinfections uncommon (1.4%)</a:t>
            </a:r>
          </a:p>
          <a:p>
            <a:r>
              <a:rPr lang="en-US" sz="1200" b="0" i="0" kern="1200" dirty="0" smtClean="0">
                <a:solidFill>
                  <a:schemeClr val="tx1"/>
                </a:solidFill>
                <a:effectLst/>
                <a:latin typeface="+mn-lt"/>
                <a:ea typeface="+mn-ea"/>
                <a:cs typeface="+mn-cs"/>
              </a:rPr>
              <a:t> 36% of patients with endocarditis had past or current HCV infections.</a:t>
            </a:r>
            <a:endParaRPr lang="en-US" dirty="0" smtClean="0"/>
          </a:p>
          <a:p>
            <a:pPr algn="l"/>
            <a:endParaRPr lang="en-US" sz="1200" baseline="0" dirty="0" smtClean="0">
              <a:latin typeface="Calibri" panose="020F0502020204030204" pitchFamily="34" charset="0"/>
              <a:cs typeface="Calibri" panose="020F0502020204030204" pitchFamily="34" charset="0"/>
            </a:endParaRPr>
          </a:p>
          <a:p>
            <a:pPr algn="l"/>
            <a:endParaRPr lang="en-US" sz="1200" dirty="0" smtClean="0">
              <a:latin typeface="Calibri" panose="020F0502020204030204" pitchFamily="34" charset="0"/>
              <a:cs typeface="Calibri" panose="020F0502020204030204" pitchFamily="34" charset="0"/>
            </a:endParaRPr>
          </a:p>
          <a:p>
            <a:pPr algn="l"/>
            <a:r>
              <a:rPr lang="en-US" sz="1200" dirty="0" smtClean="0">
                <a:latin typeface="Calibri" panose="020F0502020204030204" pitchFamily="34" charset="0"/>
                <a:cs typeface="Calibri" panose="020F0502020204030204" pitchFamily="34" charset="0"/>
              </a:rPr>
              <a:t>Estimated incidence of IE in PWID:</a:t>
            </a:r>
          </a:p>
          <a:p>
            <a:pPr algn="l"/>
            <a:r>
              <a:rPr lang="en-US" sz="1200" dirty="0" smtClean="0">
                <a:latin typeface="Calibri" panose="020F0502020204030204" pitchFamily="34" charset="0"/>
                <a:cs typeface="Calibri" panose="020F0502020204030204" pitchFamily="34" charset="0"/>
              </a:rPr>
              <a:t> 100-400/100,000 person-years.</a:t>
            </a:r>
          </a:p>
          <a:p>
            <a:pPr algn="l"/>
            <a:endParaRPr lang="en-US" dirty="0"/>
          </a:p>
        </p:txBody>
      </p:sp>
      <p:sp>
        <p:nvSpPr>
          <p:cNvPr id="4" name="Slide Number Placeholder 3"/>
          <p:cNvSpPr>
            <a:spLocks noGrp="1"/>
          </p:cNvSpPr>
          <p:nvPr>
            <p:ph type="sldNum" sz="quarter" idx="10"/>
          </p:nvPr>
        </p:nvSpPr>
        <p:spPr/>
        <p:txBody>
          <a:bodyPr/>
          <a:lstStyle/>
          <a:p>
            <a:fld id="{ACC785A0-2219-4398-9330-68D621B4FB7E}" type="slidenum">
              <a:rPr lang="en-US" smtClean="0"/>
              <a:t>19</a:t>
            </a:fld>
            <a:endParaRPr lang="en-US"/>
          </a:p>
        </p:txBody>
      </p:sp>
    </p:spTree>
    <p:extLst>
      <p:ext uri="{BB962C8B-B14F-4D97-AF65-F5344CB8AC3E}">
        <p14:creationId xmlns:p14="http://schemas.microsoft.com/office/powerpoint/2010/main" val="2317276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providers have been a little more brave.  This</a:t>
            </a:r>
            <a:r>
              <a:rPr lang="en-US" baseline="0" dirty="0" smtClean="0"/>
              <a:t> is a pilot study out of the University of Kentucky by Laura Fanucchi and colleagues, who performed an RCT comparing a small group of PWID who got “usual care”—</a:t>
            </a:r>
            <a:r>
              <a:rPr lang="en-US" baseline="0" dirty="0" err="1" smtClean="0"/>
              <a:t>ie</a:t>
            </a:r>
            <a:r>
              <a:rPr lang="en-US" baseline="0" dirty="0" smtClean="0"/>
              <a:t>, long-term antibiotics in the hospital, vs. early discharge.  Rather than looking at the time since last use of injection drugs, They only excluded patients who were homeless, lived farther than 45 min away, were incarcerated, who had PVE or fungal endocarditis, or who had very complicated medical problems including CHF, stroke, ESRD, cirrhosis, and also patients with severe stimulant, benzo or alcohol use disorders felt to complicate the picture further. </a:t>
            </a:r>
          </a:p>
          <a:p>
            <a:endParaRPr lang="en-US" baseline="0" dirty="0" smtClean="0"/>
          </a:p>
          <a:p>
            <a:r>
              <a:rPr lang="en-US" baseline="0" dirty="0" smtClean="0"/>
              <a:t>There were 10 in each group.  All patients in both groups received inpatient buprenorphine and then 3 months of intensive addiction care with </a:t>
            </a:r>
            <a:r>
              <a:rPr lang="en-US" baseline="0" dirty="0" err="1" smtClean="0"/>
              <a:t>bup</a:t>
            </a:r>
            <a:r>
              <a:rPr lang="en-US" baseline="0" dirty="0" smtClean="0"/>
              <a:t> and counseling, in an integrated program where they were seen 1-3 times per week by addiction providers, and at usual intervals by ID providers.  There was a significant decrease in opioid use by both groups after discharge, and more so in the group who was early discharge.  There was no reported IV drug use among patients in the early discharge group once they were outpatient.</a:t>
            </a:r>
          </a:p>
          <a:p>
            <a:endParaRPr lang="en-US" baseline="0" dirty="0" smtClean="0"/>
          </a:p>
          <a:p>
            <a:r>
              <a:rPr lang="en-US" baseline="0" dirty="0" smtClean="0"/>
              <a:t>There were no problems with the PICC lines themselves, and only 1 readmission which was due to an infusion company not delivering the antibiotic on the right day.</a:t>
            </a:r>
          </a:p>
          <a:p>
            <a:endParaRPr lang="en-US" baseline="0" dirty="0" smtClean="0"/>
          </a:p>
          <a:p>
            <a:r>
              <a:rPr lang="en-US" baseline="0" dirty="0" smtClean="0"/>
              <a:t>The U KY group is moving on now to a larger study to confirm these findings.  I think the </a:t>
            </a:r>
            <a:r>
              <a:rPr lang="en-US" baseline="0" dirty="0" err="1" smtClean="0"/>
              <a:t>takeway</a:t>
            </a:r>
            <a:r>
              <a:rPr lang="en-US" baseline="0" dirty="0" smtClean="0"/>
              <a:t> here is that there was treatment of the addiction—without that piece, the investigators felt this practice was unlikely to succeed.</a:t>
            </a:r>
            <a:endParaRPr lang="en-US" dirty="0" smtClean="0"/>
          </a:p>
          <a:p>
            <a:endParaRPr lang="en-US" dirty="0" smtClean="0"/>
          </a:p>
          <a:p>
            <a:r>
              <a:rPr lang="en-US" dirty="0" smtClean="0"/>
              <a:t>All patients seen 3x/week by</a:t>
            </a:r>
            <a:r>
              <a:rPr lang="en-US" baseline="0" dirty="0" smtClean="0"/>
              <a:t> addiction providers</a:t>
            </a:r>
          </a:p>
          <a:p>
            <a:r>
              <a:rPr lang="en-US" baseline="0" dirty="0" smtClean="0"/>
              <a:t>Excellent retention while PICC was in </a:t>
            </a:r>
          </a:p>
          <a:p>
            <a:endParaRPr lang="en-US" baseline="0" dirty="0" smtClean="0"/>
          </a:p>
          <a:p>
            <a:r>
              <a:rPr lang="en-US" baseline="0" dirty="0" smtClean="0"/>
              <a:t>Exclusions: homeless, lived farther than 45min, </a:t>
            </a:r>
          </a:p>
          <a:p>
            <a:r>
              <a:rPr lang="en-US" sz="1200" kern="1200" dirty="0" smtClean="0">
                <a:solidFill>
                  <a:schemeClr val="tx1"/>
                </a:solidFill>
                <a:effectLst/>
                <a:latin typeface="+mn-lt"/>
                <a:ea typeface="+mn-ea"/>
                <a:cs typeface="+mn-cs"/>
              </a:rPr>
              <a:t>Severe stimulant, benzo, or alcohol use disorder</a:t>
            </a:r>
          </a:p>
          <a:p>
            <a:r>
              <a:rPr lang="en-US" sz="1200" kern="1200" dirty="0" smtClean="0">
                <a:solidFill>
                  <a:schemeClr val="tx1"/>
                </a:solidFill>
                <a:effectLst/>
                <a:latin typeface="+mn-lt"/>
                <a:ea typeface="+mn-ea"/>
                <a:cs typeface="+mn-cs"/>
              </a:rPr>
              <a:t>Stroke, CHF, ESRD, cirrhosis</a:t>
            </a:r>
          </a:p>
          <a:p>
            <a:r>
              <a:rPr lang="en-US" sz="1200" kern="1200" dirty="0" smtClean="0">
                <a:solidFill>
                  <a:schemeClr val="tx1"/>
                </a:solidFill>
                <a:effectLst/>
                <a:latin typeface="+mn-lt"/>
                <a:ea typeface="+mn-ea"/>
                <a:cs typeface="+mn-cs"/>
              </a:rPr>
              <a:t>Prosthetic or fungal endocarditis</a:t>
            </a:r>
          </a:p>
          <a:p>
            <a:r>
              <a:rPr lang="en-US" sz="1200" kern="1200" dirty="0" smtClean="0">
                <a:solidFill>
                  <a:schemeClr val="tx1"/>
                </a:solidFill>
                <a:effectLst/>
                <a:latin typeface="+mn-lt"/>
                <a:ea typeface="+mn-ea"/>
                <a:cs typeface="+mn-cs"/>
              </a:rPr>
              <a:t>Incarceration</a:t>
            </a:r>
          </a:p>
          <a:p>
            <a:r>
              <a:rPr lang="en-US" sz="1200" kern="1200" dirty="0" smtClean="0">
                <a:solidFill>
                  <a:schemeClr val="tx1"/>
                </a:solidFill>
                <a:effectLst/>
                <a:latin typeface="+mn-lt"/>
                <a:ea typeface="+mn-ea"/>
                <a:cs typeface="+mn-cs"/>
              </a:rPr>
              <a:t>Pregnancy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Had</a:t>
            </a:r>
            <a:r>
              <a:rPr lang="en-US" sz="1200" kern="1200" baseline="0" dirty="0" smtClean="0">
                <a:solidFill>
                  <a:schemeClr val="tx1"/>
                </a:solidFill>
                <a:effectLst/>
                <a:latin typeface="+mn-lt"/>
                <a:ea typeface="+mn-ea"/>
                <a:cs typeface="+mn-cs"/>
              </a:rPr>
              <a:t> reduced LOS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C785A0-2219-4398-9330-68D621B4FB7E}" type="slidenum">
              <a:rPr lang="en-US" smtClean="0"/>
              <a:t>44</a:t>
            </a:fld>
            <a:endParaRPr lang="en-US"/>
          </a:p>
        </p:txBody>
      </p:sp>
    </p:spTree>
    <p:extLst>
      <p:ext uri="{BB962C8B-B14F-4D97-AF65-F5344CB8AC3E}">
        <p14:creationId xmlns:p14="http://schemas.microsoft.com/office/powerpoint/2010/main" val="179496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Bridge clinic 2x/week</a:t>
            </a:r>
            <a:endParaRPr lang="en-US" dirty="0"/>
          </a:p>
        </p:txBody>
      </p:sp>
      <p:sp>
        <p:nvSpPr>
          <p:cNvPr id="4" name="Slide Number Placeholder 3"/>
          <p:cNvSpPr>
            <a:spLocks noGrp="1"/>
          </p:cNvSpPr>
          <p:nvPr>
            <p:ph type="sldNum" sz="quarter" idx="10"/>
          </p:nvPr>
        </p:nvSpPr>
        <p:spPr/>
        <p:txBody>
          <a:bodyPr/>
          <a:lstStyle/>
          <a:p>
            <a:fld id="{ACC785A0-2219-4398-9330-68D621B4FB7E}" type="slidenum">
              <a:rPr lang="en-US" smtClean="0"/>
              <a:t>45</a:t>
            </a:fld>
            <a:endParaRPr lang="en-US"/>
          </a:p>
        </p:txBody>
      </p:sp>
    </p:spTree>
    <p:extLst>
      <p:ext uri="{BB962C8B-B14F-4D97-AF65-F5344CB8AC3E}">
        <p14:creationId xmlns:p14="http://schemas.microsoft.com/office/powerpoint/2010/main" val="1034322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closing, I wanted to leave you with some of the other quotes from the EIN survey, which provide hope by showing what some of our ID colleagues have said are effective ways that they have found to help patients who have opioid use disorder complicated by acute infections.  They are often taking an active role in finding ways to treat the whole person.</a:t>
            </a:r>
          </a:p>
          <a:p>
            <a:endParaRPr lang="en-US" baseline="0" dirty="0" smtClean="0"/>
          </a:p>
          <a:p>
            <a:r>
              <a:rPr lang="en-US" dirty="0" smtClean="0"/>
              <a:t>Compassion, empathy:</a:t>
            </a:r>
            <a:r>
              <a:rPr lang="en-US" baseline="0" dirty="0" smtClean="0"/>
              <a:t> these are our core values as physicians, and particularly infectious disease physicians.  I thank you for your time, and want to thank several of my colleagues for their significant contributions and mentorship in this area.  I am happy to take any questions.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CC785A0-2219-4398-9330-68D621B4FB7E}" type="slidenum">
              <a:rPr lang="en-US" smtClean="0"/>
              <a:t>47</a:t>
            </a:fld>
            <a:endParaRPr lang="en-US"/>
          </a:p>
        </p:txBody>
      </p:sp>
    </p:spTree>
    <p:extLst>
      <p:ext uri="{BB962C8B-B14F-4D97-AF65-F5344CB8AC3E}">
        <p14:creationId xmlns:p14="http://schemas.microsoft.com/office/powerpoint/2010/main" val="3909539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Retrospective study of national</a:t>
            </a:r>
            <a:r>
              <a:rPr lang="en-US" baseline="0" dirty="0" smtClean="0"/>
              <a:t> readmission database Jan 2010-Sept 2015 (56% of US hospitalizations)</a:t>
            </a:r>
          </a:p>
          <a:p>
            <a:endParaRPr lang="en-US" baseline="0" dirty="0" smtClean="0"/>
          </a:p>
          <a:p>
            <a:r>
              <a:rPr lang="en-US" baseline="0" dirty="0" smtClean="0"/>
              <a:t>Proportion of IDU-IE went from 15.3% in 2010 to 29% in 2015—representing an increase of 90%!</a:t>
            </a:r>
          </a:p>
          <a:p>
            <a:endParaRPr lang="en-US" baseline="0" dirty="0" smtClean="0"/>
          </a:p>
          <a:p>
            <a:r>
              <a:rPr lang="en-US" baseline="0" dirty="0" smtClean="0"/>
              <a:t>Readmission w/in 30d</a:t>
            </a:r>
          </a:p>
          <a:p>
            <a:r>
              <a:rPr lang="en-US" baseline="0" dirty="0" smtClean="0"/>
              <a:t>Readmission w/in 180d</a:t>
            </a:r>
          </a:p>
          <a:p>
            <a:r>
              <a:rPr lang="en-US" baseline="0" dirty="0" smtClean="0"/>
              <a:t>Mortality</a:t>
            </a:r>
          </a:p>
          <a:p>
            <a:r>
              <a:rPr lang="en-US" baseline="0" dirty="0" smtClean="0"/>
              <a:t>LOS</a:t>
            </a:r>
          </a:p>
          <a:p>
            <a:r>
              <a:rPr lang="en-US" baseline="0" dirty="0" smtClean="0"/>
              <a:t>Total adjusted costs</a:t>
            </a:r>
          </a:p>
          <a:p>
            <a:r>
              <a:rPr lang="en-US" baseline="0" dirty="0" smtClean="0"/>
              <a:t>Discharge location at index hospitalization</a:t>
            </a:r>
          </a:p>
          <a:p>
            <a:endParaRPr lang="en-US" dirty="0"/>
          </a:p>
        </p:txBody>
      </p:sp>
      <p:sp>
        <p:nvSpPr>
          <p:cNvPr id="4" name="Slide Number Placeholder 3"/>
          <p:cNvSpPr>
            <a:spLocks noGrp="1"/>
          </p:cNvSpPr>
          <p:nvPr>
            <p:ph type="sldNum" sz="quarter" idx="10"/>
          </p:nvPr>
        </p:nvSpPr>
        <p:spPr/>
        <p:txBody>
          <a:bodyPr/>
          <a:lstStyle/>
          <a:p>
            <a:fld id="{ACC785A0-2219-4398-9330-68D621B4FB7E}" type="slidenum">
              <a:rPr lang="en-US" smtClean="0"/>
              <a:t>20</a:t>
            </a:fld>
            <a:endParaRPr lang="en-US"/>
          </a:p>
        </p:txBody>
      </p:sp>
    </p:spTree>
    <p:extLst>
      <p:ext uri="{BB962C8B-B14F-4D97-AF65-F5344CB8AC3E}">
        <p14:creationId xmlns:p14="http://schemas.microsoft.com/office/powerpoint/2010/main" val="3380839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withdrawal w/AMA?</a:t>
            </a:r>
            <a:endParaRPr lang="en-US" dirty="0"/>
          </a:p>
        </p:txBody>
      </p:sp>
      <p:sp>
        <p:nvSpPr>
          <p:cNvPr id="4" name="Slide Number Placeholder 3"/>
          <p:cNvSpPr>
            <a:spLocks noGrp="1"/>
          </p:cNvSpPr>
          <p:nvPr>
            <p:ph type="sldNum" sz="quarter" idx="10"/>
          </p:nvPr>
        </p:nvSpPr>
        <p:spPr/>
        <p:txBody>
          <a:bodyPr/>
          <a:lstStyle/>
          <a:p>
            <a:fld id="{ACC785A0-2219-4398-9330-68D621B4FB7E}" type="slidenum">
              <a:rPr lang="en-US" smtClean="0"/>
              <a:t>22</a:t>
            </a:fld>
            <a:endParaRPr lang="en-US"/>
          </a:p>
        </p:txBody>
      </p:sp>
    </p:spTree>
    <p:extLst>
      <p:ext uri="{BB962C8B-B14F-4D97-AF65-F5344CB8AC3E}">
        <p14:creationId xmlns:p14="http://schemas.microsoft.com/office/powerpoint/2010/main" val="2859747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withdrawal w/AMA?</a:t>
            </a:r>
            <a:endParaRPr lang="en-US" dirty="0"/>
          </a:p>
        </p:txBody>
      </p:sp>
      <p:sp>
        <p:nvSpPr>
          <p:cNvPr id="4" name="Slide Number Placeholder 3"/>
          <p:cNvSpPr>
            <a:spLocks noGrp="1"/>
          </p:cNvSpPr>
          <p:nvPr>
            <p:ph type="sldNum" sz="quarter" idx="10"/>
          </p:nvPr>
        </p:nvSpPr>
        <p:spPr/>
        <p:txBody>
          <a:bodyPr/>
          <a:lstStyle/>
          <a:p>
            <a:fld id="{ACC785A0-2219-4398-9330-68D621B4FB7E}" type="slidenum">
              <a:rPr lang="en-US" smtClean="0"/>
              <a:t>23</a:t>
            </a:fld>
            <a:endParaRPr lang="en-US"/>
          </a:p>
        </p:txBody>
      </p:sp>
    </p:spTree>
    <p:extLst>
      <p:ext uri="{BB962C8B-B14F-4D97-AF65-F5344CB8AC3E}">
        <p14:creationId xmlns:p14="http://schemas.microsoft.com/office/powerpoint/2010/main" val="3198815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2019 retrospective</a:t>
            </a:r>
            <a:r>
              <a:rPr lang="en-US" baseline="0" dirty="0" smtClean="0"/>
              <a:t> study 2010-2015 of National Readmissions Database (56% of US admissions)</a:t>
            </a:r>
            <a:endParaRPr lang="en-US" dirty="0" smtClean="0"/>
          </a:p>
          <a:p>
            <a:r>
              <a:rPr lang="en-US" dirty="0" smtClean="0"/>
              <a:t>PWID less</a:t>
            </a:r>
            <a:r>
              <a:rPr lang="en-US" baseline="0" dirty="0" smtClean="0"/>
              <a:t> likely to be discharged home; more likely SNF</a:t>
            </a:r>
          </a:p>
          <a:p>
            <a:r>
              <a:rPr lang="en-US" baseline="0" dirty="0" smtClean="0"/>
              <a:t>Represents overall readmissions</a:t>
            </a:r>
            <a:endParaRPr lang="en-US" dirty="0" smtClean="0"/>
          </a:p>
          <a:p>
            <a:endParaRPr lang="en-US" dirty="0"/>
          </a:p>
        </p:txBody>
      </p:sp>
      <p:sp>
        <p:nvSpPr>
          <p:cNvPr id="4" name="Slide Number Placeholder 3"/>
          <p:cNvSpPr>
            <a:spLocks noGrp="1"/>
          </p:cNvSpPr>
          <p:nvPr>
            <p:ph type="sldNum" sz="quarter" idx="10"/>
          </p:nvPr>
        </p:nvSpPr>
        <p:spPr/>
        <p:txBody>
          <a:bodyPr/>
          <a:lstStyle/>
          <a:p>
            <a:fld id="{ACC785A0-2219-4398-9330-68D621B4FB7E}" type="slidenum">
              <a:rPr lang="en-US" smtClean="0"/>
              <a:t>24</a:t>
            </a:fld>
            <a:endParaRPr lang="en-US"/>
          </a:p>
        </p:txBody>
      </p:sp>
    </p:spTree>
    <p:extLst>
      <p:ext uri="{BB962C8B-B14F-4D97-AF65-F5344CB8AC3E}">
        <p14:creationId xmlns:p14="http://schemas.microsoft.com/office/powerpoint/2010/main" val="2651581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latin typeface="Calibri" panose="020F0502020204030204" pitchFamily="34" charset="0"/>
              </a:rPr>
              <a:t>Rosenthal, et al 2016: 49% at some point within 10-year study period</a:t>
            </a:r>
          </a:p>
          <a:p>
            <a:pPr lvl="1"/>
            <a:r>
              <a:rPr lang="en-US" dirty="0" smtClean="0">
                <a:latin typeface="Calibri" panose="020F0502020204030204" pitchFamily="34" charset="0"/>
              </a:rPr>
              <a:t>Gray, et al 2018: 22.4% within 6 months</a:t>
            </a:r>
          </a:p>
          <a:p>
            <a:pPr lvl="1"/>
            <a:r>
              <a:rPr lang="en-US" dirty="0" err="1" smtClean="0">
                <a:latin typeface="Calibri" panose="020F0502020204030204" pitchFamily="34" charset="0"/>
              </a:rPr>
              <a:t>Rudasill</a:t>
            </a:r>
            <a:r>
              <a:rPr lang="en-US" dirty="0" smtClean="0">
                <a:latin typeface="Calibri" panose="020F0502020204030204" pitchFamily="34" charset="0"/>
              </a:rPr>
              <a:t>, et al 2019: 22.3% within 6 months</a:t>
            </a:r>
          </a:p>
          <a:p>
            <a:endParaRPr lang="en-US" dirty="0"/>
          </a:p>
        </p:txBody>
      </p:sp>
      <p:sp>
        <p:nvSpPr>
          <p:cNvPr id="4" name="Slide Number Placeholder 3"/>
          <p:cNvSpPr>
            <a:spLocks noGrp="1"/>
          </p:cNvSpPr>
          <p:nvPr>
            <p:ph type="sldNum" sz="quarter" idx="10"/>
          </p:nvPr>
        </p:nvSpPr>
        <p:spPr/>
        <p:txBody>
          <a:bodyPr/>
          <a:lstStyle/>
          <a:p>
            <a:fld id="{ACC785A0-2219-4398-9330-68D621B4FB7E}" type="slidenum">
              <a:rPr lang="en-US" smtClean="0"/>
              <a:t>25</a:t>
            </a:fld>
            <a:endParaRPr lang="en-US"/>
          </a:p>
        </p:txBody>
      </p:sp>
    </p:spTree>
    <p:extLst>
      <p:ext uri="{BB962C8B-B14F-4D97-AF65-F5344CB8AC3E}">
        <p14:creationId xmlns:p14="http://schemas.microsoft.com/office/powerpoint/2010/main" val="2497763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withdrawal w/AMA?</a:t>
            </a:r>
            <a:endParaRPr lang="en-US" dirty="0"/>
          </a:p>
        </p:txBody>
      </p:sp>
      <p:sp>
        <p:nvSpPr>
          <p:cNvPr id="4" name="Slide Number Placeholder 3"/>
          <p:cNvSpPr>
            <a:spLocks noGrp="1"/>
          </p:cNvSpPr>
          <p:nvPr>
            <p:ph type="sldNum" sz="quarter" idx="10"/>
          </p:nvPr>
        </p:nvSpPr>
        <p:spPr/>
        <p:txBody>
          <a:bodyPr/>
          <a:lstStyle/>
          <a:p>
            <a:fld id="{ACC785A0-2219-4398-9330-68D621B4FB7E}" type="slidenum">
              <a:rPr lang="en-US" smtClean="0"/>
              <a:t>26</a:t>
            </a:fld>
            <a:endParaRPr lang="en-US"/>
          </a:p>
        </p:txBody>
      </p:sp>
    </p:spTree>
    <p:extLst>
      <p:ext uri="{BB962C8B-B14F-4D97-AF65-F5344CB8AC3E}">
        <p14:creationId xmlns:p14="http://schemas.microsoft.com/office/powerpoint/2010/main" val="4176596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evidence suggested mortality generally lower in IDU-IE than IE associated with other causes: 10% vs. 20-35%</a:t>
            </a:r>
          </a:p>
          <a:p>
            <a:r>
              <a:rPr lang="en-US" dirty="0"/>
              <a:t>However, this is changing: most recent studies suggest that mortality in IDU-IE vs. non-IDU-IE is similar, despite younger age and fewer comorbidities in PWID</a:t>
            </a:r>
          </a:p>
          <a:p>
            <a:endParaRPr lang="en-US" dirty="0"/>
          </a:p>
          <a:p>
            <a:r>
              <a:rPr lang="en-US" dirty="0"/>
              <a:t>UVA readmissions at 6 months, BIDMC during study period, UCSF during study period</a:t>
            </a:r>
          </a:p>
        </p:txBody>
      </p:sp>
      <p:sp>
        <p:nvSpPr>
          <p:cNvPr id="4" name="Slide Number Placeholder 3"/>
          <p:cNvSpPr>
            <a:spLocks noGrp="1"/>
          </p:cNvSpPr>
          <p:nvPr>
            <p:ph type="sldNum" sz="quarter" idx="10"/>
          </p:nvPr>
        </p:nvSpPr>
        <p:spPr/>
        <p:txBody>
          <a:bodyPr/>
          <a:lstStyle/>
          <a:p>
            <a:fld id="{ACC785A0-2219-4398-9330-68D621B4FB7E}" type="slidenum">
              <a:rPr lang="en-US" smtClean="0"/>
              <a:t>27</a:t>
            </a:fld>
            <a:endParaRPr lang="en-US"/>
          </a:p>
        </p:txBody>
      </p:sp>
    </p:spTree>
    <p:extLst>
      <p:ext uri="{BB962C8B-B14F-4D97-AF65-F5344CB8AC3E}">
        <p14:creationId xmlns:p14="http://schemas.microsoft.com/office/powerpoint/2010/main" val="1080522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A5A793-4510-F14E-81F9-2DB50123CCE5}"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0F79D-BC49-164D-87E0-3734675E7A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5619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AA5B253F-6E57-4153-B4A9-E4A9AD7BE1DF}"/>
              </a:ext>
            </a:extLst>
          </p:cNvPr>
          <p:cNvSpPr/>
          <p:nvPr userDrawn="1"/>
        </p:nvSpPr>
        <p:spPr>
          <a:xfrm>
            <a:off x="3" y="0"/>
            <a:ext cx="12191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2" name="Title 1"/>
          <p:cNvSpPr>
            <a:spLocks noGrp="1"/>
          </p:cNvSpPr>
          <p:nvPr>
            <p:ph type="title" hasCustomPrompt="1"/>
          </p:nvPr>
        </p:nvSpPr>
        <p:spPr>
          <a:xfrm>
            <a:off x="2171191" y="2246444"/>
            <a:ext cx="7849618" cy="2531891"/>
          </a:xfrm>
        </p:spPr>
        <p:txBody>
          <a:bodyPr anchor="ctr">
            <a:noAutofit/>
          </a:bodyPr>
          <a:lstStyle>
            <a:lvl1pPr algn="ctr">
              <a:lnSpc>
                <a:spcPct val="80000"/>
              </a:lnSpc>
              <a:defRPr sz="6118" b="0">
                <a:solidFill>
                  <a:schemeClr val="bg1"/>
                </a:solidFill>
              </a:defRPr>
            </a:lvl1pPr>
          </a:lstStyle>
          <a:p>
            <a:r>
              <a:rPr lang="en-US" dirty="0"/>
              <a:t>[Thank you or sign off]</a:t>
            </a:r>
            <a:endParaRPr lang="en-AU" dirty="0"/>
          </a:p>
        </p:txBody>
      </p:sp>
      <p:sp>
        <p:nvSpPr>
          <p:cNvPr id="8" name="Footer Placeholder 7">
            <a:extLst>
              <a:ext uri="{FF2B5EF4-FFF2-40B4-BE49-F238E27FC236}">
                <a16:creationId xmlns=""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solidFill>
                  <a:srgbClr val="FFFFFF"/>
                </a:solidFill>
              </a:rPr>
              <a:t>[Footer]</a:t>
            </a:r>
          </a:p>
        </p:txBody>
      </p:sp>
      <p:sp>
        <p:nvSpPr>
          <p:cNvPr id="9" name="Slide Number Placeholder 8">
            <a:extLst>
              <a:ext uri="{FF2B5EF4-FFF2-40B4-BE49-F238E27FC236}">
                <a16:creationId xmlns=""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78491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635673CE-2DC8-4BC7-8474-7FD9AEAE7788}"/>
              </a:ext>
            </a:extLst>
          </p:cNvPr>
          <p:cNvSpPr>
            <a:spLocks noGrp="1"/>
          </p:cNvSpPr>
          <p:nvPr>
            <p:ph type="title"/>
          </p:nvPr>
        </p:nvSpPr>
        <p:spPr/>
        <p:txBody>
          <a:bodyPr/>
          <a:lstStyle/>
          <a:p>
            <a:r>
              <a:rPr lang="en-US"/>
              <a:t>Click to edit Master title style</a:t>
            </a:r>
            <a:endParaRPr lang="en-AU" dirty="0"/>
          </a:p>
        </p:txBody>
      </p:sp>
      <p:sp>
        <p:nvSpPr>
          <p:cNvPr id="4" name="Footer Placeholder 3">
            <a:extLst>
              <a:ext uri="{FF2B5EF4-FFF2-40B4-BE49-F238E27FC236}">
                <a16:creationId xmlns="" xmlns:a16="http://schemas.microsoft.com/office/drawing/2014/main" id="{2E8B1A7F-3E6C-4BDA-A873-12B2FD961FC8}"/>
              </a:ext>
            </a:extLst>
          </p:cNvPr>
          <p:cNvSpPr>
            <a:spLocks noGrp="1"/>
          </p:cNvSpPr>
          <p:nvPr>
            <p:ph type="ftr" sz="quarter" idx="10"/>
          </p:nvPr>
        </p:nvSpPr>
        <p:spPr/>
        <p:txBody>
          <a:bodyPr/>
          <a:lstStyle/>
          <a:p>
            <a:pPr algn="ctr"/>
            <a:r>
              <a:rPr lang="en-AU" dirty="0">
                <a:solidFill>
                  <a:srgbClr val="FFFFFF"/>
                </a:solidFill>
              </a:rPr>
              <a:t>[Footer]</a:t>
            </a:r>
          </a:p>
        </p:txBody>
      </p:sp>
      <p:sp>
        <p:nvSpPr>
          <p:cNvPr id="5" name="Slide Number Placeholder 4">
            <a:extLst>
              <a:ext uri="{FF2B5EF4-FFF2-40B4-BE49-F238E27FC236}">
                <a16:creationId xmlns="" xmlns:a16="http://schemas.microsoft.com/office/drawing/2014/main" id="{54C0EA49-7B36-455E-A863-61CF191F594C}"/>
              </a:ext>
            </a:extLst>
          </p:cNvPr>
          <p:cNvSpPr>
            <a:spLocks noGrp="1"/>
          </p:cNvSpPr>
          <p:nvPr>
            <p:ph type="sldNum" sz="quarter" idx="11"/>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50942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a:solidFill>
                <a:srgbClr val="FFFFFF"/>
              </a:solidFill>
            </a:endParaRPr>
          </a:p>
        </p:txBody>
      </p:sp>
    </p:spTree>
    <p:extLst>
      <p:ext uri="{BB962C8B-B14F-4D97-AF65-F5344CB8AC3E}">
        <p14:creationId xmlns:p14="http://schemas.microsoft.com/office/powerpoint/2010/main" val="148347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8660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5074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7918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1777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76373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8767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593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A5A793-4510-F14E-81F9-2DB50123CCE5}"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B0F79D-BC49-164D-87E0-3734675E7A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64874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4681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77813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7039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96973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4948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1743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9378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6076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5009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351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A5A793-4510-F14E-81F9-2DB50123CCE5}" type="datetimeFigureOut">
              <a:rPr lang="en-US" smtClean="0">
                <a:solidFill>
                  <a:prstClr val="black">
                    <a:tint val="75000"/>
                  </a:prstClr>
                </a:solidFill>
              </a:rPr>
              <a:pPr/>
              <a:t>4/29/2019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CB0F79D-BC49-164D-87E0-3734675E7A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05321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5776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5196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8861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9632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4266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1078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9168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5656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346202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654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A5A793-4510-F14E-81F9-2DB50123CCE5}" type="datetimeFigureOut">
              <a:rPr lang="en-US" smtClean="0">
                <a:solidFill>
                  <a:prstClr val="black">
                    <a:tint val="75000"/>
                  </a:prstClr>
                </a:solidFill>
              </a:rPr>
              <a:pPr/>
              <a:t>4/29/2019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CB0F79D-BC49-164D-87E0-3734675E7A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2999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15235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7289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30977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43429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7256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25427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27107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2413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14349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7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A5A793-4510-F14E-81F9-2DB50123CCE5}" type="datetimeFigureOut">
              <a:rPr lang="en-US" smtClean="0">
                <a:solidFill>
                  <a:prstClr val="black">
                    <a:tint val="75000"/>
                  </a:prstClr>
                </a:solidFill>
              </a:rPr>
              <a:pPr/>
              <a:t>4/29/2019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CB0F79D-BC49-164D-87E0-3734675E7A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5403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54642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2742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0638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8676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94531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16406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18977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68196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42114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00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A5A793-4510-F14E-81F9-2DB50123CCE5}"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B0F79D-BC49-164D-87E0-3734675E7A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79642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980115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05159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201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04416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26409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38889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73779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70039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91216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4773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A5A793-4510-F14E-81F9-2DB50123CCE5}"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B0F79D-BC49-164D-87E0-3734675E7A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87352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45051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37021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51912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99044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19169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88864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49344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30052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99101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997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A5A793-4510-F14E-81F9-2DB50123CCE5}"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0F79D-BC49-164D-87E0-3734675E7A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910979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30467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582419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79143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09070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05056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05899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87492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0172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4864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82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A5A793-4510-F14E-81F9-2DB50123CCE5}"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0F79D-BC49-164D-87E0-3734675E7A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56854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93947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6386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6262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81926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62176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52503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88680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07792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6361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212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02AB3C50-0815-4E72-B5C0-4CC01800180F}"/>
              </a:ext>
            </a:extLst>
          </p:cNvPr>
          <p:cNvSpPr/>
          <p:nvPr userDrawn="1"/>
        </p:nvSpPr>
        <p:spPr>
          <a:xfrm>
            <a:off x="3" y="0"/>
            <a:ext cx="12191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9" name="Text Placeholder 8">
            <a:extLst>
              <a:ext uri="{FF2B5EF4-FFF2-40B4-BE49-F238E27FC236}">
                <a16:creationId xmlns="" xmlns:a16="http://schemas.microsoft.com/office/drawing/2014/main" id="{2670AC6F-A8DE-43B1-AB32-8BCC2ADD0A50}"/>
              </a:ext>
            </a:extLst>
          </p:cNvPr>
          <p:cNvSpPr>
            <a:spLocks noGrp="1"/>
          </p:cNvSpPr>
          <p:nvPr>
            <p:ph type="body" sz="quarter" idx="12" hasCustomPrompt="1"/>
          </p:nvPr>
        </p:nvSpPr>
        <p:spPr>
          <a:xfrm>
            <a:off x="321510" y="184205"/>
            <a:ext cx="2700330" cy="217696"/>
          </a:xfrm>
        </p:spPr>
        <p:txBody>
          <a:bodyPr anchor="ctr">
            <a:normAutofit/>
          </a:bodyPr>
          <a:lstStyle>
            <a:lvl1pPr marL="0" indent="0" algn="l">
              <a:spcBef>
                <a:spcPts val="0"/>
              </a:spcBef>
              <a:spcAft>
                <a:spcPts val="0"/>
              </a:spcAft>
              <a:buFontTx/>
              <a:buNone/>
              <a:defRPr sz="1100">
                <a:solidFill>
                  <a:schemeClr val="bg1"/>
                </a:solidFill>
              </a:defRPr>
            </a:lvl1pPr>
            <a:lvl2pPr marL="101256" indent="0" algn="l">
              <a:buFontTx/>
              <a:buNone/>
              <a:defRPr sz="984">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[Current Date]</a:t>
            </a:r>
          </a:p>
        </p:txBody>
      </p:sp>
      <p:pic>
        <p:nvPicPr>
          <p:cNvPr id="7" name="Picture 6">
            <a:extLst>
              <a:ext uri="{FF2B5EF4-FFF2-40B4-BE49-F238E27FC236}">
                <a16:creationId xmlns="" xmlns:a16="http://schemas.microsoft.com/office/drawing/2014/main" id="{B48D68E9-7018-4336-9CC4-C1AD98D094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9981" y="1428599"/>
            <a:ext cx="3912001" cy="4000802"/>
          </a:xfrm>
          <a:prstGeom prst="rect">
            <a:avLst/>
          </a:prstGeom>
        </p:spPr>
      </p:pic>
      <p:sp>
        <p:nvSpPr>
          <p:cNvPr id="2" name="Slide Number Placeholder 1">
            <a:extLst>
              <a:ext uri="{FF2B5EF4-FFF2-40B4-BE49-F238E27FC236}">
                <a16:creationId xmlns="" xmlns:a16="http://schemas.microsoft.com/office/drawing/2014/main" id="{9998FB25-7404-4D17-BC12-C5C5BD3F89CC}"/>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
        <p:nvSpPr>
          <p:cNvPr id="3" name="Footer Placeholder 2">
            <a:extLst>
              <a:ext uri="{FF2B5EF4-FFF2-40B4-BE49-F238E27FC236}">
                <a16:creationId xmlns="" xmlns:a16="http://schemas.microsoft.com/office/drawing/2014/main" id="{C8CB9713-6169-4BCA-998A-1ECD71372D89}"/>
              </a:ext>
            </a:extLst>
          </p:cNvPr>
          <p:cNvSpPr>
            <a:spLocks noGrp="1"/>
          </p:cNvSpPr>
          <p:nvPr>
            <p:ph type="ftr" sz="quarter" idx="14"/>
          </p:nvPr>
        </p:nvSpPr>
        <p:spPr/>
        <p:txBody>
          <a:bodyPr/>
          <a:lstStyle>
            <a:lvl1pPr>
              <a:defRPr>
                <a:solidFill>
                  <a:schemeClr val="bg1"/>
                </a:solidFill>
              </a:defRPr>
            </a:lvl1pPr>
          </a:lstStyle>
          <a:p>
            <a:pPr algn="ctr"/>
            <a:r>
              <a:rPr lang="en-AU" dirty="0">
                <a:solidFill>
                  <a:srgbClr val="FFFFFF"/>
                </a:solidFill>
              </a:rPr>
              <a:t>[Footer]</a:t>
            </a:r>
          </a:p>
        </p:txBody>
      </p:sp>
    </p:spTree>
    <p:extLst>
      <p:ext uri="{BB962C8B-B14F-4D97-AF65-F5344CB8AC3E}">
        <p14:creationId xmlns:p14="http://schemas.microsoft.com/office/powerpoint/2010/main" val="64560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47941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65838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851270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63628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26874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948954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241789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75658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638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40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AA5B253F-6E57-4153-B4A9-E4A9AD7BE1DF}"/>
              </a:ext>
            </a:extLst>
          </p:cNvPr>
          <p:cNvSpPr/>
          <p:nvPr userDrawn="1"/>
        </p:nvSpPr>
        <p:spPr>
          <a:xfrm>
            <a:off x="3" y="0"/>
            <a:ext cx="12191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2" name="Title 1"/>
          <p:cNvSpPr>
            <a:spLocks noGrp="1"/>
          </p:cNvSpPr>
          <p:nvPr>
            <p:ph type="title" hasCustomPrompt="1"/>
          </p:nvPr>
        </p:nvSpPr>
        <p:spPr>
          <a:xfrm>
            <a:off x="321510" y="1413894"/>
            <a:ext cx="10896586" cy="2015106"/>
          </a:xfrm>
        </p:spPr>
        <p:txBody>
          <a:bodyPr>
            <a:noAutofit/>
          </a:bodyPr>
          <a:lstStyle>
            <a:lvl1pPr>
              <a:lnSpc>
                <a:spcPct val="80000"/>
              </a:lnSpc>
              <a:defRPr sz="8298">
                <a:solidFill>
                  <a:schemeClr val="bg1"/>
                </a:solidFill>
              </a:defRPr>
            </a:lvl1pPr>
          </a:lstStyle>
          <a:p>
            <a:r>
              <a:rPr lang="en-US" dirty="0"/>
              <a:t>[Presentation Title]</a:t>
            </a:r>
            <a:endParaRPr lang="en-AU" dirty="0"/>
          </a:p>
        </p:txBody>
      </p:sp>
      <p:sp>
        <p:nvSpPr>
          <p:cNvPr id="7" name="Text Placeholder 6"/>
          <p:cNvSpPr>
            <a:spLocks noGrp="1"/>
          </p:cNvSpPr>
          <p:nvPr>
            <p:ph type="body" sz="quarter" idx="10" hasCustomPrompt="1"/>
          </p:nvPr>
        </p:nvSpPr>
        <p:spPr>
          <a:xfrm>
            <a:off x="321508" y="3327723"/>
            <a:ext cx="10901097" cy="1819999"/>
          </a:xfrm>
        </p:spPr>
        <p:txBody>
          <a:bodyPr>
            <a:normAutofit/>
          </a:bodyPr>
          <a:lstStyle>
            <a:lvl1pPr marL="0" indent="0">
              <a:buNone/>
              <a:defRPr sz="4079">
                <a:solidFill>
                  <a:schemeClr val="bg1"/>
                </a:solidFill>
              </a:defRPr>
            </a:lvl1pPr>
          </a:lstStyle>
          <a:p>
            <a:pPr lvl="0"/>
            <a:r>
              <a:rPr lang="en-US" dirty="0"/>
              <a:t>[Presenter Name]</a:t>
            </a:r>
          </a:p>
        </p:txBody>
      </p:sp>
      <p:sp>
        <p:nvSpPr>
          <p:cNvPr id="8" name="Footer Placeholder 7">
            <a:extLst>
              <a:ext uri="{FF2B5EF4-FFF2-40B4-BE49-F238E27FC236}">
                <a16:creationId xmlns=""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solidFill>
                  <a:srgbClr val="FFFFFF"/>
                </a:solidFill>
              </a:rPr>
              <a:t>[Footer]</a:t>
            </a:r>
          </a:p>
        </p:txBody>
      </p:sp>
      <p:sp>
        <p:nvSpPr>
          <p:cNvPr id="9" name="Slide Number Placeholder 8">
            <a:extLst>
              <a:ext uri="{FF2B5EF4-FFF2-40B4-BE49-F238E27FC236}">
                <a16:creationId xmlns=""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405929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23833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24226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94528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15366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25224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51378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5009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44591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90949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834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AA5B253F-6E57-4153-B4A9-E4A9AD7BE1DF}"/>
              </a:ext>
            </a:extLst>
          </p:cNvPr>
          <p:cNvSpPr/>
          <p:nvPr userDrawn="1"/>
        </p:nvSpPr>
        <p:spPr>
          <a:xfrm>
            <a:off x="-15948" y="0"/>
            <a:ext cx="12191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2" name="Title 1"/>
          <p:cNvSpPr>
            <a:spLocks noGrp="1"/>
          </p:cNvSpPr>
          <p:nvPr>
            <p:ph type="title" hasCustomPrompt="1"/>
          </p:nvPr>
        </p:nvSpPr>
        <p:spPr>
          <a:xfrm>
            <a:off x="321509" y="1413894"/>
            <a:ext cx="7849618" cy="2015106"/>
          </a:xfrm>
        </p:spPr>
        <p:txBody>
          <a:bodyPr>
            <a:noAutofit/>
          </a:bodyPr>
          <a:lstStyle>
            <a:lvl1pPr>
              <a:lnSpc>
                <a:spcPct val="80000"/>
              </a:lnSpc>
              <a:defRPr sz="6118">
                <a:solidFill>
                  <a:schemeClr val="bg1"/>
                </a:solidFill>
              </a:defRPr>
            </a:lvl1pPr>
          </a:lstStyle>
          <a:p>
            <a:r>
              <a:rPr lang="en-US" dirty="0"/>
              <a:t>[Section Title]</a:t>
            </a:r>
            <a:endParaRPr lang="en-AU" dirty="0"/>
          </a:p>
        </p:txBody>
      </p:sp>
      <p:sp>
        <p:nvSpPr>
          <p:cNvPr id="7" name="Text Placeholder 6"/>
          <p:cNvSpPr>
            <a:spLocks noGrp="1"/>
          </p:cNvSpPr>
          <p:nvPr>
            <p:ph type="body" sz="quarter" idx="10" hasCustomPrompt="1"/>
          </p:nvPr>
        </p:nvSpPr>
        <p:spPr>
          <a:xfrm>
            <a:off x="321508" y="2365639"/>
            <a:ext cx="7852868" cy="1620391"/>
          </a:xfrm>
        </p:spPr>
        <p:txBody>
          <a:bodyPr>
            <a:noAutofit/>
          </a:bodyPr>
          <a:lstStyle>
            <a:lvl1pPr marL="0" indent="0">
              <a:buNone/>
              <a:defRPr sz="2883">
                <a:solidFill>
                  <a:schemeClr val="bg1"/>
                </a:solidFill>
              </a:defRPr>
            </a:lvl1pPr>
          </a:lstStyle>
          <a:p>
            <a:pPr lvl="0"/>
            <a:r>
              <a:rPr lang="en-US" dirty="0"/>
              <a:t>[Subtitle Information]</a:t>
            </a:r>
          </a:p>
        </p:txBody>
      </p:sp>
      <p:sp>
        <p:nvSpPr>
          <p:cNvPr id="8" name="Footer Placeholder 7">
            <a:extLst>
              <a:ext uri="{FF2B5EF4-FFF2-40B4-BE49-F238E27FC236}">
                <a16:creationId xmlns=""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solidFill>
                  <a:srgbClr val="FFFFFF"/>
                </a:solidFill>
              </a:rPr>
              <a:t>[Footer]</a:t>
            </a:r>
          </a:p>
        </p:txBody>
      </p:sp>
      <p:sp>
        <p:nvSpPr>
          <p:cNvPr id="9" name="Slide Number Placeholder 8">
            <a:extLst>
              <a:ext uri="{FF2B5EF4-FFF2-40B4-BE49-F238E27FC236}">
                <a16:creationId xmlns=""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122553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64036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93960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36288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23549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85793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55475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91807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22111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200133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617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AA5B253F-6E57-4153-B4A9-E4A9AD7BE1DF}"/>
              </a:ext>
            </a:extLst>
          </p:cNvPr>
          <p:cNvSpPr/>
          <p:nvPr userDrawn="1"/>
        </p:nvSpPr>
        <p:spPr>
          <a:xfrm>
            <a:off x="3" y="0"/>
            <a:ext cx="12191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2" name="Title 1"/>
          <p:cNvSpPr>
            <a:spLocks noGrp="1"/>
          </p:cNvSpPr>
          <p:nvPr>
            <p:ph type="title" hasCustomPrompt="1"/>
          </p:nvPr>
        </p:nvSpPr>
        <p:spPr>
          <a:xfrm>
            <a:off x="321511" y="1413894"/>
            <a:ext cx="7389409" cy="2015106"/>
          </a:xfrm>
        </p:spPr>
        <p:txBody>
          <a:bodyPr>
            <a:noAutofit/>
          </a:bodyPr>
          <a:lstStyle>
            <a:lvl1pPr>
              <a:lnSpc>
                <a:spcPct val="80000"/>
              </a:lnSpc>
              <a:defRPr sz="6118">
                <a:solidFill>
                  <a:schemeClr val="bg1"/>
                </a:solidFill>
              </a:defRPr>
            </a:lvl1pPr>
          </a:lstStyle>
          <a:p>
            <a:r>
              <a:rPr lang="en-US" dirty="0"/>
              <a:t>[Section Title]</a:t>
            </a:r>
            <a:endParaRPr lang="en-AU" dirty="0"/>
          </a:p>
        </p:txBody>
      </p:sp>
      <p:sp>
        <p:nvSpPr>
          <p:cNvPr id="7" name="Text Placeholder 6"/>
          <p:cNvSpPr>
            <a:spLocks noGrp="1"/>
          </p:cNvSpPr>
          <p:nvPr>
            <p:ph type="body" sz="quarter" idx="10" hasCustomPrompt="1"/>
          </p:nvPr>
        </p:nvSpPr>
        <p:spPr>
          <a:xfrm>
            <a:off x="321508" y="2365639"/>
            <a:ext cx="7392468" cy="1620391"/>
          </a:xfrm>
        </p:spPr>
        <p:txBody>
          <a:bodyPr>
            <a:noAutofit/>
          </a:bodyPr>
          <a:lstStyle>
            <a:lvl1pPr marL="0" indent="0">
              <a:buNone/>
              <a:defRPr sz="2883">
                <a:solidFill>
                  <a:schemeClr val="bg1"/>
                </a:solidFill>
              </a:defRPr>
            </a:lvl1pPr>
          </a:lstStyle>
          <a:p>
            <a:pPr lvl="0"/>
            <a:r>
              <a:rPr lang="en-US" dirty="0"/>
              <a:t>[Subtitle Information]</a:t>
            </a:r>
          </a:p>
        </p:txBody>
      </p:sp>
      <p:sp>
        <p:nvSpPr>
          <p:cNvPr id="8" name="Footer Placeholder 7">
            <a:extLst>
              <a:ext uri="{FF2B5EF4-FFF2-40B4-BE49-F238E27FC236}">
                <a16:creationId xmlns=""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solidFill>
                  <a:srgbClr val="FFFFFF"/>
                </a:solidFill>
              </a:rPr>
              <a:t>[Footer]</a:t>
            </a:r>
          </a:p>
        </p:txBody>
      </p:sp>
      <p:sp>
        <p:nvSpPr>
          <p:cNvPr id="9" name="Slide Number Placeholder 8">
            <a:extLst>
              <a:ext uri="{FF2B5EF4-FFF2-40B4-BE49-F238E27FC236}">
                <a16:creationId xmlns=""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pic>
        <p:nvPicPr>
          <p:cNvPr id="4" name="Picture 3">
            <a:extLst>
              <a:ext uri="{FF2B5EF4-FFF2-40B4-BE49-F238E27FC236}">
                <a16:creationId xmlns="" xmlns:a16="http://schemas.microsoft.com/office/drawing/2014/main" id="{7E700A36-47BB-4418-B306-3E7E3AC141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86510" y="1400499"/>
            <a:ext cx="2724017" cy="4801391"/>
          </a:xfrm>
          <a:prstGeom prst="rect">
            <a:avLst/>
          </a:prstGeom>
        </p:spPr>
      </p:pic>
    </p:spTree>
    <p:extLst>
      <p:ext uri="{BB962C8B-B14F-4D97-AF65-F5344CB8AC3E}">
        <p14:creationId xmlns:p14="http://schemas.microsoft.com/office/powerpoint/2010/main" val="43727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86994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09266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85963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B4F26-1B9A-4B47-9594-73BF250C9251}"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2F371-9ADA-41D9-97A2-D7DCA2832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996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AA5B253F-6E57-4153-B4A9-E4A9AD7BE1DF}"/>
              </a:ext>
            </a:extLst>
          </p:cNvPr>
          <p:cNvSpPr/>
          <p:nvPr userDrawn="1"/>
        </p:nvSpPr>
        <p:spPr>
          <a:xfrm>
            <a:off x="3" y="0"/>
            <a:ext cx="12191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2" name="Title 1"/>
          <p:cNvSpPr>
            <a:spLocks noGrp="1"/>
          </p:cNvSpPr>
          <p:nvPr>
            <p:ph type="title" hasCustomPrompt="1"/>
          </p:nvPr>
        </p:nvSpPr>
        <p:spPr>
          <a:xfrm>
            <a:off x="321511" y="1413894"/>
            <a:ext cx="7389409" cy="2015106"/>
          </a:xfrm>
        </p:spPr>
        <p:txBody>
          <a:bodyPr>
            <a:noAutofit/>
          </a:bodyPr>
          <a:lstStyle>
            <a:lvl1pPr>
              <a:lnSpc>
                <a:spcPct val="80000"/>
              </a:lnSpc>
              <a:defRPr sz="6118">
                <a:solidFill>
                  <a:schemeClr val="bg1"/>
                </a:solidFill>
              </a:defRPr>
            </a:lvl1pPr>
          </a:lstStyle>
          <a:p>
            <a:r>
              <a:rPr lang="en-US" dirty="0"/>
              <a:t>[Section Title]</a:t>
            </a:r>
            <a:endParaRPr lang="en-AU" dirty="0"/>
          </a:p>
        </p:txBody>
      </p:sp>
      <p:sp>
        <p:nvSpPr>
          <p:cNvPr id="7" name="Text Placeholder 6"/>
          <p:cNvSpPr>
            <a:spLocks noGrp="1"/>
          </p:cNvSpPr>
          <p:nvPr>
            <p:ph type="body" sz="quarter" idx="10" hasCustomPrompt="1"/>
          </p:nvPr>
        </p:nvSpPr>
        <p:spPr>
          <a:xfrm>
            <a:off x="321508" y="2365639"/>
            <a:ext cx="7392468" cy="1620391"/>
          </a:xfrm>
        </p:spPr>
        <p:txBody>
          <a:bodyPr>
            <a:noAutofit/>
          </a:bodyPr>
          <a:lstStyle>
            <a:lvl1pPr marL="0" indent="0">
              <a:buNone/>
              <a:defRPr sz="2883">
                <a:solidFill>
                  <a:schemeClr val="bg1"/>
                </a:solidFill>
              </a:defRPr>
            </a:lvl1pPr>
          </a:lstStyle>
          <a:p>
            <a:pPr lvl="0"/>
            <a:r>
              <a:rPr lang="en-US" dirty="0"/>
              <a:t>[Subtitle Information]</a:t>
            </a:r>
          </a:p>
        </p:txBody>
      </p:sp>
      <p:sp>
        <p:nvSpPr>
          <p:cNvPr id="8" name="Footer Placeholder 7">
            <a:extLst>
              <a:ext uri="{FF2B5EF4-FFF2-40B4-BE49-F238E27FC236}">
                <a16:creationId xmlns=""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solidFill>
                  <a:srgbClr val="FFFFFF"/>
                </a:solidFill>
              </a:rPr>
              <a:t>[Footer]</a:t>
            </a:r>
          </a:p>
        </p:txBody>
      </p:sp>
      <p:sp>
        <p:nvSpPr>
          <p:cNvPr id="9" name="Slide Number Placeholder 8">
            <a:extLst>
              <a:ext uri="{FF2B5EF4-FFF2-40B4-BE49-F238E27FC236}">
                <a16:creationId xmlns=""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pic>
        <p:nvPicPr>
          <p:cNvPr id="13" name="Picture 12">
            <a:extLst>
              <a:ext uri="{FF2B5EF4-FFF2-40B4-BE49-F238E27FC236}">
                <a16:creationId xmlns="" xmlns:a16="http://schemas.microsoft.com/office/drawing/2014/main" id="{1C725145-F8C2-435E-83DA-3C6BFFE3B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1889" y="2365639"/>
            <a:ext cx="2774745" cy="2839473"/>
          </a:xfrm>
          <a:prstGeom prst="rect">
            <a:avLst/>
          </a:prstGeom>
        </p:spPr>
      </p:pic>
    </p:spTree>
    <p:extLst>
      <p:ext uri="{BB962C8B-B14F-4D97-AF65-F5344CB8AC3E}">
        <p14:creationId xmlns:p14="http://schemas.microsoft.com/office/powerpoint/2010/main" val="192974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321508" y="2365638"/>
            <a:ext cx="11546007" cy="4127303"/>
          </a:xfrm>
        </p:spPr>
        <p:txBody>
          <a:bodyPr>
            <a:normAutofit/>
          </a:bodyPr>
          <a:lstStyle>
            <a:lvl1pPr>
              <a:defRPr sz="2800"/>
            </a:lvl1pPr>
            <a:lvl2pPr>
              <a:defRPr sz="24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 xmlns:a16="http://schemas.microsoft.com/office/drawing/2014/main" id="{EAF6CA74-EFFC-4784-A2B0-42206EF4D599}"/>
              </a:ext>
            </a:extLst>
          </p:cNvPr>
          <p:cNvSpPr>
            <a:spLocks noGrp="1"/>
          </p:cNvSpPr>
          <p:nvPr>
            <p:ph type="title"/>
          </p:nvPr>
        </p:nvSpPr>
        <p:spPr/>
        <p:txBody>
          <a:bodyPr>
            <a:normAutofit/>
          </a:bodyPr>
          <a:lstStyle>
            <a:lvl1pPr>
              <a:defRPr sz="4000"/>
            </a:lvl1pPr>
          </a:lstStyle>
          <a:p>
            <a:r>
              <a:rPr lang="en-US"/>
              <a:t>Click to edit Master title style</a:t>
            </a:r>
            <a:endParaRPr lang="en-AU" dirty="0"/>
          </a:p>
        </p:txBody>
      </p:sp>
      <p:sp>
        <p:nvSpPr>
          <p:cNvPr id="7" name="Slide Number Placeholder 6">
            <a:extLst>
              <a:ext uri="{FF2B5EF4-FFF2-40B4-BE49-F238E27FC236}">
                <a16:creationId xmlns=""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153909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07" y="2365635"/>
            <a:ext cx="5636938" cy="4127304"/>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30577" y="2365635"/>
            <a:ext cx="5636938" cy="4127304"/>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 xmlns:a16="http://schemas.microsoft.com/office/drawing/2014/main" id="{8337B9FB-8EDC-4415-A524-2F201C5737B9}"/>
              </a:ext>
            </a:extLst>
          </p:cNvPr>
          <p:cNvSpPr>
            <a:spLocks noGrp="1"/>
          </p:cNvSpPr>
          <p:nvPr>
            <p:ph type="ftr" sz="quarter" idx="10"/>
          </p:nvPr>
        </p:nvSpPr>
        <p:spPr/>
        <p:txBody>
          <a:bodyPr/>
          <a:lstStyle/>
          <a:p>
            <a:pPr algn="ctr"/>
            <a:r>
              <a:rPr lang="en-AU" dirty="0">
                <a:solidFill>
                  <a:srgbClr val="FFFFFF"/>
                </a:solidFill>
              </a:rPr>
              <a:t>[Footer]</a:t>
            </a:r>
          </a:p>
        </p:txBody>
      </p:sp>
      <p:sp>
        <p:nvSpPr>
          <p:cNvPr id="6" name="Slide Number Placeholder 5">
            <a:extLst>
              <a:ext uri="{FF2B5EF4-FFF2-40B4-BE49-F238E27FC236}">
                <a16:creationId xmlns="" xmlns:a16="http://schemas.microsoft.com/office/drawing/2014/main" id="{85F47635-3CC7-4ECB-95A2-A2A3336B006D}"/>
              </a:ext>
            </a:extLst>
          </p:cNvPr>
          <p:cNvSpPr>
            <a:spLocks noGrp="1"/>
          </p:cNvSpPr>
          <p:nvPr>
            <p:ph type="sldNum" sz="quarter" idx="11"/>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19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Numbere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07" y="2365635"/>
            <a:ext cx="5636938" cy="4127304"/>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30577" y="2365635"/>
            <a:ext cx="5636938" cy="4127304"/>
          </a:xfrm>
        </p:spPr>
        <p:txBody>
          <a:bodyPr>
            <a:normAutofit/>
          </a:bodyPr>
          <a:lstStyle>
            <a:lvl1pPr marL="202512" indent="-202512">
              <a:buFont typeface="+mj-lt"/>
              <a:buAutoNum type="arabicPeriod"/>
              <a:defRPr lang="en-US" sz="1600" b="0" i="0" dirty="0" smtClean="0">
                <a:latin typeface="National 2" charset="0"/>
                <a:ea typeface="National 2" charset="0"/>
                <a:cs typeface="National 2" charset="0"/>
              </a:defRPr>
            </a:lvl1pPr>
            <a:lvl2pPr marL="405023" indent="-202512">
              <a:buFont typeface="+mj-lt"/>
              <a:buAutoNum type="alphaLcPeriod"/>
              <a:defRPr lang="en-US" sz="1600" b="0" i="0" dirty="0" smtClean="0">
                <a:latin typeface="National 2" charset="0"/>
                <a:ea typeface="National 2" charset="0"/>
                <a:cs typeface="National 2" charset="0"/>
              </a:defRPr>
            </a:lvl2pPr>
            <a:lvl3pPr marL="607535" indent="-202046">
              <a:buFont typeface="+mj-lt"/>
              <a:buAutoNum type="romanLcPeriod"/>
              <a:defRPr lang="en-US" sz="1600" b="0" i="0" dirty="0" smtClean="0">
                <a:latin typeface="National 2" charset="0"/>
                <a:ea typeface="National 2" charset="0"/>
                <a:cs typeface="National 2" charset="0"/>
              </a:defRPr>
            </a:lvl3pPr>
            <a:lvl4pPr marL="810046" indent="-202512">
              <a:buFont typeface="+mj-lt"/>
              <a:buAutoNum type="arabicPeriod"/>
              <a:defRPr lang="en-US" sz="1600" b="0" i="0" dirty="0" smtClean="0">
                <a:latin typeface="National 2" charset="0"/>
                <a:ea typeface="National 2" charset="0"/>
                <a:cs typeface="National 2" charset="0"/>
              </a:defRPr>
            </a:lvl4pPr>
            <a:lvl5pPr marL="1012558" indent="-202512">
              <a:buFont typeface="+mj-lt"/>
              <a:buAutoNum type="alphaLcPeriod"/>
              <a:defRPr lang="en-US" sz="1600" b="0" i="0" dirty="0">
                <a:latin typeface="National 2" charset="0"/>
                <a:ea typeface="National 2" charset="0"/>
                <a:cs typeface="National 2" charset="0"/>
              </a:defRPr>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 xmlns:a16="http://schemas.microsoft.com/office/drawing/2014/main" id="{8337B9FB-8EDC-4415-A524-2F201C5737B9}"/>
              </a:ext>
            </a:extLst>
          </p:cNvPr>
          <p:cNvSpPr>
            <a:spLocks noGrp="1"/>
          </p:cNvSpPr>
          <p:nvPr>
            <p:ph type="ftr" sz="quarter" idx="10"/>
          </p:nvPr>
        </p:nvSpPr>
        <p:spPr/>
        <p:txBody>
          <a:bodyPr/>
          <a:lstStyle/>
          <a:p>
            <a:pPr algn="ctr"/>
            <a:r>
              <a:rPr lang="en-AU" dirty="0">
                <a:solidFill>
                  <a:srgbClr val="FFFFFF"/>
                </a:solidFill>
              </a:rPr>
              <a:t>[Footer]</a:t>
            </a:r>
          </a:p>
        </p:txBody>
      </p:sp>
      <p:sp>
        <p:nvSpPr>
          <p:cNvPr id="6" name="Slide Number Placeholder 5">
            <a:extLst>
              <a:ext uri="{FF2B5EF4-FFF2-40B4-BE49-F238E27FC236}">
                <a16:creationId xmlns="" xmlns:a16="http://schemas.microsoft.com/office/drawing/2014/main" id="{85F47635-3CC7-4ECB-95A2-A2A3336B006D}"/>
              </a:ext>
            </a:extLst>
          </p:cNvPr>
          <p:cNvSpPr>
            <a:spLocks noGrp="1"/>
          </p:cNvSpPr>
          <p:nvPr>
            <p:ph type="sldNum" sz="quarter" idx="11"/>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74420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idx="10" hasCustomPrompt="1"/>
          </p:nvPr>
        </p:nvSpPr>
        <p:spPr>
          <a:xfrm>
            <a:off x="5014596" y="1391443"/>
            <a:ext cx="6853375" cy="5101499"/>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r>
              <a:rPr lang="en-US" dirty="0"/>
              <a:t/>
            </a:r>
            <a:br>
              <a:rPr lang="en-US" dirty="0"/>
            </a:br>
            <a:r>
              <a:rPr lang="en-US" dirty="0"/>
              <a:t/>
            </a:r>
            <a:br>
              <a:rPr lang="en-US" dirty="0"/>
            </a:br>
            <a:endParaRPr lang="en-AU" dirty="0"/>
          </a:p>
        </p:txBody>
      </p:sp>
      <p:sp>
        <p:nvSpPr>
          <p:cNvPr id="4" name="Title 3">
            <a:extLst>
              <a:ext uri="{FF2B5EF4-FFF2-40B4-BE49-F238E27FC236}">
                <a16:creationId xmlns=""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5" name="Footer Placeholder 4">
            <a:extLst>
              <a:ext uri="{FF2B5EF4-FFF2-40B4-BE49-F238E27FC236}">
                <a16:creationId xmlns="" xmlns:a16="http://schemas.microsoft.com/office/drawing/2014/main" id="{D80D38F6-0EA2-4AD3-A861-786EE93C8B71}"/>
              </a:ext>
            </a:extLst>
          </p:cNvPr>
          <p:cNvSpPr>
            <a:spLocks noGrp="1"/>
          </p:cNvSpPr>
          <p:nvPr>
            <p:ph type="ftr" sz="quarter" idx="11"/>
          </p:nvPr>
        </p:nvSpPr>
        <p:spPr/>
        <p:txBody>
          <a:bodyPr/>
          <a:lstStyle/>
          <a:p>
            <a:pPr algn="ctr"/>
            <a:r>
              <a:rPr lang="en-AU" dirty="0">
                <a:solidFill>
                  <a:srgbClr val="FFFFFF"/>
                </a:solidFill>
              </a:rPr>
              <a:t>[Footer]</a:t>
            </a:r>
          </a:p>
        </p:txBody>
      </p:sp>
      <p:sp>
        <p:nvSpPr>
          <p:cNvPr id="6" name="Slide Number Placeholder 5">
            <a:extLst>
              <a:ext uri="{FF2B5EF4-FFF2-40B4-BE49-F238E27FC236}">
                <a16:creationId xmlns=""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118384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Picture Crop">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idx="10" hasCustomPrompt="1"/>
          </p:nvPr>
        </p:nvSpPr>
        <p:spPr>
          <a:xfrm>
            <a:off x="5014596" y="1391440"/>
            <a:ext cx="6853375" cy="3455448"/>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r>
              <a:rPr lang="en-US" dirty="0"/>
              <a:t/>
            </a:r>
            <a:br>
              <a:rPr lang="en-US" dirty="0"/>
            </a:br>
            <a:r>
              <a:rPr lang="en-US" dirty="0"/>
              <a:t/>
            </a:r>
            <a:br>
              <a:rPr lang="en-US" dirty="0"/>
            </a:br>
            <a:endParaRPr lang="en-AU" dirty="0"/>
          </a:p>
        </p:txBody>
      </p:sp>
      <p:sp>
        <p:nvSpPr>
          <p:cNvPr id="4" name="Title 3">
            <a:extLst>
              <a:ext uri="{FF2B5EF4-FFF2-40B4-BE49-F238E27FC236}">
                <a16:creationId xmlns=""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5" name="Footer Placeholder 4">
            <a:extLst>
              <a:ext uri="{FF2B5EF4-FFF2-40B4-BE49-F238E27FC236}">
                <a16:creationId xmlns="" xmlns:a16="http://schemas.microsoft.com/office/drawing/2014/main" id="{D80D38F6-0EA2-4AD3-A861-786EE93C8B71}"/>
              </a:ext>
            </a:extLst>
          </p:cNvPr>
          <p:cNvSpPr>
            <a:spLocks noGrp="1"/>
          </p:cNvSpPr>
          <p:nvPr>
            <p:ph type="ftr" sz="quarter" idx="11"/>
          </p:nvPr>
        </p:nvSpPr>
        <p:spPr/>
        <p:txBody>
          <a:bodyPr/>
          <a:lstStyle/>
          <a:p>
            <a:pPr algn="ctr"/>
            <a:r>
              <a:rPr lang="en-AU" dirty="0">
                <a:solidFill>
                  <a:srgbClr val="FFFFFF"/>
                </a:solidFill>
              </a:rPr>
              <a:t>[Footer]</a:t>
            </a:r>
          </a:p>
        </p:txBody>
      </p:sp>
      <p:sp>
        <p:nvSpPr>
          <p:cNvPr id="6" name="Slide Number Placeholder 5">
            <a:extLst>
              <a:ext uri="{FF2B5EF4-FFF2-40B4-BE49-F238E27FC236}">
                <a16:creationId xmlns=""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98112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2 Pictur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idx="10" hasCustomPrompt="1"/>
          </p:nvPr>
        </p:nvSpPr>
        <p:spPr>
          <a:xfrm>
            <a:off x="5014596" y="1391440"/>
            <a:ext cx="6853375" cy="3455448"/>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r>
              <a:rPr lang="en-US" dirty="0"/>
              <a:t/>
            </a:r>
            <a:br>
              <a:rPr lang="en-US" dirty="0"/>
            </a:br>
            <a:r>
              <a:rPr lang="en-US" dirty="0"/>
              <a:t/>
            </a:r>
            <a:br>
              <a:rPr lang="en-US" dirty="0"/>
            </a:br>
            <a:endParaRPr lang="en-AU" dirty="0"/>
          </a:p>
        </p:txBody>
      </p:sp>
      <p:sp>
        <p:nvSpPr>
          <p:cNvPr id="4" name="Title 3">
            <a:extLst>
              <a:ext uri="{FF2B5EF4-FFF2-40B4-BE49-F238E27FC236}">
                <a16:creationId xmlns=""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5" name="Footer Placeholder 4">
            <a:extLst>
              <a:ext uri="{FF2B5EF4-FFF2-40B4-BE49-F238E27FC236}">
                <a16:creationId xmlns="" xmlns:a16="http://schemas.microsoft.com/office/drawing/2014/main" id="{D80D38F6-0EA2-4AD3-A861-786EE93C8B71}"/>
              </a:ext>
            </a:extLst>
          </p:cNvPr>
          <p:cNvSpPr>
            <a:spLocks noGrp="1"/>
          </p:cNvSpPr>
          <p:nvPr>
            <p:ph type="ftr" sz="quarter" idx="11"/>
          </p:nvPr>
        </p:nvSpPr>
        <p:spPr/>
        <p:txBody>
          <a:bodyPr/>
          <a:lstStyle/>
          <a:p>
            <a:pPr algn="ctr"/>
            <a:r>
              <a:rPr lang="en-AU" dirty="0">
                <a:solidFill>
                  <a:srgbClr val="FFFFFF"/>
                </a:solidFill>
              </a:rPr>
              <a:t>[Footer]</a:t>
            </a:r>
          </a:p>
        </p:txBody>
      </p:sp>
      <p:sp>
        <p:nvSpPr>
          <p:cNvPr id="6" name="Slide Number Placeholder 5">
            <a:extLst>
              <a:ext uri="{FF2B5EF4-FFF2-40B4-BE49-F238E27FC236}">
                <a16:creationId xmlns=""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
        <p:nvSpPr>
          <p:cNvPr id="12" name="Picture Placeholder 2">
            <a:extLst>
              <a:ext uri="{FF2B5EF4-FFF2-40B4-BE49-F238E27FC236}">
                <a16:creationId xmlns="" xmlns:a16="http://schemas.microsoft.com/office/drawing/2014/main" id="{4CC70461-48C5-43F7-8FBF-36F351503D81}"/>
              </a:ext>
            </a:extLst>
          </p:cNvPr>
          <p:cNvSpPr>
            <a:spLocks noGrp="1"/>
          </p:cNvSpPr>
          <p:nvPr>
            <p:ph type="pic" idx="13" hasCustomPrompt="1"/>
          </p:nvPr>
        </p:nvSpPr>
        <p:spPr>
          <a:xfrm>
            <a:off x="5014594" y="4925838"/>
            <a:ext cx="2939950" cy="1567102"/>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r>
              <a:rPr lang="en-US" dirty="0"/>
              <a:t/>
            </a:r>
            <a:br>
              <a:rPr lang="en-US" dirty="0"/>
            </a:br>
            <a:r>
              <a:rPr lang="en-US" dirty="0"/>
              <a:t/>
            </a:r>
            <a:br>
              <a:rPr lang="en-US" dirty="0"/>
            </a:br>
            <a:endParaRPr lang="en-AU" dirty="0"/>
          </a:p>
        </p:txBody>
      </p:sp>
    </p:spTree>
    <p:extLst>
      <p:ext uri="{BB962C8B-B14F-4D97-AF65-F5344CB8AC3E}">
        <p14:creationId xmlns:p14="http://schemas.microsoft.com/office/powerpoint/2010/main" val="12812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Picture (bleed)">
    <p:spTree>
      <p:nvGrpSpPr>
        <p:cNvPr id="1" name=""/>
        <p:cNvGrpSpPr/>
        <p:nvPr/>
      </p:nvGrpSpPr>
      <p:grpSpPr>
        <a:xfrm>
          <a:off x="0" y="0"/>
          <a:ext cx="0" cy="0"/>
          <a:chOff x="0" y="0"/>
          <a:chExt cx="0" cy="0"/>
        </a:xfrm>
      </p:grpSpPr>
      <p:sp>
        <p:nvSpPr>
          <p:cNvPr id="7" name="Picture Placeholder 2"/>
          <p:cNvSpPr>
            <a:spLocks noGrp="1"/>
          </p:cNvSpPr>
          <p:nvPr>
            <p:ph type="pic" idx="10" hasCustomPrompt="1"/>
          </p:nvPr>
        </p:nvSpPr>
        <p:spPr>
          <a:xfrm>
            <a:off x="5036129" y="257"/>
            <a:ext cx="7155873" cy="6857743"/>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r>
              <a:rPr lang="en-US" dirty="0"/>
              <a:t/>
            </a:r>
            <a:br>
              <a:rPr lang="en-US" dirty="0"/>
            </a:br>
            <a:r>
              <a:rPr lang="en-US" dirty="0"/>
              <a:t/>
            </a:r>
            <a:br>
              <a:rPr lang="en-US" dirty="0"/>
            </a:br>
            <a:endParaRPr lang="en-AU" dirty="0"/>
          </a:p>
        </p:txBody>
      </p:sp>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6" name="Slide Number Placeholder 5">
            <a:extLst>
              <a:ext uri="{FF2B5EF4-FFF2-40B4-BE49-F238E27FC236}">
                <a16:creationId xmlns=""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87927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amp; Text (bleed)">
    <p:spTree>
      <p:nvGrpSpPr>
        <p:cNvPr id="1" name=""/>
        <p:cNvGrpSpPr/>
        <p:nvPr/>
      </p:nvGrpSpPr>
      <p:grpSpPr>
        <a:xfrm>
          <a:off x="0" y="0"/>
          <a:ext cx="0" cy="0"/>
          <a:chOff x="0" y="0"/>
          <a:chExt cx="0" cy="0"/>
        </a:xfrm>
      </p:grpSpPr>
      <p:sp>
        <p:nvSpPr>
          <p:cNvPr id="7" name="Picture Placeholder 2"/>
          <p:cNvSpPr>
            <a:spLocks noGrp="1"/>
          </p:cNvSpPr>
          <p:nvPr>
            <p:ph type="pic" idx="10" hasCustomPrompt="1"/>
          </p:nvPr>
        </p:nvSpPr>
        <p:spPr>
          <a:xfrm>
            <a:off x="0" y="2"/>
            <a:ext cx="7155873" cy="6857743"/>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r>
              <a:rPr lang="en-US" dirty="0"/>
              <a:t/>
            </a:r>
            <a:br>
              <a:rPr lang="en-US" dirty="0"/>
            </a:br>
            <a:r>
              <a:rPr lang="en-US" dirty="0"/>
              <a:t/>
            </a:r>
            <a:br>
              <a:rPr lang="en-US" dirty="0"/>
            </a:br>
            <a:endParaRPr lang="en-AU" dirty="0"/>
          </a:p>
        </p:txBody>
      </p:sp>
      <p:sp>
        <p:nvSpPr>
          <p:cNvPr id="3" name="Content Placeholder 2"/>
          <p:cNvSpPr>
            <a:spLocks noGrp="1"/>
          </p:cNvSpPr>
          <p:nvPr>
            <p:ph sz="half" idx="1" hasCustomPrompt="1"/>
          </p:nvPr>
        </p:nvSpPr>
        <p:spPr>
          <a:xfrm>
            <a:off x="751383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 xmlns:a16="http://schemas.microsoft.com/office/drawing/2014/main" id="{810DF5E2-898A-4655-8EEC-B0414254D7BB}"/>
              </a:ext>
            </a:extLst>
          </p:cNvPr>
          <p:cNvSpPr>
            <a:spLocks noGrp="1"/>
          </p:cNvSpPr>
          <p:nvPr>
            <p:ph type="title"/>
          </p:nvPr>
        </p:nvSpPr>
        <p:spPr>
          <a:xfrm>
            <a:off x="7528747" y="1391440"/>
            <a:ext cx="4341744" cy="923505"/>
          </a:xfrm>
        </p:spPr>
        <p:txBody>
          <a:bodyPr/>
          <a:lstStyle/>
          <a:p>
            <a:r>
              <a:rPr lang="en-US"/>
              <a:t>Click to edit Master title style</a:t>
            </a:r>
            <a:endParaRPr lang="en-AU" dirty="0"/>
          </a:p>
        </p:txBody>
      </p:sp>
      <p:sp>
        <p:nvSpPr>
          <p:cNvPr id="6" name="Slide Number Placeholder 5">
            <a:extLst>
              <a:ext uri="{FF2B5EF4-FFF2-40B4-BE49-F238E27FC236}">
                <a16:creationId xmlns=""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lvl1pPr>
              <a:defRPr>
                <a:solidFill>
                  <a:schemeClr val="accent1"/>
                </a:solidFill>
              </a:defRPr>
            </a:lvl1pPr>
          </a:lstStyle>
          <a:p>
            <a:fld id="{E917DE0E-AFB1-41FD-BC35-27DB61CA125F}" type="slidenum">
              <a:rPr lang="en-AU" smtClean="0">
                <a:solidFill>
                  <a:srgbClr val="00693E"/>
                </a:solidFill>
              </a:rPr>
              <a:pPr/>
              <a:t>‹#›</a:t>
            </a:fld>
            <a:endParaRPr lang="en-AU" dirty="0">
              <a:solidFill>
                <a:srgbClr val="00693E"/>
              </a:solidFill>
            </a:endParaRPr>
          </a:p>
        </p:txBody>
      </p:sp>
    </p:spTree>
    <p:extLst>
      <p:ext uri="{BB962C8B-B14F-4D97-AF65-F5344CB8AC3E}">
        <p14:creationId xmlns:p14="http://schemas.microsoft.com/office/powerpoint/2010/main" val="53834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Picture (Bleed)">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12192000" cy="6858000"/>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AU" dirty="0"/>
              <a:t>Click icon to add picture</a:t>
            </a:r>
            <a:br>
              <a:rPr lang="en-AU" dirty="0"/>
            </a:br>
            <a:r>
              <a:rPr lang="en-AU" dirty="0"/>
              <a:t/>
            </a:r>
            <a:br>
              <a:rPr lang="en-AU" dirty="0"/>
            </a:br>
            <a:r>
              <a:rPr lang="en-AU" dirty="0"/>
              <a:t/>
            </a:r>
            <a:br>
              <a:rPr lang="en-AU" dirty="0"/>
            </a:br>
            <a:endParaRPr lang="en-AU" dirty="0"/>
          </a:p>
        </p:txBody>
      </p:sp>
      <p:sp>
        <p:nvSpPr>
          <p:cNvPr id="5" name="Slide Number Placeholder 4">
            <a:extLst>
              <a:ext uri="{FF2B5EF4-FFF2-40B4-BE49-F238E27FC236}">
                <a16:creationId xmlns="" xmlns:a16="http://schemas.microsoft.com/office/drawing/2014/main" id="{A3B83DCC-83B4-4DDF-A2DD-53EA890722EE}"/>
              </a:ext>
            </a:extLst>
          </p:cNvPr>
          <p:cNvSpPr>
            <a:spLocks noGrp="1"/>
          </p:cNvSpPr>
          <p:nvPr>
            <p:ph type="sldNum" sz="quarter" idx="16"/>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55446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34298" y="2367188"/>
            <a:ext cx="7425906" cy="4126295"/>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hasCustomPrompt="1"/>
          </p:nvPr>
        </p:nvSpPr>
        <p:spPr>
          <a:xfrm>
            <a:off x="321508" y="2365636"/>
            <a:ext cx="3708586" cy="4126295"/>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 xmlns:a16="http://schemas.microsoft.com/office/drawing/2014/main" id="{6BA15CE4-9C5B-4DD4-9334-613E584A897D}"/>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 xmlns:a16="http://schemas.microsoft.com/office/drawing/2014/main" id="{A5210B5A-E47F-4858-B45E-5B1BEE8B2507}"/>
              </a:ext>
            </a:extLst>
          </p:cNvPr>
          <p:cNvSpPr>
            <a:spLocks noGrp="1"/>
          </p:cNvSpPr>
          <p:nvPr>
            <p:ph type="ftr" sz="quarter" idx="11"/>
          </p:nvPr>
        </p:nvSpPr>
        <p:spPr/>
        <p:txBody>
          <a:bodyPr/>
          <a:lstStyle/>
          <a:p>
            <a:pPr algn="ctr"/>
            <a:r>
              <a:rPr lang="en-AU" dirty="0">
                <a:solidFill>
                  <a:srgbClr val="FFFFFF"/>
                </a:solidFill>
              </a:rPr>
              <a:t>[Footer]</a:t>
            </a:r>
          </a:p>
        </p:txBody>
      </p:sp>
      <p:sp>
        <p:nvSpPr>
          <p:cNvPr id="5" name="Slide Number Placeholder 4">
            <a:extLst>
              <a:ext uri="{FF2B5EF4-FFF2-40B4-BE49-F238E27FC236}">
                <a16:creationId xmlns="" xmlns:a16="http://schemas.microsoft.com/office/drawing/2014/main" id="{8C22C6C2-929C-48AB-A46A-05FC0AD94C2B}"/>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24510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1508" y="2365638"/>
            <a:ext cx="7441994"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hasCustomPrompt="1"/>
          </p:nvPr>
        </p:nvSpPr>
        <p:spPr>
          <a:xfrm>
            <a:off x="8141451" y="2365639"/>
            <a:ext cx="3712953"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 xmlns:a16="http://schemas.microsoft.com/office/drawing/2014/main" id="{994D7C67-E5F6-43C5-997F-6434DA21F484}"/>
              </a:ext>
            </a:extLst>
          </p:cNvPr>
          <p:cNvSpPr>
            <a:spLocks noGrp="1"/>
          </p:cNvSpPr>
          <p:nvPr>
            <p:ph type="title"/>
          </p:nvPr>
        </p:nvSpPr>
        <p:spPr/>
        <p:txBody>
          <a:bodyPr/>
          <a:lstStyle/>
          <a:p>
            <a:r>
              <a:rPr lang="en-US"/>
              <a:t>Click to edit Master title style</a:t>
            </a:r>
            <a:endParaRPr lang="en-AU" dirty="0"/>
          </a:p>
        </p:txBody>
      </p:sp>
      <p:sp>
        <p:nvSpPr>
          <p:cNvPr id="4" name="Footer Placeholder 3">
            <a:extLst>
              <a:ext uri="{FF2B5EF4-FFF2-40B4-BE49-F238E27FC236}">
                <a16:creationId xmlns="" xmlns:a16="http://schemas.microsoft.com/office/drawing/2014/main" id="{1A584D73-4796-4164-B818-FA3C28E0BA7F}"/>
              </a:ext>
            </a:extLst>
          </p:cNvPr>
          <p:cNvSpPr>
            <a:spLocks noGrp="1"/>
          </p:cNvSpPr>
          <p:nvPr>
            <p:ph type="ftr" sz="quarter" idx="11"/>
          </p:nvPr>
        </p:nvSpPr>
        <p:spPr/>
        <p:txBody>
          <a:bodyPr/>
          <a:lstStyle/>
          <a:p>
            <a:pPr algn="ctr"/>
            <a:r>
              <a:rPr lang="en-AU" dirty="0">
                <a:solidFill>
                  <a:srgbClr val="FFFFFF"/>
                </a:solidFill>
              </a:rPr>
              <a:t>[Footer]</a:t>
            </a:r>
          </a:p>
        </p:txBody>
      </p:sp>
      <p:sp>
        <p:nvSpPr>
          <p:cNvPr id="5" name="Slide Number Placeholder 4">
            <a:extLst>
              <a:ext uri="{FF2B5EF4-FFF2-40B4-BE49-F238E27FC236}">
                <a16:creationId xmlns="" xmlns:a16="http://schemas.microsoft.com/office/drawing/2014/main" id="{B1262CB5-7592-412B-8108-8BFA3C6D8D0C}"/>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46495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hasCustomPrompt="1"/>
          </p:nvPr>
        </p:nvSpPr>
        <p:spPr>
          <a:xfrm>
            <a:off x="321511" y="2365636"/>
            <a:ext cx="11543658" cy="1974696"/>
          </a:xfrm>
        </p:spPr>
        <p:txBody>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3" hasCustomPrompt="1"/>
          </p:nvPr>
        </p:nvSpPr>
        <p:spPr>
          <a:xfrm>
            <a:off x="338777" y="4495699"/>
            <a:ext cx="11543658" cy="1974696"/>
          </a:xfrm>
        </p:spPr>
        <p:txBody>
          <a:bodyPr/>
          <a:lstStyle>
            <a:lvl1pPr>
              <a:defRPr lang="en-US" dirty="0" smtClean="0"/>
            </a:lvl1pPr>
            <a:lvl2pPr>
              <a:defRPr lang="en-US" dirty="0" smtClean="0"/>
            </a:lvl2pPr>
            <a:lvl3pPr>
              <a:defRPr lang="en-US" dirty="0" smtClean="0"/>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 xmlns:a16="http://schemas.microsoft.com/office/drawing/2014/main" id="{166DFF93-5525-475A-BA2F-1F0C4F78D56B}"/>
              </a:ext>
            </a:extLst>
          </p:cNvPr>
          <p:cNvSpPr>
            <a:spLocks noGrp="1"/>
          </p:cNvSpPr>
          <p:nvPr>
            <p:ph type="ftr" sz="quarter" idx="14"/>
          </p:nvPr>
        </p:nvSpPr>
        <p:spPr/>
        <p:txBody>
          <a:bodyPr/>
          <a:lstStyle/>
          <a:p>
            <a:pPr algn="ctr"/>
            <a:r>
              <a:rPr lang="en-AU" dirty="0">
                <a:solidFill>
                  <a:srgbClr val="FFFFFF"/>
                </a:solidFill>
              </a:rPr>
              <a:t>[Footer]</a:t>
            </a:r>
          </a:p>
        </p:txBody>
      </p:sp>
      <p:sp>
        <p:nvSpPr>
          <p:cNvPr id="5" name="Slide Number Placeholder 4">
            <a:extLst>
              <a:ext uri="{FF2B5EF4-FFF2-40B4-BE49-F238E27FC236}">
                <a16:creationId xmlns="" xmlns:a16="http://schemas.microsoft.com/office/drawing/2014/main" id="{E7DE2A29-28F0-4172-8807-541DB74FB84F}"/>
              </a:ext>
            </a:extLst>
          </p:cNvPr>
          <p:cNvSpPr>
            <a:spLocks noGrp="1"/>
          </p:cNvSpPr>
          <p:nvPr>
            <p:ph type="sldNum" sz="quarter" idx="15"/>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70422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attern 1">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EAE5D8E-5794-4172-9477-A462C7ED67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8564" y="257"/>
            <a:ext cx="7193436" cy="6857743"/>
          </a:xfrm>
          <a:prstGeom prst="rect">
            <a:avLst/>
          </a:prstGeom>
        </p:spPr>
      </p:pic>
      <p:sp>
        <p:nvSpPr>
          <p:cNvPr id="4" name="Content Placeholder 3"/>
          <p:cNvSpPr>
            <a:spLocks noGrp="1"/>
          </p:cNvSpPr>
          <p:nvPr>
            <p:ph sz="quarter" idx="11"/>
          </p:nvPr>
        </p:nvSpPr>
        <p:spPr>
          <a:xfrm>
            <a:off x="321508" y="2365638"/>
            <a:ext cx="4341744" cy="4127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32023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attern 2">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AF88F8E-C995-44E9-88C3-777D604D7D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8564" y="257"/>
            <a:ext cx="7193436" cy="6857743"/>
          </a:xfrm>
          <a:prstGeom prst="rect">
            <a:avLst/>
          </a:prstGeom>
        </p:spPr>
      </p:pic>
      <p:sp>
        <p:nvSpPr>
          <p:cNvPr id="4" name="Content Placeholder 3"/>
          <p:cNvSpPr>
            <a:spLocks noGrp="1"/>
          </p:cNvSpPr>
          <p:nvPr>
            <p:ph sz="quarter" idx="11"/>
          </p:nvPr>
        </p:nvSpPr>
        <p:spPr>
          <a:xfrm>
            <a:off x="321508" y="2365638"/>
            <a:ext cx="4341744" cy="4127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00318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attern 3">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66E66D3-31E0-4E7E-974A-CBAF78AFBE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8564" y="130"/>
            <a:ext cx="7193436" cy="6857743"/>
          </a:xfrm>
          <a:prstGeom prst="rect">
            <a:avLst/>
          </a:prstGeom>
        </p:spPr>
      </p:pic>
      <p:sp>
        <p:nvSpPr>
          <p:cNvPr id="4" name="Content Placeholder 3"/>
          <p:cNvSpPr>
            <a:spLocks noGrp="1"/>
          </p:cNvSpPr>
          <p:nvPr>
            <p:ph sz="quarter" idx="11"/>
          </p:nvPr>
        </p:nvSpPr>
        <p:spPr>
          <a:xfrm>
            <a:off x="321508" y="2365638"/>
            <a:ext cx="4341744" cy="4127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63621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attern 4">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EF37C1B2-371D-4FFC-9EBF-0783BD761A79}"/>
              </a:ext>
            </a:extLst>
          </p:cNvPr>
          <p:cNvSpPr/>
          <p:nvPr userDrawn="1"/>
        </p:nvSpPr>
        <p:spPr>
          <a:xfrm>
            <a:off x="5090766" y="0"/>
            <a:ext cx="71087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4" name="Content Placeholder 3"/>
          <p:cNvSpPr>
            <a:spLocks noGrp="1"/>
          </p:cNvSpPr>
          <p:nvPr>
            <p:ph sz="quarter" idx="11"/>
          </p:nvPr>
        </p:nvSpPr>
        <p:spPr>
          <a:xfrm>
            <a:off x="321508" y="2365638"/>
            <a:ext cx="4341744" cy="4127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pic>
        <p:nvPicPr>
          <p:cNvPr id="3" name="Picture 2">
            <a:extLst>
              <a:ext uri="{FF2B5EF4-FFF2-40B4-BE49-F238E27FC236}">
                <a16:creationId xmlns="" xmlns:a16="http://schemas.microsoft.com/office/drawing/2014/main" id="{7F927E38-93E1-4C04-83A5-FBD94BE75C58}"/>
              </a:ext>
            </a:extLst>
          </p:cNvPr>
          <p:cNvPicPr>
            <a:picLocks noChangeAspect="1"/>
          </p:cNvPicPr>
          <p:nvPr userDrawn="1"/>
        </p:nvPicPr>
        <p:blipFill>
          <a:blip r:embed="rId2"/>
          <a:stretch>
            <a:fillRect/>
          </a:stretch>
        </p:blipFill>
        <p:spPr>
          <a:xfrm>
            <a:off x="7751525" y="994404"/>
            <a:ext cx="1787218" cy="4869192"/>
          </a:xfrm>
          <a:prstGeom prst="rect">
            <a:avLst/>
          </a:prstGeom>
          <a:noFill/>
          <a:ln>
            <a:noFill/>
          </a:ln>
        </p:spPr>
      </p:pic>
    </p:spTree>
    <p:extLst>
      <p:ext uri="{BB962C8B-B14F-4D97-AF65-F5344CB8AC3E}">
        <p14:creationId xmlns:p14="http://schemas.microsoft.com/office/powerpoint/2010/main" val="184146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5299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attern 5">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EF37C1B2-371D-4FFC-9EBF-0783BD761A79}"/>
              </a:ext>
            </a:extLst>
          </p:cNvPr>
          <p:cNvSpPr/>
          <p:nvPr userDrawn="1"/>
        </p:nvSpPr>
        <p:spPr>
          <a:xfrm>
            <a:off x="5090766" y="0"/>
            <a:ext cx="7108737"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4" name="Content Placeholder 3"/>
          <p:cNvSpPr>
            <a:spLocks noGrp="1"/>
          </p:cNvSpPr>
          <p:nvPr>
            <p:ph sz="quarter" idx="11"/>
          </p:nvPr>
        </p:nvSpPr>
        <p:spPr>
          <a:xfrm>
            <a:off x="321508" y="2365638"/>
            <a:ext cx="4341744" cy="4127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pic>
        <p:nvPicPr>
          <p:cNvPr id="14" name="Picture 13">
            <a:extLst>
              <a:ext uri="{FF2B5EF4-FFF2-40B4-BE49-F238E27FC236}">
                <a16:creationId xmlns="" xmlns:a16="http://schemas.microsoft.com/office/drawing/2014/main" id="{96605E55-8F6E-49C2-A14D-4F7EA9A247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1536" y="1363151"/>
            <a:ext cx="3951494" cy="4043672"/>
          </a:xfrm>
          <a:prstGeom prst="rect">
            <a:avLst/>
          </a:prstGeom>
        </p:spPr>
      </p:pic>
    </p:spTree>
    <p:extLst>
      <p:ext uri="{BB962C8B-B14F-4D97-AF65-F5344CB8AC3E}">
        <p14:creationId xmlns:p14="http://schemas.microsoft.com/office/powerpoint/2010/main" val="357467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attern 6">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EF37C1B2-371D-4FFC-9EBF-0783BD761A79}"/>
              </a:ext>
            </a:extLst>
          </p:cNvPr>
          <p:cNvSpPr/>
          <p:nvPr userDrawn="1"/>
        </p:nvSpPr>
        <p:spPr>
          <a:xfrm>
            <a:off x="5090766" y="0"/>
            <a:ext cx="7108737"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4" name="Content Placeholder 3"/>
          <p:cNvSpPr>
            <a:spLocks noGrp="1"/>
          </p:cNvSpPr>
          <p:nvPr>
            <p:ph sz="quarter" idx="11"/>
          </p:nvPr>
        </p:nvSpPr>
        <p:spPr>
          <a:xfrm>
            <a:off x="321508" y="2365638"/>
            <a:ext cx="4341744" cy="4127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pic>
        <p:nvPicPr>
          <p:cNvPr id="12" name="Picture 11">
            <a:extLst>
              <a:ext uri="{FF2B5EF4-FFF2-40B4-BE49-F238E27FC236}">
                <a16:creationId xmlns="" xmlns:a16="http://schemas.microsoft.com/office/drawing/2014/main" id="{4F36A6A2-B679-4575-A369-2D9B0C8811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6751" y="1100104"/>
            <a:ext cx="2724017" cy="4801391"/>
          </a:xfrm>
          <a:prstGeom prst="rect">
            <a:avLst/>
          </a:prstGeom>
        </p:spPr>
      </p:pic>
    </p:spTree>
    <p:extLst>
      <p:ext uri="{BB962C8B-B14F-4D97-AF65-F5344CB8AC3E}">
        <p14:creationId xmlns:p14="http://schemas.microsoft.com/office/powerpoint/2010/main" val="210423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Dark">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AA5B253F-6E57-4153-B4A9-E4A9AD7BE1DF}"/>
              </a:ext>
            </a:extLst>
          </p:cNvPr>
          <p:cNvSpPr/>
          <p:nvPr userDrawn="1"/>
        </p:nvSpPr>
        <p:spPr>
          <a:xfrm>
            <a:off x="3" y="0"/>
            <a:ext cx="12191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2" name="Title 1"/>
          <p:cNvSpPr>
            <a:spLocks noGrp="1"/>
          </p:cNvSpPr>
          <p:nvPr>
            <p:ph type="title" hasCustomPrompt="1"/>
          </p:nvPr>
        </p:nvSpPr>
        <p:spPr>
          <a:xfrm>
            <a:off x="321509" y="1352808"/>
            <a:ext cx="11537524" cy="4417585"/>
          </a:xfrm>
        </p:spPr>
        <p:txBody>
          <a:bodyPr anchor="ctr">
            <a:noAutofit/>
          </a:bodyPr>
          <a:lstStyle>
            <a:lvl1pPr algn="ctr">
              <a:lnSpc>
                <a:spcPct val="110000"/>
              </a:lnSpc>
              <a:defRPr sz="3200" b="0" i="0">
                <a:solidFill>
                  <a:schemeClr val="bg1"/>
                </a:solidFill>
                <a:latin typeface="National 2 Medium" charset="0"/>
                <a:ea typeface="National 2 Medium" charset="0"/>
                <a:cs typeface="National 2 Medium" charset="0"/>
              </a:defRPr>
            </a:lvl1pPr>
          </a:lstStyle>
          <a:p>
            <a:r>
              <a:rPr lang="en-US" dirty="0"/>
              <a:t>“[Quote text]”</a:t>
            </a:r>
            <a:endParaRPr lang="en-AU" dirty="0"/>
          </a:p>
        </p:txBody>
      </p:sp>
      <p:sp>
        <p:nvSpPr>
          <p:cNvPr id="7" name="Text Placeholder 6"/>
          <p:cNvSpPr>
            <a:spLocks noGrp="1"/>
          </p:cNvSpPr>
          <p:nvPr>
            <p:ph type="body" sz="quarter" idx="10" hasCustomPrompt="1"/>
          </p:nvPr>
        </p:nvSpPr>
        <p:spPr>
          <a:xfrm>
            <a:off x="321509" y="5848948"/>
            <a:ext cx="11546006" cy="216889"/>
          </a:xfrm>
        </p:spPr>
        <p:txBody>
          <a:bodyPr>
            <a:noAutofit/>
          </a:bodyPr>
          <a:lstStyle>
            <a:lvl1pPr marL="0" indent="0" algn="ctr">
              <a:buNone/>
              <a:defRPr sz="1400" b="0" i="0">
                <a:solidFill>
                  <a:schemeClr val="bg1"/>
                </a:solidFill>
                <a:latin typeface="National 2 Medium" charset="0"/>
                <a:ea typeface="National 2 Medium" charset="0"/>
                <a:cs typeface="National 2 Medium" charset="0"/>
              </a:defRPr>
            </a:lvl1pPr>
          </a:lstStyle>
          <a:p>
            <a:pPr lvl="0"/>
            <a:r>
              <a:rPr lang="en-US" dirty="0"/>
              <a:t>[Full name]</a:t>
            </a:r>
          </a:p>
        </p:txBody>
      </p:sp>
      <p:sp>
        <p:nvSpPr>
          <p:cNvPr id="9" name="Slide Number Placeholder 8">
            <a:extLst>
              <a:ext uri="{FF2B5EF4-FFF2-40B4-BE49-F238E27FC236}">
                <a16:creationId xmlns=""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
        <p:nvSpPr>
          <p:cNvPr id="12" name="Text Placeholder 6">
            <a:extLst>
              <a:ext uri="{FF2B5EF4-FFF2-40B4-BE49-F238E27FC236}">
                <a16:creationId xmlns="" xmlns:a16="http://schemas.microsoft.com/office/drawing/2014/main" id="{24828162-76A4-4AEF-9328-B54FAF065B8B}"/>
              </a:ext>
            </a:extLst>
          </p:cNvPr>
          <p:cNvSpPr>
            <a:spLocks noGrp="1"/>
          </p:cNvSpPr>
          <p:nvPr>
            <p:ph type="body" sz="quarter" idx="13" hasCustomPrompt="1"/>
          </p:nvPr>
        </p:nvSpPr>
        <p:spPr>
          <a:xfrm>
            <a:off x="313029" y="6038901"/>
            <a:ext cx="11546006" cy="217125"/>
          </a:xfrm>
        </p:spPr>
        <p:txBody>
          <a:bodyPr>
            <a:noAutofit/>
          </a:bodyPr>
          <a:lstStyle>
            <a:lvl1pPr marL="0" indent="0" algn="ctr">
              <a:buNone/>
              <a:defRPr sz="1400" b="0">
                <a:solidFill>
                  <a:schemeClr val="bg1"/>
                </a:solidFill>
              </a:defRPr>
            </a:lvl1pPr>
          </a:lstStyle>
          <a:p>
            <a:pPr lvl="0"/>
            <a:r>
              <a:rPr lang="en-US" dirty="0"/>
              <a:t>[Position]</a:t>
            </a:r>
          </a:p>
        </p:txBody>
      </p:sp>
      <p:sp>
        <p:nvSpPr>
          <p:cNvPr id="3" name="Footer Placeholder 2">
            <a:extLst>
              <a:ext uri="{FF2B5EF4-FFF2-40B4-BE49-F238E27FC236}">
                <a16:creationId xmlns="" xmlns:a16="http://schemas.microsoft.com/office/drawing/2014/main" id="{E82BB920-9A5A-4DA9-9ECA-1DF946B9A68D}"/>
              </a:ext>
            </a:extLst>
          </p:cNvPr>
          <p:cNvSpPr>
            <a:spLocks noGrp="1"/>
          </p:cNvSpPr>
          <p:nvPr>
            <p:ph type="ftr" sz="quarter" idx="14"/>
          </p:nvPr>
        </p:nvSpPr>
        <p:spPr/>
        <p:txBody>
          <a:bodyPr/>
          <a:lstStyle>
            <a:lvl1pPr>
              <a:defRPr>
                <a:solidFill>
                  <a:schemeClr val="bg1"/>
                </a:solidFill>
              </a:defRPr>
            </a:lvl1pPr>
          </a:lstStyle>
          <a:p>
            <a:pPr algn="ctr"/>
            <a:r>
              <a:rPr lang="en-AU">
                <a:solidFill>
                  <a:srgbClr val="FFFFFF"/>
                </a:solidFill>
              </a:rPr>
              <a:t>[Footer]</a:t>
            </a:r>
            <a:endParaRPr lang="en-AU" dirty="0">
              <a:solidFill>
                <a:srgbClr val="FFFFFF"/>
              </a:solidFill>
            </a:endParaRPr>
          </a:p>
        </p:txBody>
      </p:sp>
    </p:spTree>
    <p:extLst>
      <p:ext uri="{BB962C8B-B14F-4D97-AF65-F5344CB8AC3E}">
        <p14:creationId xmlns:p14="http://schemas.microsoft.com/office/powerpoint/2010/main" val="236935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AA5B253F-6E57-4153-B4A9-E4A9AD7BE1DF}"/>
              </a:ext>
            </a:extLst>
          </p:cNvPr>
          <p:cNvSpPr/>
          <p:nvPr userDrawn="1"/>
        </p:nvSpPr>
        <p:spPr>
          <a:xfrm>
            <a:off x="3" y="0"/>
            <a:ext cx="12191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2" name="Title 1"/>
          <p:cNvSpPr>
            <a:spLocks noGrp="1"/>
          </p:cNvSpPr>
          <p:nvPr>
            <p:ph type="title" hasCustomPrompt="1"/>
          </p:nvPr>
        </p:nvSpPr>
        <p:spPr>
          <a:xfrm>
            <a:off x="321509" y="1352808"/>
            <a:ext cx="11537524" cy="4417585"/>
          </a:xfrm>
        </p:spPr>
        <p:txBody>
          <a:bodyPr anchor="ctr">
            <a:noAutofit/>
          </a:bodyPr>
          <a:lstStyle>
            <a:lvl1pPr algn="ctr">
              <a:lnSpc>
                <a:spcPct val="110000"/>
              </a:lnSpc>
              <a:defRPr sz="3164" b="0">
                <a:solidFill>
                  <a:schemeClr val="accent1"/>
                </a:solidFill>
                <a:latin typeface="+mn-lt"/>
              </a:defRPr>
            </a:lvl1pPr>
          </a:lstStyle>
          <a:p>
            <a:r>
              <a:rPr lang="en-US" dirty="0"/>
              <a:t>“[Quote text]”</a:t>
            </a:r>
            <a:endParaRPr lang="en-AU" dirty="0"/>
          </a:p>
        </p:txBody>
      </p:sp>
      <p:sp>
        <p:nvSpPr>
          <p:cNvPr id="7" name="Text Placeholder 6"/>
          <p:cNvSpPr>
            <a:spLocks noGrp="1"/>
          </p:cNvSpPr>
          <p:nvPr>
            <p:ph type="body" sz="quarter" idx="10" hasCustomPrompt="1"/>
          </p:nvPr>
        </p:nvSpPr>
        <p:spPr>
          <a:xfrm>
            <a:off x="321509" y="5848948"/>
            <a:ext cx="11546006" cy="216889"/>
          </a:xfrm>
        </p:spPr>
        <p:txBody>
          <a:bodyPr>
            <a:noAutofit/>
          </a:bodyPr>
          <a:lstStyle>
            <a:lvl1pPr marL="0" indent="0" algn="ctr">
              <a:buNone/>
              <a:defRPr sz="1400" b="0" i="0">
                <a:solidFill>
                  <a:schemeClr val="accent1"/>
                </a:solidFill>
                <a:latin typeface="National 2 Medium" charset="0"/>
                <a:ea typeface="National 2 Medium" charset="0"/>
                <a:cs typeface="National 2 Medium" charset="0"/>
              </a:defRPr>
            </a:lvl1pPr>
          </a:lstStyle>
          <a:p>
            <a:pPr lvl="0"/>
            <a:r>
              <a:rPr lang="en-US" dirty="0"/>
              <a:t>[Full name]</a:t>
            </a:r>
          </a:p>
        </p:txBody>
      </p:sp>
      <p:sp>
        <p:nvSpPr>
          <p:cNvPr id="8" name="Footer Placeholder 7">
            <a:extLst>
              <a:ext uri="{FF2B5EF4-FFF2-40B4-BE49-F238E27FC236}">
                <a16:creationId xmlns="" xmlns:a16="http://schemas.microsoft.com/office/drawing/2014/main" id="{AB02DA4E-EE8A-4DE3-A265-D45FF54BE9A8}"/>
              </a:ext>
            </a:extLst>
          </p:cNvPr>
          <p:cNvSpPr>
            <a:spLocks noGrp="1"/>
          </p:cNvSpPr>
          <p:nvPr>
            <p:ph type="ftr" sz="quarter" idx="11"/>
          </p:nvPr>
        </p:nvSpPr>
        <p:spPr/>
        <p:txBody>
          <a:bodyPr/>
          <a:lstStyle>
            <a:lvl1pPr>
              <a:defRPr>
                <a:solidFill>
                  <a:schemeClr val="accent1"/>
                </a:solidFill>
              </a:defRPr>
            </a:lvl1pPr>
          </a:lstStyle>
          <a:p>
            <a:pPr algn="ctr"/>
            <a:r>
              <a:rPr lang="en-AU" dirty="0">
                <a:solidFill>
                  <a:srgbClr val="00693E"/>
                </a:solidFill>
              </a:rPr>
              <a:t>[Footer]</a:t>
            </a:r>
          </a:p>
        </p:txBody>
      </p:sp>
      <p:sp>
        <p:nvSpPr>
          <p:cNvPr id="9" name="Slide Number Placeholder 8">
            <a:extLst>
              <a:ext uri="{FF2B5EF4-FFF2-40B4-BE49-F238E27FC236}">
                <a16:creationId xmlns=""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accent1"/>
                </a:solidFill>
              </a:defRPr>
            </a:lvl1pPr>
          </a:lstStyle>
          <a:p>
            <a:fld id="{E917DE0E-AFB1-41FD-BC35-27DB61CA125F}" type="slidenum">
              <a:rPr lang="en-AU" smtClean="0">
                <a:solidFill>
                  <a:srgbClr val="00693E"/>
                </a:solidFill>
              </a:rPr>
              <a:pPr/>
              <a:t>‹#›</a:t>
            </a:fld>
            <a:endParaRPr lang="en-AU" dirty="0">
              <a:solidFill>
                <a:srgbClr val="00693E"/>
              </a:solidFill>
            </a:endParaRPr>
          </a:p>
        </p:txBody>
      </p:sp>
      <p:sp>
        <p:nvSpPr>
          <p:cNvPr id="12" name="Text Placeholder 6">
            <a:extLst>
              <a:ext uri="{FF2B5EF4-FFF2-40B4-BE49-F238E27FC236}">
                <a16:creationId xmlns="" xmlns:a16="http://schemas.microsoft.com/office/drawing/2014/main" id="{24828162-76A4-4AEF-9328-B54FAF065B8B}"/>
              </a:ext>
            </a:extLst>
          </p:cNvPr>
          <p:cNvSpPr>
            <a:spLocks noGrp="1"/>
          </p:cNvSpPr>
          <p:nvPr>
            <p:ph type="body" sz="quarter" idx="13" hasCustomPrompt="1"/>
          </p:nvPr>
        </p:nvSpPr>
        <p:spPr>
          <a:xfrm>
            <a:off x="313029" y="6038901"/>
            <a:ext cx="11546006" cy="217125"/>
          </a:xfrm>
        </p:spPr>
        <p:txBody>
          <a:bodyPr>
            <a:noAutofit/>
          </a:bodyPr>
          <a:lstStyle>
            <a:lvl1pPr marL="0" indent="0" algn="ctr">
              <a:buNone/>
              <a:defRPr sz="1400" b="0">
                <a:solidFill>
                  <a:schemeClr val="accent1"/>
                </a:solidFill>
              </a:defRPr>
            </a:lvl1pPr>
          </a:lstStyle>
          <a:p>
            <a:pPr lvl="0"/>
            <a:r>
              <a:rPr lang="en-US" dirty="0"/>
              <a:t>[Position]</a:t>
            </a:r>
          </a:p>
        </p:txBody>
      </p:sp>
    </p:spTree>
    <p:extLst>
      <p:ext uri="{BB962C8B-B14F-4D97-AF65-F5344CB8AC3E}">
        <p14:creationId xmlns:p14="http://schemas.microsoft.com/office/powerpoint/2010/main" val="11756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AA5B253F-6E57-4153-B4A9-E4A9AD7BE1DF}"/>
              </a:ext>
            </a:extLst>
          </p:cNvPr>
          <p:cNvSpPr/>
          <p:nvPr userDrawn="1"/>
        </p:nvSpPr>
        <p:spPr>
          <a:xfrm>
            <a:off x="3" y="0"/>
            <a:ext cx="12191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2" name="Title 1"/>
          <p:cNvSpPr>
            <a:spLocks noGrp="1"/>
          </p:cNvSpPr>
          <p:nvPr>
            <p:ph type="title" hasCustomPrompt="1"/>
          </p:nvPr>
        </p:nvSpPr>
        <p:spPr>
          <a:xfrm>
            <a:off x="2171191" y="2246444"/>
            <a:ext cx="7849618" cy="2531891"/>
          </a:xfrm>
        </p:spPr>
        <p:txBody>
          <a:bodyPr anchor="ctr">
            <a:noAutofit/>
          </a:bodyPr>
          <a:lstStyle>
            <a:lvl1pPr algn="ctr">
              <a:lnSpc>
                <a:spcPct val="80000"/>
              </a:lnSpc>
              <a:defRPr sz="6118" b="0">
                <a:solidFill>
                  <a:schemeClr val="bg1"/>
                </a:solidFill>
              </a:defRPr>
            </a:lvl1pPr>
          </a:lstStyle>
          <a:p>
            <a:r>
              <a:rPr lang="en-US" dirty="0"/>
              <a:t>[Thank you or sign off]</a:t>
            </a:r>
            <a:endParaRPr lang="en-AU" dirty="0"/>
          </a:p>
        </p:txBody>
      </p:sp>
      <p:sp>
        <p:nvSpPr>
          <p:cNvPr id="8" name="Footer Placeholder 7">
            <a:extLst>
              <a:ext uri="{FF2B5EF4-FFF2-40B4-BE49-F238E27FC236}">
                <a16:creationId xmlns=""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solidFill>
                  <a:srgbClr val="FFFFFF"/>
                </a:solidFill>
              </a:rPr>
              <a:t>[Footer]</a:t>
            </a:r>
          </a:p>
        </p:txBody>
      </p:sp>
      <p:sp>
        <p:nvSpPr>
          <p:cNvPr id="9" name="Slide Number Placeholder 8">
            <a:extLst>
              <a:ext uri="{FF2B5EF4-FFF2-40B4-BE49-F238E27FC236}">
                <a16:creationId xmlns=""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94351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635673CE-2DC8-4BC7-8474-7FD9AEAE7788}"/>
              </a:ext>
            </a:extLst>
          </p:cNvPr>
          <p:cNvSpPr>
            <a:spLocks noGrp="1"/>
          </p:cNvSpPr>
          <p:nvPr>
            <p:ph type="title"/>
          </p:nvPr>
        </p:nvSpPr>
        <p:spPr/>
        <p:txBody>
          <a:bodyPr/>
          <a:lstStyle/>
          <a:p>
            <a:r>
              <a:rPr lang="en-US"/>
              <a:t>Click to edit Master title style</a:t>
            </a:r>
            <a:endParaRPr lang="en-AU" dirty="0"/>
          </a:p>
        </p:txBody>
      </p:sp>
      <p:sp>
        <p:nvSpPr>
          <p:cNvPr id="4" name="Footer Placeholder 3">
            <a:extLst>
              <a:ext uri="{FF2B5EF4-FFF2-40B4-BE49-F238E27FC236}">
                <a16:creationId xmlns="" xmlns:a16="http://schemas.microsoft.com/office/drawing/2014/main" id="{2E8B1A7F-3E6C-4BDA-A873-12B2FD961FC8}"/>
              </a:ext>
            </a:extLst>
          </p:cNvPr>
          <p:cNvSpPr>
            <a:spLocks noGrp="1"/>
          </p:cNvSpPr>
          <p:nvPr>
            <p:ph type="ftr" sz="quarter" idx="10"/>
          </p:nvPr>
        </p:nvSpPr>
        <p:spPr/>
        <p:txBody>
          <a:bodyPr/>
          <a:lstStyle/>
          <a:p>
            <a:pPr algn="ctr"/>
            <a:r>
              <a:rPr lang="en-AU" dirty="0">
                <a:solidFill>
                  <a:srgbClr val="FFFFFF"/>
                </a:solidFill>
              </a:rPr>
              <a:t>[Footer]</a:t>
            </a:r>
          </a:p>
        </p:txBody>
      </p:sp>
      <p:sp>
        <p:nvSpPr>
          <p:cNvPr id="5" name="Slide Number Placeholder 4">
            <a:extLst>
              <a:ext uri="{FF2B5EF4-FFF2-40B4-BE49-F238E27FC236}">
                <a16:creationId xmlns="" xmlns:a16="http://schemas.microsoft.com/office/drawing/2014/main" id="{54C0EA49-7B36-455E-A863-61CF191F594C}"/>
              </a:ext>
            </a:extLst>
          </p:cNvPr>
          <p:cNvSpPr>
            <a:spLocks noGrp="1"/>
          </p:cNvSpPr>
          <p:nvPr>
            <p:ph type="sldNum" sz="quarter" idx="11"/>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64310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a:solidFill>
                <a:srgbClr val="FFFFFF"/>
              </a:solidFill>
            </a:endParaRPr>
          </a:p>
        </p:txBody>
      </p:sp>
    </p:spTree>
    <p:extLst>
      <p:ext uri="{BB962C8B-B14F-4D97-AF65-F5344CB8AC3E}">
        <p14:creationId xmlns:p14="http://schemas.microsoft.com/office/powerpoint/2010/main" val="209693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02AB3C50-0815-4E72-B5C0-4CC01800180F}"/>
              </a:ext>
            </a:extLst>
          </p:cNvPr>
          <p:cNvSpPr/>
          <p:nvPr userDrawn="1"/>
        </p:nvSpPr>
        <p:spPr>
          <a:xfrm>
            <a:off x="3" y="0"/>
            <a:ext cx="12191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9" name="Text Placeholder 8">
            <a:extLst>
              <a:ext uri="{FF2B5EF4-FFF2-40B4-BE49-F238E27FC236}">
                <a16:creationId xmlns="" xmlns:a16="http://schemas.microsoft.com/office/drawing/2014/main" id="{2670AC6F-A8DE-43B1-AB32-8BCC2ADD0A50}"/>
              </a:ext>
            </a:extLst>
          </p:cNvPr>
          <p:cNvSpPr>
            <a:spLocks noGrp="1"/>
          </p:cNvSpPr>
          <p:nvPr>
            <p:ph type="body" sz="quarter" idx="12" hasCustomPrompt="1"/>
          </p:nvPr>
        </p:nvSpPr>
        <p:spPr>
          <a:xfrm>
            <a:off x="321510" y="184205"/>
            <a:ext cx="2700330" cy="217696"/>
          </a:xfrm>
        </p:spPr>
        <p:txBody>
          <a:bodyPr anchor="ctr">
            <a:normAutofit/>
          </a:bodyPr>
          <a:lstStyle>
            <a:lvl1pPr marL="0" indent="0" algn="l">
              <a:spcBef>
                <a:spcPts val="0"/>
              </a:spcBef>
              <a:spcAft>
                <a:spcPts val="0"/>
              </a:spcAft>
              <a:buFontTx/>
              <a:buNone/>
              <a:defRPr sz="1100">
                <a:solidFill>
                  <a:schemeClr val="bg1"/>
                </a:solidFill>
              </a:defRPr>
            </a:lvl1pPr>
            <a:lvl2pPr marL="101256" indent="0" algn="l">
              <a:buFontTx/>
              <a:buNone/>
              <a:defRPr sz="984">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[Current Date]</a:t>
            </a:r>
          </a:p>
        </p:txBody>
      </p:sp>
      <p:pic>
        <p:nvPicPr>
          <p:cNvPr id="7" name="Picture 6">
            <a:extLst>
              <a:ext uri="{FF2B5EF4-FFF2-40B4-BE49-F238E27FC236}">
                <a16:creationId xmlns="" xmlns:a16="http://schemas.microsoft.com/office/drawing/2014/main" id="{B48D68E9-7018-4336-9CC4-C1AD98D094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9981" y="1428599"/>
            <a:ext cx="3912001" cy="4000802"/>
          </a:xfrm>
          <a:prstGeom prst="rect">
            <a:avLst/>
          </a:prstGeom>
        </p:spPr>
      </p:pic>
      <p:sp>
        <p:nvSpPr>
          <p:cNvPr id="2" name="Slide Number Placeholder 1">
            <a:extLst>
              <a:ext uri="{FF2B5EF4-FFF2-40B4-BE49-F238E27FC236}">
                <a16:creationId xmlns="" xmlns:a16="http://schemas.microsoft.com/office/drawing/2014/main" id="{9998FB25-7404-4D17-BC12-C5C5BD3F89CC}"/>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
        <p:nvSpPr>
          <p:cNvPr id="3" name="Footer Placeholder 2">
            <a:extLst>
              <a:ext uri="{FF2B5EF4-FFF2-40B4-BE49-F238E27FC236}">
                <a16:creationId xmlns="" xmlns:a16="http://schemas.microsoft.com/office/drawing/2014/main" id="{C8CB9713-6169-4BCA-998A-1ECD71372D89}"/>
              </a:ext>
            </a:extLst>
          </p:cNvPr>
          <p:cNvSpPr>
            <a:spLocks noGrp="1"/>
          </p:cNvSpPr>
          <p:nvPr>
            <p:ph type="ftr" sz="quarter" idx="14"/>
          </p:nvPr>
        </p:nvSpPr>
        <p:spPr/>
        <p:txBody>
          <a:bodyPr/>
          <a:lstStyle>
            <a:lvl1pPr>
              <a:defRPr>
                <a:solidFill>
                  <a:schemeClr val="bg1"/>
                </a:solidFill>
              </a:defRPr>
            </a:lvl1pPr>
          </a:lstStyle>
          <a:p>
            <a:pPr algn="ctr"/>
            <a:r>
              <a:rPr lang="en-AU" dirty="0">
                <a:solidFill>
                  <a:srgbClr val="FFFFFF"/>
                </a:solidFill>
              </a:rPr>
              <a:t>[Footer]</a:t>
            </a:r>
          </a:p>
        </p:txBody>
      </p:sp>
    </p:spTree>
    <p:extLst>
      <p:ext uri="{BB962C8B-B14F-4D97-AF65-F5344CB8AC3E}">
        <p14:creationId xmlns:p14="http://schemas.microsoft.com/office/powerpoint/2010/main" val="231603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AA5B253F-6E57-4153-B4A9-E4A9AD7BE1DF}"/>
              </a:ext>
            </a:extLst>
          </p:cNvPr>
          <p:cNvSpPr/>
          <p:nvPr userDrawn="1"/>
        </p:nvSpPr>
        <p:spPr>
          <a:xfrm>
            <a:off x="3" y="0"/>
            <a:ext cx="12191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2" name="Title 1"/>
          <p:cNvSpPr>
            <a:spLocks noGrp="1"/>
          </p:cNvSpPr>
          <p:nvPr>
            <p:ph type="title" hasCustomPrompt="1"/>
          </p:nvPr>
        </p:nvSpPr>
        <p:spPr>
          <a:xfrm>
            <a:off x="321510" y="1413894"/>
            <a:ext cx="10896586" cy="2015106"/>
          </a:xfrm>
        </p:spPr>
        <p:txBody>
          <a:bodyPr>
            <a:noAutofit/>
          </a:bodyPr>
          <a:lstStyle>
            <a:lvl1pPr>
              <a:lnSpc>
                <a:spcPct val="80000"/>
              </a:lnSpc>
              <a:defRPr sz="8298">
                <a:solidFill>
                  <a:schemeClr val="bg1"/>
                </a:solidFill>
              </a:defRPr>
            </a:lvl1pPr>
          </a:lstStyle>
          <a:p>
            <a:r>
              <a:rPr lang="en-US" dirty="0"/>
              <a:t>[Presentation Title]</a:t>
            </a:r>
            <a:endParaRPr lang="en-AU" dirty="0"/>
          </a:p>
        </p:txBody>
      </p:sp>
      <p:sp>
        <p:nvSpPr>
          <p:cNvPr id="7" name="Text Placeholder 6"/>
          <p:cNvSpPr>
            <a:spLocks noGrp="1"/>
          </p:cNvSpPr>
          <p:nvPr>
            <p:ph type="body" sz="quarter" idx="10" hasCustomPrompt="1"/>
          </p:nvPr>
        </p:nvSpPr>
        <p:spPr>
          <a:xfrm>
            <a:off x="321508" y="3327723"/>
            <a:ext cx="10901097" cy="1819999"/>
          </a:xfrm>
        </p:spPr>
        <p:txBody>
          <a:bodyPr>
            <a:normAutofit/>
          </a:bodyPr>
          <a:lstStyle>
            <a:lvl1pPr marL="0" indent="0">
              <a:buNone/>
              <a:defRPr sz="4079">
                <a:solidFill>
                  <a:schemeClr val="bg1"/>
                </a:solidFill>
              </a:defRPr>
            </a:lvl1pPr>
          </a:lstStyle>
          <a:p>
            <a:pPr lvl="0"/>
            <a:r>
              <a:rPr lang="en-US" dirty="0"/>
              <a:t>[Presenter Name]</a:t>
            </a:r>
          </a:p>
        </p:txBody>
      </p:sp>
      <p:sp>
        <p:nvSpPr>
          <p:cNvPr id="8" name="Footer Placeholder 7">
            <a:extLst>
              <a:ext uri="{FF2B5EF4-FFF2-40B4-BE49-F238E27FC236}">
                <a16:creationId xmlns=""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solidFill>
                  <a:srgbClr val="FFFFFF"/>
                </a:solidFill>
              </a:rPr>
              <a:t>[Footer]</a:t>
            </a:r>
          </a:p>
        </p:txBody>
      </p:sp>
      <p:sp>
        <p:nvSpPr>
          <p:cNvPr id="9" name="Slide Number Placeholder 8">
            <a:extLst>
              <a:ext uri="{FF2B5EF4-FFF2-40B4-BE49-F238E27FC236}">
                <a16:creationId xmlns=""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400963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AA5B253F-6E57-4153-B4A9-E4A9AD7BE1DF}"/>
              </a:ext>
            </a:extLst>
          </p:cNvPr>
          <p:cNvSpPr/>
          <p:nvPr userDrawn="1"/>
        </p:nvSpPr>
        <p:spPr>
          <a:xfrm>
            <a:off x="-15948" y="0"/>
            <a:ext cx="12191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2" name="Title 1"/>
          <p:cNvSpPr>
            <a:spLocks noGrp="1"/>
          </p:cNvSpPr>
          <p:nvPr>
            <p:ph type="title" hasCustomPrompt="1"/>
          </p:nvPr>
        </p:nvSpPr>
        <p:spPr>
          <a:xfrm>
            <a:off x="321509" y="1413894"/>
            <a:ext cx="7849618" cy="2015106"/>
          </a:xfrm>
        </p:spPr>
        <p:txBody>
          <a:bodyPr>
            <a:noAutofit/>
          </a:bodyPr>
          <a:lstStyle>
            <a:lvl1pPr>
              <a:lnSpc>
                <a:spcPct val="80000"/>
              </a:lnSpc>
              <a:defRPr sz="6118">
                <a:solidFill>
                  <a:schemeClr val="bg1"/>
                </a:solidFill>
              </a:defRPr>
            </a:lvl1pPr>
          </a:lstStyle>
          <a:p>
            <a:r>
              <a:rPr lang="en-US" dirty="0"/>
              <a:t>[Section Title]</a:t>
            </a:r>
            <a:endParaRPr lang="en-AU" dirty="0"/>
          </a:p>
        </p:txBody>
      </p:sp>
      <p:sp>
        <p:nvSpPr>
          <p:cNvPr id="7" name="Text Placeholder 6"/>
          <p:cNvSpPr>
            <a:spLocks noGrp="1"/>
          </p:cNvSpPr>
          <p:nvPr>
            <p:ph type="body" sz="quarter" idx="10" hasCustomPrompt="1"/>
          </p:nvPr>
        </p:nvSpPr>
        <p:spPr>
          <a:xfrm>
            <a:off x="321508" y="2365639"/>
            <a:ext cx="7852868" cy="1620391"/>
          </a:xfrm>
        </p:spPr>
        <p:txBody>
          <a:bodyPr>
            <a:noAutofit/>
          </a:bodyPr>
          <a:lstStyle>
            <a:lvl1pPr marL="0" indent="0">
              <a:buNone/>
              <a:defRPr sz="2883">
                <a:solidFill>
                  <a:schemeClr val="bg1"/>
                </a:solidFill>
              </a:defRPr>
            </a:lvl1pPr>
          </a:lstStyle>
          <a:p>
            <a:pPr lvl="0"/>
            <a:r>
              <a:rPr lang="en-US" dirty="0"/>
              <a:t>[Subtitle Information]</a:t>
            </a:r>
          </a:p>
        </p:txBody>
      </p:sp>
      <p:sp>
        <p:nvSpPr>
          <p:cNvPr id="8" name="Footer Placeholder 7">
            <a:extLst>
              <a:ext uri="{FF2B5EF4-FFF2-40B4-BE49-F238E27FC236}">
                <a16:creationId xmlns=""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solidFill>
                  <a:srgbClr val="FFFFFF"/>
                </a:solidFill>
              </a:rPr>
              <a:t>[Footer]</a:t>
            </a:r>
          </a:p>
        </p:txBody>
      </p:sp>
      <p:sp>
        <p:nvSpPr>
          <p:cNvPr id="9" name="Slide Number Placeholder 8">
            <a:extLst>
              <a:ext uri="{FF2B5EF4-FFF2-40B4-BE49-F238E27FC236}">
                <a16:creationId xmlns=""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421853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097531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AA5B253F-6E57-4153-B4A9-E4A9AD7BE1DF}"/>
              </a:ext>
            </a:extLst>
          </p:cNvPr>
          <p:cNvSpPr/>
          <p:nvPr userDrawn="1"/>
        </p:nvSpPr>
        <p:spPr>
          <a:xfrm>
            <a:off x="3" y="0"/>
            <a:ext cx="12191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2" name="Title 1"/>
          <p:cNvSpPr>
            <a:spLocks noGrp="1"/>
          </p:cNvSpPr>
          <p:nvPr>
            <p:ph type="title" hasCustomPrompt="1"/>
          </p:nvPr>
        </p:nvSpPr>
        <p:spPr>
          <a:xfrm>
            <a:off x="321511" y="1413894"/>
            <a:ext cx="7389409" cy="2015106"/>
          </a:xfrm>
        </p:spPr>
        <p:txBody>
          <a:bodyPr>
            <a:noAutofit/>
          </a:bodyPr>
          <a:lstStyle>
            <a:lvl1pPr>
              <a:lnSpc>
                <a:spcPct val="80000"/>
              </a:lnSpc>
              <a:defRPr sz="6118">
                <a:solidFill>
                  <a:schemeClr val="bg1"/>
                </a:solidFill>
              </a:defRPr>
            </a:lvl1pPr>
          </a:lstStyle>
          <a:p>
            <a:r>
              <a:rPr lang="en-US" dirty="0"/>
              <a:t>[Section Title]</a:t>
            </a:r>
            <a:endParaRPr lang="en-AU" dirty="0"/>
          </a:p>
        </p:txBody>
      </p:sp>
      <p:sp>
        <p:nvSpPr>
          <p:cNvPr id="7" name="Text Placeholder 6"/>
          <p:cNvSpPr>
            <a:spLocks noGrp="1"/>
          </p:cNvSpPr>
          <p:nvPr>
            <p:ph type="body" sz="quarter" idx="10" hasCustomPrompt="1"/>
          </p:nvPr>
        </p:nvSpPr>
        <p:spPr>
          <a:xfrm>
            <a:off x="321508" y="2365639"/>
            <a:ext cx="7392468" cy="1620391"/>
          </a:xfrm>
        </p:spPr>
        <p:txBody>
          <a:bodyPr>
            <a:noAutofit/>
          </a:bodyPr>
          <a:lstStyle>
            <a:lvl1pPr marL="0" indent="0">
              <a:buNone/>
              <a:defRPr sz="2883">
                <a:solidFill>
                  <a:schemeClr val="bg1"/>
                </a:solidFill>
              </a:defRPr>
            </a:lvl1pPr>
          </a:lstStyle>
          <a:p>
            <a:pPr lvl="0"/>
            <a:r>
              <a:rPr lang="en-US" dirty="0"/>
              <a:t>[Subtitle Information]</a:t>
            </a:r>
          </a:p>
        </p:txBody>
      </p:sp>
      <p:sp>
        <p:nvSpPr>
          <p:cNvPr id="8" name="Footer Placeholder 7">
            <a:extLst>
              <a:ext uri="{FF2B5EF4-FFF2-40B4-BE49-F238E27FC236}">
                <a16:creationId xmlns=""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solidFill>
                  <a:srgbClr val="FFFFFF"/>
                </a:solidFill>
              </a:rPr>
              <a:t>[Footer]</a:t>
            </a:r>
          </a:p>
        </p:txBody>
      </p:sp>
      <p:sp>
        <p:nvSpPr>
          <p:cNvPr id="9" name="Slide Number Placeholder 8">
            <a:extLst>
              <a:ext uri="{FF2B5EF4-FFF2-40B4-BE49-F238E27FC236}">
                <a16:creationId xmlns=""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pic>
        <p:nvPicPr>
          <p:cNvPr id="4" name="Picture 3">
            <a:extLst>
              <a:ext uri="{FF2B5EF4-FFF2-40B4-BE49-F238E27FC236}">
                <a16:creationId xmlns="" xmlns:a16="http://schemas.microsoft.com/office/drawing/2014/main" id="{7E700A36-47BB-4418-B306-3E7E3AC141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86510" y="1400499"/>
            <a:ext cx="2724017" cy="4801391"/>
          </a:xfrm>
          <a:prstGeom prst="rect">
            <a:avLst/>
          </a:prstGeom>
        </p:spPr>
      </p:pic>
    </p:spTree>
    <p:extLst>
      <p:ext uri="{BB962C8B-B14F-4D97-AF65-F5344CB8AC3E}">
        <p14:creationId xmlns:p14="http://schemas.microsoft.com/office/powerpoint/2010/main" val="55694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AA5B253F-6E57-4153-B4A9-E4A9AD7BE1DF}"/>
              </a:ext>
            </a:extLst>
          </p:cNvPr>
          <p:cNvSpPr/>
          <p:nvPr userDrawn="1"/>
        </p:nvSpPr>
        <p:spPr>
          <a:xfrm>
            <a:off x="3" y="0"/>
            <a:ext cx="12191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2" name="Title 1"/>
          <p:cNvSpPr>
            <a:spLocks noGrp="1"/>
          </p:cNvSpPr>
          <p:nvPr>
            <p:ph type="title" hasCustomPrompt="1"/>
          </p:nvPr>
        </p:nvSpPr>
        <p:spPr>
          <a:xfrm>
            <a:off x="321511" y="1413894"/>
            <a:ext cx="7389409" cy="2015106"/>
          </a:xfrm>
        </p:spPr>
        <p:txBody>
          <a:bodyPr>
            <a:noAutofit/>
          </a:bodyPr>
          <a:lstStyle>
            <a:lvl1pPr>
              <a:lnSpc>
                <a:spcPct val="80000"/>
              </a:lnSpc>
              <a:defRPr sz="6118">
                <a:solidFill>
                  <a:schemeClr val="bg1"/>
                </a:solidFill>
              </a:defRPr>
            </a:lvl1pPr>
          </a:lstStyle>
          <a:p>
            <a:r>
              <a:rPr lang="en-US" dirty="0"/>
              <a:t>[Section Title]</a:t>
            </a:r>
            <a:endParaRPr lang="en-AU" dirty="0"/>
          </a:p>
        </p:txBody>
      </p:sp>
      <p:sp>
        <p:nvSpPr>
          <p:cNvPr id="7" name="Text Placeholder 6"/>
          <p:cNvSpPr>
            <a:spLocks noGrp="1"/>
          </p:cNvSpPr>
          <p:nvPr>
            <p:ph type="body" sz="quarter" idx="10" hasCustomPrompt="1"/>
          </p:nvPr>
        </p:nvSpPr>
        <p:spPr>
          <a:xfrm>
            <a:off x="321508" y="2365639"/>
            <a:ext cx="7392468" cy="1620391"/>
          </a:xfrm>
        </p:spPr>
        <p:txBody>
          <a:bodyPr>
            <a:noAutofit/>
          </a:bodyPr>
          <a:lstStyle>
            <a:lvl1pPr marL="0" indent="0">
              <a:buNone/>
              <a:defRPr sz="2883">
                <a:solidFill>
                  <a:schemeClr val="bg1"/>
                </a:solidFill>
              </a:defRPr>
            </a:lvl1pPr>
          </a:lstStyle>
          <a:p>
            <a:pPr lvl="0"/>
            <a:r>
              <a:rPr lang="en-US" dirty="0"/>
              <a:t>[Subtitle Information]</a:t>
            </a:r>
          </a:p>
        </p:txBody>
      </p:sp>
      <p:sp>
        <p:nvSpPr>
          <p:cNvPr id="8" name="Footer Placeholder 7">
            <a:extLst>
              <a:ext uri="{FF2B5EF4-FFF2-40B4-BE49-F238E27FC236}">
                <a16:creationId xmlns=""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solidFill>
                  <a:srgbClr val="FFFFFF"/>
                </a:solidFill>
              </a:rPr>
              <a:t>[Footer]</a:t>
            </a:r>
          </a:p>
        </p:txBody>
      </p:sp>
      <p:sp>
        <p:nvSpPr>
          <p:cNvPr id="9" name="Slide Number Placeholder 8">
            <a:extLst>
              <a:ext uri="{FF2B5EF4-FFF2-40B4-BE49-F238E27FC236}">
                <a16:creationId xmlns=""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pic>
        <p:nvPicPr>
          <p:cNvPr id="13" name="Picture 12">
            <a:extLst>
              <a:ext uri="{FF2B5EF4-FFF2-40B4-BE49-F238E27FC236}">
                <a16:creationId xmlns="" xmlns:a16="http://schemas.microsoft.com/office/drawing/2014/main" id="{1C725145-F8C2-435E-83DA-3C6BFFE3B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1889" y="2365639"/>
            <a:ext cx="2774745" cy="2839473"/>
          </a:xfrm>
          <a:prstGeom prst="rect">
            <a:avLst/>
          </a:prstGeom>
        </p:spPr>
      </p:pic>
    </p:spTree>
    <p:extLst>
      <p:ext uri="{BB962C8B-B14F-4D97-AF65-F5344CB8AC3E}">
        <p14:creationId xmlns:p14="http://schemas.microsoft.com/office/powerpoint/2010/main" val="250500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321508" y="2365638"/>
            <a:ext cx="11546007" cy="4127303"/>
          </a:xfrm>
        </p:spPr>
        <p:txBody>
          <a:bodyPr>
            <a:normAutofit/>
          </a:bodyPr>
          <a:lstStyle>
            <a:lvl1pPr>
              <a:defRPr sz="2800"/>
            </a:lvl1pPr>
            <a:lvl2pPr>
              <a:defRPr sz="24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 xmlns:a16="http://schemas.microsoft.com/office/drawing/2014/main" id="{EAF6CA74-EFFC-4784-A2B0-42206EF4D599}"/>
              </a:ext>
            </a:extLst>
          </p:cNvPr>
          <p:cNvSpPr>
            <a:spLocks noGrp="1"/>
          </p:cNvSpPr>
          <p:nvPr>
            <p:ph type="title"/>
          </p:nvPr>
        </p:nvSpPr>
        <p:spPr/>
        <p:txBody>
          <a:bodyPr>
            <a:normAutofit/>
          </a:bodyPr>
          <a:lstStyle>
            <a:lvl1pPr>
              <a:defRPr sz="4000"/>
            </a:lvl1pPr>
          </a:lstStyle>
          <a:p>
            <a:r>
              <a:rPr lang="en-US"/>
              <a:t>Click to edit Master title style</a:t>
            </a:r>
            <a:endParaRPr lang="en-AU" dirty="0"/>
          </a:p>
        </p:txBody>
      </p:sp>
      <p:sp>
        <p:nvSpPr>
          <p:cNvPr id="7" name="Slide Number Placeholder 6">
            <a:extLst>
              <a:ext uri="{FF2B5EF4-FFF2-40B4-BE49-F238E27FC236}">
                <a16:creationId xmlns=""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77291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07" y="2365635"/>
            <a:ext cx="5636938" cy="4127304"/>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30577" y="2365635"/>
            <a:ext cx="5636938" cy="4127304"/>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 xmlns:a16="http://schemas.microsoft.com/office/drawing/2014/main" id="{8337B9FB-8EDC-4415-A524-2F201C5737B9}"/>
              </a:ext>
            </a:extLst>
          </p:cNvPr>
          <p:cNvSpPr>
            <a:spLocks noGrp="1"/>
          </p:cNvSpPr>
          <p:nvPr>
            <p:ph type="ftr" sz="quarter" idx="10"/>
          </p:nvPr>
        </p:nvSpPr>
        <p:spPr/>
        <p:txBody>
          <a:bodyPr/>
          <a:lstStyle/>
          <a:p>
            <a:pPr algn="ctr"/>
            <a:r>
              <a:rPr lang="en-AU" dirty="0">
                <a:solidFill>
                  <a:srgbClr val="FFFFFF"/>
                </a:solidFill>
              </a:rPr>
              <a:t>[Footer]</a:t>
            </a:r>
          </a:p>
        </p:txBody>
      </p:sp>
      <p:sp>
        <p:nvSpPr>
          <p:cNvPr id="6" name="Slide Number Placeholder 5">
            <a:extLst>
              <a:ext uri="{FF2B5EF4-FFF2-40B4-BE49-F238E27FC236}">
                <a16:creationId xmlns="" xmlns:a16="http://schemas.microsoft.com/office/drawing/2014/main" id="{85F47635-3CC7-4ECB-95A2-A2A3336B006D}"/>
              </a:ext>
            </a:extLst>
          </p:cNvPr>
          <p:cNvSpPr>
            <a:spLocks noGrp="1"/>
          </p:cNvSpPr>
          <p:nvPr>
            <p:ph type="sldNum" sz="quarter" idx="11"/>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143960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Numbere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07" y="2365635"/>
            <a:ext cx="5636938" cy="4127304"/>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30577" y="2365635"/>
            <a:ext cx="5636938" cy="4127304"/>
          </a:xfrm>
        </p:spPr>
        <p:txBody>
          <a:bodyPr>
            <a:normAutofit/>
          </a:bodyPr>
          <a:lstStyle>
            <a:lvl1pPr marL="202512" indent="-202512">
              <a:buFont typeface="+mj-lt"/>
              <a:buAutoNum type="arabicPeriod"/>
              <a:defRPr lang="en-US" sz="1600" b="0" i="0" dirty="0" smtClean="0">
                <a:latin typeface="National 2" charset="0"/>
                <a:ea typeface="National 2" charset="0"/>
                <a:cs typeface="National 2" charset="0"/>
              </a:defRPr>
            </a:lvl1pPr>
            <a:lvl2pPr marL="405023" indent="-202512">
              <a:buFont typeface="+mj-lt"/>
              <a:buAutoNum type="alphaLcPeriod"/>
              <a:defRPr lang="en-US" sz="1600" b="0" i="0" dirty="0" smtClean="0">
                <a:latin typeface="National 2" charset="0"/>
                <a:ea typeface="National 2" charset="0"/>
                <a:cs typeface="National 2" charset="0"/>
              </a:defRPr>
            </a:lvl2pPr>
            <a:lvl3pPr marL="607535" indent="-202046">
              <a:buFont typeface="+mj-lt"/>
              <a:buAutoNum type="romanLcPeriod"/>
              <a:defRPr lang="en-US" sz="1600" b="0" i="0" dirty="0" smtClean="0">
                <a:latin typeface="National 2" charset="0"/>
                <a:ea typeface="National 2" charset="0"/>
                <a:cs typeface="National 2" charset="0"/>
              </a:defRPr>
            </a:lvl3pPr>
            <a:lvl4pPr marL="810046" indent="-202512">
              <a:buFont typeface="+mj-lt"/>
              <a:buAutoNum type="arabicPeriod"/>
              <a:defRPr lang="en-US" sz="1600" b="0" i="0" dirty="0" smtClean="0">
                <a:latin typeface="National 2" charset="0"/>
                <a:ea typeface="National 2" charset="0"/>
                <a:cs typeface="National 2" charset="0"/>
              </a:defRPr>
            </a:lvl4pPr>
            <a:lvl5pPr marL="1012558" indent="-202512">
              <a:buFont typeface="+mj-lt"/>
              <a:buAutoNum type="alphaLcPeriod"/>
              <a:defRPr lang="en-US" sz="1600" b="0" i="0" dirty="0">
                <a:latin typeface="National 2" charset="0"/>
                <a:ea typeface="National 2" charset="0"/>
                <a:cs typeface="National 2" charset="0"/>
              </a:defRPr>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 xmlns:a16="http://schemas.microsoft.com/office/drawing/2014/main" id="{8337B9FB-8EDC-4415-A524-2F201C5737B9}"/>
              </a:ext>
            </a:extLst>
          </p:cNvPr>
          <p:cNvSpPr>
            <a:spLocks noGrp="1"/>
          </p:cNvSpPr>
          <p:nvPr>
            <p:ph type="ftr" sz="quarter" idx="10"/>
          </p:nvPr>
        </p:nvSpPr>
        <p:spPr/>
        <p:txBody>
          <a:bodyPr/>
          <a:lstStyle/>
          <a:p>
            <a:pPr algn="ctr"/>
            <a:r>
              <a:rPr lang="en-AU" dirty="0">
                <a:solidFill>
                  <a:srgbClr val="FFFFFF"/>
                </a:solidFill>
              </a:rPr>
              <a:t>[Footer]</a:t>
            </a:r>
          </a:p>
        </p:txBody>
      </p:sp>
      <p:sp>
        <p:nvSpPr>
          <p:cNvPr id="6" name="Slide Number Placeholder 5">
            <a:extLst>
              <a:ext uri="{FF2B5EF4-FFF2-40B4-BE49-F238E27FC236}">
                <a16:creationId xmlns="" xmlns:a16="http://schemas.microsoft.com/office/drawing/2014/main" id="{85F47635-3CC7-4ECB-95A2-A2A3336B006D}"/>
              </a:ext>
            </a:extLst>
          </p:cNvPr>
          <p:cNvSpPr>
            <a:spLocks noGrp="1"/>
          </p:cNvSpPr>
          <p:nvPr>
            <p:ph type="sldNum" sz="quarter" idx="11"/>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170477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idx="10" hasCustomPrompt="1"/>
          </p:nvPr>
        </p:nvSpPr>
        <p:spPr>
          <a:xfrm>
            <a:off x="5014596" y="1391443"/>
            <a:ext cx="6853375" cy="5101499"/>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r>
              <a:rPr lang="en-US" dirty="0"/>
              <a:t/>
            </a:r>
            <a:br>
              <a:rPr lang="en-US" dirty="0"/>
            </a:br>
            <a:r>
              <a:rPr lang="en-US" dirty="0"/>
              <a:t/>
            </a:r>
            <a:br>
              <a:rPr lang="en-US" dirty="0"/>
            </a:br>
            <a:endParaRPr lang="en-AU" dirty="0"/>
          </a:p>
        </p:txBody>
      </p:sp>
      <p:sp>
        <p:nvSpPr>
          <p:cNvPr id="4" name="Title 3">
            <a:extLst>
              <a:ext uri="{FF2B5EF4-FFF2-40B4-BE49-F238E27FC236}">
                <a16:creationId xmlns=""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5" name="Footer Placeholder 4">
            <a:extLst>
              <a:ext uri="{FF2B5EF4-FFF2-40B4-BE49-F238E27FC236}">
                <a16:creationId xmlns="" xmlns:a16="http://schemas.microsoft.com/office/drawing/2014/main" id="{D80D38F6-0EA2-4AD3-A861-786EE93C8B71}"/>
              </a:ext>
            </a:extLst>
          </p:cNvPr>
          <p:cNvSpPr>
            <a:spLocks noGrp="1"/>
          </p:cNvSpPr>
          <p:nvPr>
            <p:ph type="ftr" sz="quarter" idx="11"/>
          </p:nvPr>
        </p:nvSpPr>
        <p:spPr/>
        <p:txBody>
          <a:bodyPr/>
          <a:lstStyle/>
          <a:p>
            <a:pPr algn="ctr"/>
            <a:r>
              <a:rPr lang="en-AU" dirty="0">
                <a:solidFill>
                  <a:srgbClr val="FFFFFF"/>
                </a:solidFill>
              </a:rPr>
              <a:t>[Footer]</a:t>
            </a:r>
          </a:p>
        </p:txBody>
      </p:sp>
      <p:sp>
        <p:nvSpPr>
          <p:cNvPr id="6" name="Slide Number Placeholder 5">
            <a:extLst>
              <a:ext uri="{FF2B5EF4-FFF2-40B4-BE49-F238E27FC236}">
                <a16:creationId xmlns=""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68342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amp; Picture Crop">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idx="10" hasCustomPrompt="1"/>
          </p:nvPr>
        </p:nvSpPr>
        <p:spPr>
          <a:xfrm>
            <a:off x="5014596" y="1391440"/>
            <a:ext cx="6853375" cy="3455448"/>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r>
              <a:rPr lang="en-US" dirty="0"/>
              <a:t/>
            </a:r>
            <a:br>
              <a:rPr lang="en-US" dirty="0"/>
            </a:br>
            <a:r>
              <a:rPr lang="en-US" dirty="0"/>
              <a:t/>
            </a:r>
            <a:br>
              <a:rPr lang="en-US" dirty="0"/>
            </a:br>
            <a:endParaRPr lang="en-AU" dirty="0"/>
          </a:p>
        </p:txBody>
      </p:sp>
      <p:sp>
        <p:nvSpPr>
          <p:cNvPr id="4" name="Title 3">
            <a:extLst>
              <a:ext uri="{FF2B5EF4-FFF2-40B4-BE49-F238E27FC236}">
                <a16:creationId xmlns=""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5" name="Footer Placeholder 4">
            <a:extLst>
              <a:ext uri="{FF2B5EF4-FFF2-40B4-BE49-F238E27FC236}">
                <a16:creationId xmlns="" xmlns:a16="http://schemas.microsoft.com/office/drawing/2014/main" id="{D80D38F6-0EA2-4AD3-A861-786EE93C8B71}"/>
              </a:ext>
            </a:extLst>
          </p:cNvPr>
          <p:cNvSpPr>
            <a:spLocks noGrp="1"/>
          </p:cNvSpPr>
          <p:nvPr>
            <p:ph type="ftr" sz="quarter" idx="11"/>
          </p:nvPr>
        </p:nvSpPr>
        <p:spPr/>
        <p:txBody>
          <a:bodyPr/>
          <a:lstStyle/>
          <a:p>
            <a:pPr algn="ctr"/>
            <a:r>
              <a:rPr lang="en-AU" dirty="0">
                <a:solidFill>
                  <a:srgbClr val="FFFFFF"/>
                </a:solidFill>
              </a:rPr>
              <a:t>[Footer]</a:t>
            </a:r>
          </a:p>
        </p:txBody>
      </p:sp>
      <p:sp>
        <p:nvSpPr>
          <p:cNvPr id="6" name="Slide Number Placeholder 5">
            <a:extLst>
              <a:ext uri="{FF2B5EF4-FFF2-40B4-BE49-F238E27FC236}">
                <a16:creationId xmlns=""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0681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amp; 2 Pictur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idx="10" hasCustomPrompt="1"/>
          </p:nvPr>
        </p:nvSpPr>
        <p:spPr>
          <a:xfrm>
            <a:off x="5014596" y="1391440"/>
            <a:ext cx="6853375" cy="3455448"/>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r>
              <a:rPr lang="en-US" dirty="0"/>
              <a:t/>
            </a:r>
            <a:br>
              <a:rPr lang="en-US" dirty="0"/>
            </a:br>
            <a:r>
              <a:rPr lang="en-US" dirty="0"/>
              <a:t/>
            </a:r>
            <a:br>
              <a:rPr lang="en-US" dirty="0"/>
            </a:br>
            <a:endParaRPr lang="en-AU" dirty="0"/>
          </a:p>
        </p:txBody>
      </p:sp>
      <p:sp>
        <p:nvSpPr>
          <p:cNvPr id="4" name="Title 3">
            <a:extLst>
              <a:ext uri="{FF2B5EF4-FFF2-40B4-BE49-F238E27FC236}">
                <a16:creationId xmlns=""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5" name="Footer Placeholder 4">
            <a:extLst>
              <a:ext uri="{FF2B5EF4-FFF2-40B4-BE49-F238E27FC236}">
                <a16:creationId xmlns="" xmlns:a16="http://schemas.microsoft.com/office/drawing/2014/main" id="{D80D38F6-0EA2-4AD3-A861-786EE93C8B71}"/>
              </a:ext>
            </a:extLst>
          </p:cNvPr>
          <p:cNvSpPr>
            <a:spLocks noGrp="1"/>
          </p:cNvSpPr>
          <p:nvPr>
            <p:ph type="ftr" sz="quarter" idx="11"/>
          </p:nvPr>
        </p:nvSpPr>
        <p:spPr/>
        <p:txBody>
          <a:bodyPr/>
          <a:lstStyle/>
          <a:p>
            <a:pPr algn="ctr"/>
            <a:r>
              <a:rPr lang="en-AU" dirty="0">
                <a:solidFill>
                  <a:srgbClr val="FFFFFF"/>
                </a:solidFill>
              </a:rPr>
              <a:t>[Footer]</a:t>
            </a:r>
          </a:p>
        </p:txBody>
      </p:sp>
      <p:sp>
        <p:nvSpPr>
          <p:cNvPr id="6" name="Slide Number Placeholder 5">
            <a:extLst>
              <a:ext uri="{FF2B5EF4-FFF2-40B4-BE49-F238E27FC236}">
                <a16:creationId xmlns=""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
        <p:nvSpPr>
          <p:cNvPr id="12" name="Picture Placeholder 2">
            <a:extLst>
              <a:ext uri="{FF2B5EF4-FFF2-40B4-BE49-F238E27FC236}">
                <a16:creationId xmlns="" xmlns:a16="http://schemas.microsoft.com/office/drawing/2014/main" id="{4CC70461-48C5-43F7-8FBF-36F351503D81}"/>
              </a:ext>
            </a:extLst>
          </p:cNvPr>
          <p:cNvSpPr>
            <a:spLocks noGrp="1"/>
          </p:cNvSpPr>
          <p:nvPr>
            <p:ph type="pic" idx="13" hasCustomPrompt="1"/>
          </p:nvPr>
        </p:nvSpPr>
        <p:spPr>
          <a:xfrm>
            <a:off x="5014594" y="4925838"/>
            <a:ext cx="2939950" cy="1567102"/>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r>
              <a:rPr lang="en-US" dirty="0"/>
              <a:t/>
            </a:r>
            <a:br>
              <a:rPr lang="en-US" dirty="0"/>
            </a:br>
            <a:r>
              <a:rPr lang="en-US" dirty="0"/>
              <a:t/>
            </a:r>
            <a:br>
              <a:rPr lang="en-US" dirty="0"/>
            </a:br>
            <a:endParaRPr lang="en-AU" dirty="0"/>
          </a:p>
        </p:txBody>
      </p:sp>
    </p:spTree>
    <p:extLst>
      <p:ext uri="{BB962C8B-B14F-4D97-AF65-F5344CB8AC3E}">
        <p14:creationId xmlns:p14="http://schemas.microsoft.com/office/powerpoint/2010/main" val="72758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amp; Picture (bleed)">
    <p:spTree>
      <p:nvGrpSpPr>
        <p:cNvPr id="1" name=""/>
        <p:cNvGrpSpPr/>
        <p:nvPr/>
      </p:nvGrpSpPr>
      <p:grpSpPr>
        <a:xfrm>
          <a:off x="0" y="0"/>
          <a:ext cx="0" cy="0"/>
          <a:chOff x="0" y="0"/>
          <a:chExt cx="0" cy="0"/>
        </a:xfrm>
      </p:grpSpPr>
      <p:sp>
        <p:nvSpPr>
          <p:cNvPr id="7" name="Picture Placeholder 2"/>
          <p:cNvSpPr>
            <a:spLocks noGrp="1"/>
          </p:cNvSpPr>
          <p:nvPr>
            <p:ph type="pic" idx="10" hasCustomPrompt="1"/>
          </p:nvPr>
        </p:nvSpPr>
        <p:spPr>
          <a:xfrm>
            <a:off x="5036129" y="257"/>
            <a:ext cx="7155873" cy="6857743"/>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r>
              <a:rPr lang="en-US" dirty="0"/>
              <a:t/>
            </a:r>
            <a:br>
              <a:rPr lang="en-US" dirty="0"/>
            </a:br>
            <a:r>
              <a:rPr lang="en-US" dirty="0"/>
              <a:t/>
            </a:r>
            <a:br>
              <a:rPr lang="en-US" dirty="0"/>
            </a:br>
            <a:endParaRPr lang="en-AU" dirty="0"/>
          </a:p>
        </p:txBody>
      </p:sp>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6" name="Slide Number Placeholder 5">
            <a:extLst>
              <a:ext uri="{FF2B5EF4-FFF2-40B4-BE49-F238E27FC236}">
                <a16:creationId xmlns=""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186639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amp; Text (bleed)">
    <p:spTree>
      <p:nvGrpSpPr>
        <p:cNvPr id="1" name=""/>
        <p:cNvGrpSpPr/>
        <p:nvPr/>
      </p:nvGrpSpPr>
      <p:grpSpPr>
        <a:xfrm>
          <a:off x="0" y="0"/>
          <a:ext cx="0" cy="0"/>
          <a:chOff x="0" y="0"/>
          <a:chExt cx="0" cy="0"/>
        </a:xfrm>
      </p:grpSpPr>
      <p:sp>
        <p:nvSpPr>
          <p:cNvPr id="7" name="Picture Placeholder 2"/>
          <p:cNvSpPr>
            <a:spLocks noGrp="1"/>
          </p:cNvSpPr>
          <p:nvPr>
            <p:ph type="pic" idx="10" hasCustomPrompt="1"/>
          </p:nvPr>
        </p:nvSpPr>
        <p:spPr>
          <a:xfrm>
            <a:off x="0" y="2"/>
            <a:ext cx="7155873" cy="6857743"/>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r>
              <a:rPr lang="en-US" dirty="0"/>
              <a:t/>
            </a:r>
            <a:br>
              <a:rPr lang="en-US" dirty="0"/>
            </a:br>
            <a:r>
              <a:rPr lang="en-US" dirty="0"/>
              <a:t/>
            </a:r>
            <a:br>
              <a:rPr lang="en-US" dirty="0"/>
            </a:br>
            <a:endParaRPr lang="en-AU" dirty="0"/>
          </a:p>
        </p:txBody>
      </p:sp>
      <p:sp>
        <p:nvSpPr>
          <p:cNvPr id="3" name="Content Placeholder 2"/>
          <p:cNvSpPr>
            <a:spLocks noGrp="1"/>
          </p:cNvSpPr>
          <p:nvPr>
            <p:ph sz="half" idx="1" hasCustomPrompt="1"/>
          </p:nvPr>
        </p:nvSpPr>
        <p:spPr>
          <a:xfrm>
            <a:off x="751383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 xmlns:a16="http://schemas.microsoft.com/office/drawing/2014/main" id="{810DF5E2-898A-4655-8EEC-B0414254D7BB}"/>
              </a:ext>
            </a:extLst>
          </p:cNvPr>
          <p:cNvSpPr>
            <a:spLocks noGrp="1"/>
          </p:cNvSpPr>
          <p:nvPr>
            <p:ph type="title"/>
          </p:nvPr>
        </p:nvSpPr>
        <p:spPr>
          <a:xfrm>
            <a:off x="7528747" y="1391440"/>
            <a:ext cx="4341744" cy="923505"/>
          </a:xfrm>
        </p:spPr>
        <p:txBody>
          <a:bodyPr/>
          <a:lstStyle/>
          <a:p>
            <a:r>
              <a:rPr lang="en-US"/>
              <a:t>Click to edit Master title style</a:t>
            </a:r>
            <a:endParaRPr lang="en-AU" dirty="0"/>
          </a:p>
        </p:txBody>
      </p:sp>
      <p:sp>
        <p:nvSpPr>
          <p:cNvPr id="6" name="Slide Number Placeholder 5">
            <a:extLst>
              <a:ext uri="{FF2B5EF4-FFF2-40B4-BE49-F238E27FC236}">
                <a16:creationId xmlns=""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lvl1pPr>
              <a:defRPr>
                <a:solidFill>
                  <a:schemeClr val="accent1"/>
                </a:solidFill>
              </a:defRPr>
            </a:lvl1pPr>
          </a:lstStyle>
          <a:p>
            <a:fld id="{E917DE0E-AFB1-41FD-BC35-27DB61CA125F}" type="slidenum">
              <a:rPr lang="en-AU" smtClean="0">
                <a:solidFill>
                  <a:srgbClr val="00693E"/>
                </a:solidFill>
              </a:rPr>
              <a:pPr/>
              <a:t>‹#›</a:t>
            </a:fld>
            <a:endParaRPr lang="en-AU" dirty="0">
              <a:solidFill>
                <a:srgbClr val="00693E"/>
              </a:solidFill>
            </a:endParaRPr>
          </a:p>
        </p:txBody>
      </p:sp>
    </p:spTree>
    <p:extLst>
      <p:ext uri="{BB962C8B-B14F-4D97-AF65-F5344CB8AC3E}">
        <p14:creationId xmlns:p14="http://schemas.microsoft.com/office/powerpoint/2010/main" val="131051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9F5D019-99CB-446B-9B2F-2B9465F8459B}" type="datetimeFigureOut">
              <a:rPr lang="en-US" smtClean="0"/>
              <a:t>4/29/2019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1106811-D91A-4394-93C5-38878973B17C}" type="slidenum">
              <a:rPr lang="en-US" smtClean="0"/>
              <a:t>‹#›</a:t>
            </a:fld>
            <a:endParaRPr lang="en-US"/>
          </a:p>
        </p:txBody>
      </p:sp>
    </p:spTree>
    <p:extLst>
      <p:ext uri="{BB962C8B-B14F-4D97-AF65-F5344CB8AC3E}">
        <p14:creationId xmlns:p14="http://schemas.microsoft.com/office/powerpoint/2010/main" val="28268500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ull Picture (Bleed)">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12192000" cy="6858000"/>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AU" dirty="0"/>
              <a:t>Click icon to add picture</a:t>
            </a:r>
            <a:br>
              <a:rPr lang="en-AU" dirty="0"/>
            </a:br>
            <a:r>
              <a:rPr lang="en-AU" dirty="0"/>
              <a:t/>
            </a:r>
            <a:br>
              <a:rPr lang="en-AU" dirty="0"/>
            </a:br>
            <a:r>
              <a:rPr lang="en-AU" dirty="0"/>
              <a:t/>
            </a:r>
            <a:br>
              <a:rPr lang="en-AU" dirty="0"/>
            </a:br>
            <a:endParaRPr lang="en-AU" dirty="0"/>
          </a:p>
        </p:txBody>
      </p:sp>
      <p:sp>
        <p:nvSpPr>
          <p:cNvPr id="5" name="Slide Number Placeholder 4">
            <a:extLst>
              <a:ext uri="{FF2B5EF4-FFF2-40B4-BE49-F238E27FC236}">
                <a16:creationId xmlns="" xmlns:a16="http://schemas.microsoft.com/office/drawing/2014/main" id="{A3B83DCC-83B4-4DDF-A2DD-53EA890722EE}"/>
              </a:ext>
            </a:extLst>
          </p:cNvPr>
          <p:cNvSpPr>
            <a:spLocks noGrp="1"/>
          </p:cNvSpPr>
          <p:nvPr>
            <p:ph type="sldNum" sz="quarter" idx="16"/>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71953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34298" y="2367188"/>
            <a:ext cx="7425906" cy="4126295"/>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hasCustomPrompt="1"/>
          </p:nvPr>
        </p:nvSpPr>
        <p:spPr>
          <a:xfrm>
            <a:off x="321508" y="2365636"/>
            <a:ext cx="3708586" cy="4126295"/>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 xmlns:a16="http://schemas.microsoft.com/office/drawing/2014/main" id="{6BA15CE4-9C5B-4DD4-9334-613E584A897D}"/>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 xmlns:a16="http://schemas.microsoft.com/office/drawing/2014/main" id="{A5210B5A-E47F-4858-B45E-5B1BEE8B2507}"/>
              </a:ext>
            </a:extLst>
          </p:cNvPr>
          <p:cNvSpPr>
            <a:spLocks noGrp="1"/>
          </p:cNvSpPr>
          <p:nvPr>
            <p:ph type="ftr" sz="quarter" idx="11"/>
          </p:nvPr>
        </p:nvSpPr>
        <p:spPr/>
        <p:txBody>
          <a:bodyPr/>
          <a:lstStyle/>
          <a:p>
            <a:pPr algn="ctr"/>
            <a:r>
              <a:rPr lang="en-AU" dirty="0">
                <a:solidFill>
                  <a:srgbClr val="FFFFFF"/>
                </a:solidFill>
              </a:rPr>
              <a:t>[Footer]</a:t>
            </a:r>
          </a:p>
        </p:txBody>
      </p:sp>
      <p:sp>
        <p:nvSpPr>
          <p:cNvPr id="5" name="Slide Number Placeholder 4">
            <a:extLst>
              <a:ext uri="{FF2B5EF4-FFF2-40B4-BE49-F238E27FC236}">
                <a16:creationId xmlns="" xmlns:a16="http://schemas.microsoft.com/office/drawing/2014/main" id="{8C22C6C2-929C-48AB-A46A-05FC0AD94C2B}"/>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03032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1508" y="2365638"/>
            <a:ext cx="7441994"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hasCustomPrompt="1"/>
          </p:nvPr>
        </p:nvSpPr>
        <p:spPr>
          <a:xfrm>
            <a:off x="8141451" y="2365639"/>
            <a:ext cx="3712953"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 xmlns:a16="http://schemas.microsoft.com/office/drawing/2014/main" id="{994D7C67-E5F6-43C5-997F-6434DA21F484}"/>
              </a:ext>
            </a:extLst>
          </p:cNvPr>
          <p:cNvSpPr>
            <a:spLocks noGrp="1"/>
          </p:cNvSpPr>
          <p:nvPr>
            <p:ph type="title"/>
          </p:nvPr>
        </p:nvSpPr>
        <p:spPr/>
        <p:txBody>
          <a:bodyPr/>
          <a:lstStyle/>
          <a:p>
            <a:r>
              <a:rPr lang="en-US"/>
              <a:t>Click to edit Master title style</a:t>
            </a:r>
            <a:endParaRPr lang="en-AU" dirty="0"/>
          </a:p>
        </p:txBody>
      </p:sp>
      <p:sp>
        <p:nvSpPr>
          <p:cNvPr id="4" name="Footer Placeholder 3">
            <a:extLst>
              <a:ext uri="{FF2B5EF4-FFF2-40B4-BE49-F238E27FC236}">
                <a16:creationId xmlns="" xmlns:a16="http://schemas.microsoft.com/office/drawing/2014/main" id="{1A584D73-4796-4164-B818-FA3C28E0BA7F}"/>
              </a:ext>
            </a:extLst>
          </p:cNvPr>
          <p:cNvSpPr>
            <a:spLocks noGrp="1"/>
          </p:cNvSpPr>
          <p:nvPr>
            <p:ph type="ftr" sz="quarter" idx="11"/>
          </p:nvPr>
        </p:nvSpPr>
        <p:spPr/>
        <p:txBody>
          <a:bodyPr/>
          <a:lstStyle/>
          <a:p>
            <a:pPr algn="ctr"/>
            <a:r>
              <a:rPr lang="en-AU" dirty="0">
                <a:solidFill>
                  <a:srgbClr val="FFFFFF"/>
                </a:solidFill>
              </a:rPr>
              <a:t>[Footer]</a:t>
            </a:r>
          </a:p>
        </p:txBody>
      </p:sp>
      <p:sp>
        <p:nvSpPr>
          <p:cNvPr id="5" name="Slide Number Placeholder 4">
            <a:extLst>
              <a:ext uri="{FF2B5EF4-FFF2-40B4-BE49-F238E27FC236}">
                <a16:creationId xmlns="" xmlns:a16="http://schemas.microsoft.com/office/drawing/2014/main" id="{B1262CB5-7592-412B-8108-8BFA3C6D8D0C}"/>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88542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hasCustomPrompt="1"/>
          </p:nvPr>
        </p:nvSpPr>
        <p:spPr>
          <a:xfrm>
            <a:off x="321511" y="2365636"/>
            <a:ext cx="11543658" cy="1974696"/>
          </a:xfrm>
        </p:spPr>
        <p:txBody>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3" hasCustomPrompt="1"/>
          </p:nvPr>
        </p:nvSpPr>
        <p:spPr>
          <a:xfrm>
            <a:off x="338777" y="4495699"/>
            <a:ext cx="11543658" cy="1974696"/>
          </a:xfrm>
        </p:spPr>
        <p:txBody>
          <a:bodyPr/>
          <a:lstStyle>
            <a:lvl1pPr>
              <a:defRPr lang="en-US" dirty="0" smtClean="0"/>
            </a:lvl1pPr>
            <a:lvl2pPr>
              <a:defRPr lang="en-US" dirty="0" smtClean="0"/>
            </a:lvl2pPr>
            <a:lvl3pPr>
              <a:defRPr lang="en-US" dirty="0" smtClean="0"/>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 xmlns:a16="http://schemas.microsoft.com/office/drawing/2014/main" id="{166DFF93-5525-475A-BA2F-1F0C4F78D56B}"/>
              </a:ext>
            </a:extLst>
          </p:cNvPr>
          <p:cNvSpPr>
            <a:spLocks noGrp="1"/>
          </p:cNvSpPr>
          <p:nvPr>
            <p:ph type="ftr" sz="quarter" idx="14"/>
          </p:nvPr>
        </p:nvSpPr>
        <p:spPr/>
        <p:txBody>
          <a:bodyPr/>
          <a:lstStyle/>
          <a:p>
            <a:pPr algn="ctr"/>
            <a:r>
              <a:rPr lang="en-AU" dirty="0">
                <a:solidFill>
                  <a:srgbClr val="FFFFFF"/>
                </a:solidFill>
              </a:rPr>
              <a:t>[Footer]</a:t>
            </a:r>
          </a:p>
        </p:txBody>
      </p:sp>
      <p:sp>
        <p:nvSpPr>
          <p:cNvPr id="5" name="Slide Number Placeholder 4">
            <a:extLst>
              <a:ext uri="{FF2B5EF4-FFF2-40B4-BE49-F238E27FC236}">
                <a16:creationId xmlns="" xmlns:a16="http://schemas.microsoft.com/office/drawing/2014/main" id="{E7DE2A29-28F0-4172-8807-541DB74FB84F}"/>
              </a:ext>
            </a:extLst>
          </p:cNvPr>
          <p:cNvSpPr>
            <a:spLocks noGrp="1"/>
          </p:cNvSpPr>
          <p:nvPr>
            <p:ph type="sldNum" sz="quarter" idx="15"/>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10560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attern 1">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EAE5D8E-5794-4172-9477-A462C7ED67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8564" y="257"/>
            <a:ext cx="7193436" cy="6857743"/>
          </a:xfrm>
          <a:prstGeom prst="rect">
            <a:avLst/>
          </a:prstGeom>
        </p:spPr>
      </p:pic>
      <p:sp>
        <p:nvSpPr>
          <p:cNvPr id="4" name="Content Placeholder 3"/>
          <p:cNvSpPr>
            <a:spLocks noGrp="1"/>
          </p:cNvSpPr>
          <p:nvPr>
            <p:ph sz="quarter" idx="11"/>
          </p:nvPr>
        </p:nvSpPr>
        <p:spPr>
          <a:xfrm>
            <a:off x="321508" y="2365638"/>
            <a:ext cx="4341744" cy="4127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161620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attern 2">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AF88F8E-C995-44E9-88C3-777D604D7D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8564" y="257"/>
            <a:ext cx="7193436" cy="6857743"/>
          </a:xfrm>
          <a:prstGeom prst="rect">
            <a:avLst/>
          </a:prstGeom>
        </p:spPr>
      </p:pic>
      <p:sp>
        <p:nvSpPr>
          <p:cNvPr id="4" name="Content Placeholder 3"/>
          <p:cNvSpPr>
            <a:spLocks noGrp="1"/>
          </p:cNvSpPr>
          <p:nvPr>
            <p:ph sz="quarter" idx="11"/>
          </p:nvPr>
        </p:nvSpPr>
        <p:spPr>
          <a:xfrm>
            <a:off x="321508" y="2365638"/>
            <a:ext cx="4341744" cy="4127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41909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attern 3">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66E66D3-31E0-4E7E-974A-CBAF78AFBE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8564" y="130"/>
            <a:ext cx="7193436" cy="6857743"/>
          </a:xfrm>
          <a:prstGeom prst="rect">
            <a:avLst/>
          </a:prstGeom>
        </p:spPr>
      </p:pic>
      <p:sp>
        <p:nvSpPr>
          <p:cNvPr id="4" name="Content Placeholder 3"/>
          <p:cNvSpPr>
            <a:spLocks noGrp="1"/>
          </p:cNvSpPr>
          <p:nvPr>
            <p:ph sz="quarter" idx="11"/>
          </p:nvPr>
        </p:nvSpPr>
        <p:spPr>
          <a:xfrm>
            <a:off x="321508" y="2365638"/>
            <a:ext cx="4341744" cy="4127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185531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attern 4">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EF37C1B2-371D-4FFC-9EBF-0783BD761A79}"/>
              </a:ext>
            </a:extLst>
          </p:cNvPr>
          <p:cNvSpPr/>
          <p:nvPr userDrawn="1"/>
        </p:nvSpPr>
        <p:spPr>
          <a:xfrm>
            <a:off x="5090766" y="0"/>
            <a:ext cx="71087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4" name="Content Placeholder 3"/>
          <p:cNvSpPr>
            <a:spLocks noGrp="1"/>
          </p:cNvSpPr>
          <p:nvPr>
            <p:ph sz="quarter" idx="11"/>
          </p:nvPr>
        </p:nvSpPr>
        <p:spPr>
          <a:xfrm>
            <a:off x="321508" y="2365638"/>
            <a:ext cx="4341744" cy="4127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pic>
        <p:nvPicPr>
          <p:cNvPr id="3" name="Picture 2">
            <a:extLst>
              <a:ext uri="{FF2B5EF4-FFF2-40B4-BE49-F238E27FC236}">
                <a16:creationId xmlns="" xmlns:a16="http://schemas.microsoft.com/office/drawing/2014/main" id="{7F927E38-93E1-4C04-83A5-FBD94BE75C58}"/>
              </a:ext>
            </a:extLst>
          </p:cNvPr>
          <p:cNvPicPr>
            <a:picLocks noChangeAspect="1"/>
          </p:cNvPicPr>
          <p:nvPr userDrawn="1"/>
        </p:nvPicPr>
        <p:blipFill>
          <a:blip r:embed="rId2"/>
          <a:stretch>
            <a:fillRect/>
          </a:stretch>
        </p:blipFill>
        <p:spPr>
          <a:xfrm>
            <a:off x="7751525" y="994404"/>
            <a:ext cx="1787218" cy="4869192"/>
          </a:xfrm>
          <a:prstGeom prst="rect">
            <a:avLst/>
          </a:prstGeom>
          <a:noFill/>
          <a:ln>
            <a:noFill/>
          </a:ln>
        </p:spPr>
      </p:pic>
    </p:spTree>
    <p:extLst>
      <p:ext uri="{BB962C8B-B14F-4D97-AF65-F5344CB8AC3E}">
        <p14:creationId xmlns:p14="http://schemas.microsoft.com/office/powerpoint/2010/main" val="420255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attern 5">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EF37C1B2-371D-4FFC-9EBF-0783BD761A79}"/>
              </a:ext>
            </a:extLst>
          </p:cNvPr>
          <p:cNvSpPr/>
          <p:nvPr userDrawn="1"/>
        </p:nvSpPr>
        <p:spPr>
          <a:xfrm>
            <a:off x="5090766" y="0"/>
            <a:ext cx="7108737"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4" name="Content Placeholder 3"/>
          <p:cNvSpPr>
            <a:spLocks noGrp="1"/>
          </p:cNvSpPr>
          <p:nvPr>
            <p:ph sz="quarter" idx="11"/>
          </p:nvPr>
        </p:nvSpPr>
        <p:spPr>
          <a:xfrm>
            <a:off x="321508" y="2365638"/>
            <a:ext cx="4341744" cy="4127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pic>
        <p:nvPicPr>
          <p:cNvPr id="14" name="Picture 13">
            <a:extLst>
              <a:ext uri="{FF2B5EF4-FFF2-40B4-BE49-F238E27FC236}">
                <a16:creationId xmlns="" xmlns:a16="http://schemas.microsoft.com/office/drawing/2014/main" id="{96605E55-8F6E-49C2-A14D-4F7EA9A247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1536" y="1363151"/>
            <a:ext cx="3951494" cy="4043672"/>
          </a:xfrm>
          <a:prstGeom prst="rect">
            <a:avLst/>
          </a:prstGeom>
        </p:spPr>
      </p:pic>
    </p:spTree>
    <p:extLst>
      <p:ext uri="{BB962C8B-B14F-4D97-AF65-F5344CB8AC3E}">
        <p14:creationId xmlns:p14="http://schemas.microsoft.com/office/powerpoint/2010/main" val="286291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attern 6">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EF37C1B2-371D-4FFC-9EBF-0783BD761A79}"/>
              </a:ext>
            </a:extLst>
          </p:cNvPr>
          <p:cNvSpPr/>
          <p:nvPr userDrawn="1"/>
        </p:nvSpPr>
        <p:spPr>
          <a:xfrm>
            <a:off x="5090766" y="0"/>
            <a:ext cx="7108737"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4" name="Content Placeholder 3"/>
          <p:cNvSpPr>
            <a:spLocks noGrp="1"/>
          </p:cNvSpPr>
          <p:nvPr>
            <p:ph sz="quarter" idx="11"/>
          </p:nvPr>
        </p:nvSpPr>
        <p:spPr>
          <a:xfrm>
            <a:off x="321508" y="2365638"/>
            <a:ext cx="4341744" cy="4127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pic>
        <p:nvPicPr>
          <p:cNvPr id="12" name="Picture 11">
            <a:extLst>
              <a:ext uri="{FF2B5EF4-FFF2-40B4-BE49-F238E27FC236}">
                <a16:creationId xmlns="" xmlns:a16="http://schemas.microsoft.com/office/drawing/2014/main" id="{4F36A6A2-B679-4575-A369-2D9B0C8811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6751" y="1100104"/>
            <a:ext cx="2724017" cy="4801391"/>
          </a:xfrm>
          <a:prstGeom prst="rect">
            <a:avLst/>
          </a:prstGeom>
        </p:spPr>
      </p:pic>
    </p:spTree>
    <p:extLst>
      <p:ext uri="{BB962C8B-B14F-4D97-AF65-F5344CB8AC3E}">
        <p14:creationId xmlns:p14="http://schemas.microsoft.com/office/powerpoint/2010/main" val="275091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914400" y="1981200"/>
            <a:ext cx="5080000" cy="370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370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40427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Dark">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AA5B253F-6E57-4153-B4A9-E4A9AD7BE1DF}"/>
              </a:ext>
            </a:extLst>
          </p:cNvPr>
          <p:cNvSpPr/>
          <p:nvPr userDrawn="1"/>
        </p:nvSpPr>
        <p:spPr>
          <a:xfrm>
            <a:off x="3" y="0"/>
            <a:ext cx="12191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2" name="Title 1"/>
          <p:cNvSpPr>
            <a:spLocks noGrp="1"/>
          </p:cNvSpPr>
          <p:nvPr>
            <p:ph type="title" hasCustomPrompt="1"/>
          </p:nvPr>
        </p:nvSpPr>
        <p:spPr>
          <a:xfrm>
            <a:off x="321509" y="1352808"/>
            <a:ext cx="11537524" cy="4417585"/>
          </a:xfrm>
        </p:spPr>
        <p:txBody>
          <a:bodyPr anchor="ctr">
            <a:noAutofit/>
          </a:bodyPr>
          <a:lstStyle>
            <a:lvl1pPr algn="ctr">
              <a:lnSpc>
                <a:spcPct val="110000"/>
              </a:lnSpc>
              <a:defRPr sz="3200" b="0" i="0">
                <a:solidFill>
                  <a:schemeClr val="bg1"/>
                </a:solidFill>
                <a:latin typeface="National 2 Medium" charset="0"/>
                <a:ea typeface="National 2 Medium" charset="0"/>
                <a:cs typeface="National 2 Medium" charset="0"/>
              </a:defRPr>
            </a:lvl1pPr>
          </a:lstStyle>
          <a:p>
            <a:r>
              <a:rPr lang="en-US" dirty="0"/>
              <a:t>“[Quote text]”</a:t>
            </a:r>
            <a:endParaRPr lang="en-AU" dirty="0"/>
          </a:p>
        </p:txBody>
      </p:sp>
      <p:sp>
        <p:nvSpPr>
          <p:cNvPr id="7" name="Text Placeholder 6"/>
          <p:cNvSpPr>
            <a:spLocks noGrp="1"/>
          </p:cNvSpPr>
          <p:nvPr>
            <p:ph type="body" sz="quarter" idx="10" hasCustomPrompt="1"/>
          </p:nvPr>
        </p:nvSpPr>
        <p:spPr>
          <a:xfrm>
            <a:off x="321509" y="5848948"/>
            <a:ext cx="11546006" cy="216889"/>
          </a:xfrm>
        </p:spPr>
        <p:txBody>
          <a:bodyPr>
            <a:noAutofit/>
          </a:bodyPr>
          <a:lstStyle>
            <a:lvl1pPr marL="0" indent="0" algn="ctr">
              <a:buNone/>
              <a:defRPr sz="1400" b="0" i="0">
                <a:solidFill>
                  <a:schemeClr val="bg1"/>
                </a:solidFill>
                <a:latin typeface="National 2 Medium" charset="0"/>
                <a:ea typeface="National 2 Medium" charset="0"/>
                <a:cs typeface="National 2 Medium" charset="0"/>
              </a:defRPr>
            </a:lvl1pPr>
          </a:lstStyle>
          <a:p>
            <a:pPr lvl="0"/>
            <a:r>
              <a:rPr lang="en-US" dirty="0"/>
              <a:t>[Full name]</a:t>
            </a:r>
          </a:p>
        </p:txBody>
      </p:sp>
      <p:sp>
        <p:nvSpPr>
          <p:cNvPr id="9" name="Slide Number Placeholder 8">
            <a:extLst>
              <a:ext uri="{FF2B5EF4-FFF2-40B4-BE49-F238E27FC236}">
                <a16:creationId xmlns=""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
        <p:nvSpPr>
          <p:cNvPr id="12" name="Text Placeholder 6">
            <a:extLst>
              <a:ext uri="{FF2B5EF4-FFF2-40B4-BE49-F238E27FC236}">
                <a16:creationId xmlns="" xmlns:a16="http://schemas.microsoft.com/office/drawing/2014/main" id="{24828162-76A4-4AEF-9328-B54FAF065B8B}"/>
              </a:ext>
            </a:extLst>
          </p:cNvPr>
          <p:cNvSpPr>
            <a:spLocks noGrp="1"/>
          </p:cNvSpPr>
          <p:nvPr>
            <p:ph type="body" sz="quarter" idx="13" hasCustomPrompt="1"/>
          </p:nvPr>
        </p:nvSpPr>
        <p:spPr>
          <a:xfrm>
            <a:off x="313029" y="6038901"/>
            <a:ext cx="11546006" cy="217125"/>
          </a:xfrm>
        </p:spPr>
        <p:txBody>
          <a:bodyPr>
            <a:noAutofit/>
          </a:bodyPr>
          <a:lstStyle>
            <a:lvl1pPr marL="0" indent="0" algn="ctr">
              <a:buNone/>
              <a:defRPr sz="1400" b="0">
                <a:solidFill>
                  <a:schemeClr val="bg1"/>
                </a:solidFill>
              </a:defRPr>
            </a:lvl1pPr>
          </a:lstStyle>
          <a:p>
            <a:pPr lvl="0"/>
            <a:r>
              <a:rPr lang="en-US" dirty="0"/>
              <a:t>[Position]</a:t>
            </a:r>
          </a:p>
        </p:txBody>
      </p:sp>
      <p:sp>
        <p:nvSpPr>
          <p:cNvPr id="3" name="Footer Placeholder 2">
            <a:extLst>
              <a:ext uri="{FF2B5EF4-FFF2-40B4-BE49-F238E27FC236}">
                <a16:creationId xmlns="" xmlns:a16="http://schemas.microsoft.com/office/drawing/2014/main" id="{E82BB920-9A5A-4DA9-9ECA-1DF946B9A68D}"/>
              </a:ext>
            </a:extLst>
          </p:cNvPr>
          <p:cNvSpPr>
            <a:spLocks noGrp="1"/>
          </p:cNvSpPr>
          <p:nvPr>
            <p:ph type="ftr" sz="quarter" idx="14"/>
          </p:nvPr>
        </p:nvSpPr>
        <p:spPr/>
        <p:txBody>
          <a:bodyPr/>
          <a:lstStyle>
            <a:lvl1pPr>
              <a:defRPr>
                <a:solidFill>
                  <a:schemeClr val="bg1"/>
                </a:solidFill>
              </a:defRPr>
            </a:lvl1pPr>
          </a:lstStyle>
          <a:p>
            <a:pPr algn="ctr"/>
            <a:r>
              <a:rPr lang="en-AU">
                <a:solidFill>
                  <a:srgbClr val="FFFFFF"/>
                </a:solidFill>
              </a:rPr>
              <a:t>[Footer]</a:t>
            </a:r>
            <a:endParaRPr lang="en-AU" dirty="0">
              <a:solidFill>
                <a:srgbClr val="FFFFFF"/>
              </a:solidFill>
            </a:endParaRPr>
          </a:p>
        </p:txBody>
      </p:sp>
    </p:spTree>
    <p:extLst>
      <p:ext uri="{BB962C8B-B14F-4D97-AF65-F5344CB8AC3E}">
        <p14:creationId xmlns:p14="http://schemas.microsoft.com/office/powerpoint/2010/main" val="354827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AA5B253F-6E57-4153-B4A9-E4A9AD7BE1DF}"/>
              </a:ext>
            </a:extLst>
          </p:cNvPr>
          <p:cNvSpPr/>
          <p:nvPr userDrawn="1"/>
        </p:nvSpPr>
        <p:spPr>
          <a:xfrm>
            <a:off x="3" y="0"/>
            <a:ext cx="12191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2" name="Title 1"/>
          <p:cNvSpPr>
            <a:spLocks noGrp="1"/>
          </p:cNvSpPr>
          <p:nvPr>
            <p:ph type="title" hasCustomPrompt="1"/>
          </p:nvPr>
        </p:nvSpPr>
        <p:spPr>
          <a:xfrm>
            <a:off x="321509" y="1352808"/>
            <a:ext cx="11537524" cy="4417585"/>
          </a:xfrm>
        </p:spPr>
        <p:txBody>
          <a:bodyPr anchor="ctr">
            <a:noAutofit/>
          </a:bodyPr>
          <a:lstStyle>
            <a:lvl1pPr algn="ctr">
              <a:lnSpc>
                <a:spcPct val="110000"/>
              </a:lnSpc>
              <a:defRPr sz="3164" b="0">
                <a:solidFill>
                  <a:schemeClr val="accent1"/>
                </a:solidFill>
                <a:latin typeface="+mn-lt"/>
              </a:defRPr>
            </a:lvl1pPr>
          </a:lstStyle>
          <a:p>
            <a:r>
              <a:rPr lang="en-US" dirty="0"/>
              <a:t>“[Quote text]”</a:t>
            </a:r>
            <a:endParaRPr lang="en-AU" dirty="0"/>
          </a:p>
        </p:txBody>
      </p:sp>
      <p:sp>
        <p:nvSpPr>
          <p:cNvPr id="7" name="Text Placeholder 6"/>
          <p:cNvSpPr>
            <a:spLocks noGrp="1"/>
          </p:cNvSpPr>
          <p:nvPr>
            <p:ph type="body" sz="quarter" idx="10" hasCustomPrompt="1"/>
          </p:nvPr>
        </p:nvSpPr>
        <p:spPr>
          <a:xfrm>
            <a:off x="321509" y="5848948"/>
            <a:ext cx="11546006" cy="216889"/>
          </a:xfrm>
        </p:spPr>
        <p:txBody>
          <a:bodyPr>
            <a:noAutofit/>
          </a:bodyPr>
          <a:lstStyle>
            <a:lvl1pPr marL="0" indent="0" algn="ctr">
              <a:buNone/>
              <a:defRPr sz="1400" b="0" i="0">
                <a:solidFill>
                  <a:schemeClr val="accent1"/>
                </a:solidFill>
                <a:latin typeface="National 2 Medium" charset="0"/>
                <a:ea typeface="National 2 Medium" charset="0"/>
                <a:cs typeface="National 2 Medium" charset="0"/>
              </a:defRPr>
            </a:lvl1pPr>
          </a:lstStyle>
          <a:p>
            <a:pPr lvl="0"/>
            <a:r>
              <a:rPr lang="en-US" dirty="0"/>
              <a:t>[Full name]</a:t>
            </a:r>
          </a:p>
        </p:txBody>
      </p:sp>
      <p:sp>
        <p:nvSpPr>
          <p:cNvPr id="8" name="Footer Placeholder 7">
            <a:extLst>
              <a:ext uri="{FF2B5EF4-FFF2-40B4-BE49-F238E27FC236}">
                <a16:creationId xmlns="" xmlns:a16="http://schemas.microsoft.com/office/drawing/2014/main" id="{AB02DA4E-EE8A-4DE3-A265-D45FF54BE9A8}"/>
              </a:ext>
            </a:extLst>
          </p:cNvPr>
          <p:cNvSpPr>
            <a:spLocks noGrp="1"/>
          </p:cNvSpPr>
          <p:nvPr>
            <p:ph type="ftr" sz="quarter" idx="11"/>
          </p:nvPr>
        </p:nvSpPr>
        <p:spPr/>
        <p:txBody>
          <a:bodyPr/>
          <a:lstStyle>
            <a:lvl1pPr>
              <a:defRPr>
                <a:solidFill>
                  <a:schemeClr val="accent1"/>
                </a:solidFill>
              </a:defRPr>
            </a:lvl1pPr>
          </a:lstStyle>
          <a:p>
            <a:pPr algn="ctr"/>
            <a:r>
              <a:rPr lang="en-AU" dirty="0">
                <a:solidFill>
                  <a:srgbClr val="00693E"/>
                </a:solidFill>
              </a:rPr>
              <a:t>[Footer]</a:t>
            </a:r>
          </a:p>
        </p:txBody>
      </p:sp>
      <p:sp>
        <p:nvSpPr>
          <p:cNvPr id="9" name="Slide Number Placeholder 8">
            <a:extLst>
              <a:ext uri="{FF2B5EF4-FFF2-40B4-BE49-F238E27FC236}">
                <a16:creationId xmlns=""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accent1"/>
                </a:solidFill>
              </a:defRPr>
            </a:lvl1pPr>
          </a:lstStyle>
          <a:p>
            <a:fld id="{E917DE0E-AFB1-41FD-BC35-27DB61CA125F}" type="slidenum">
              <a:rPr lang="en-AU" smtClean="0">
                <a:solidFill>
                  <a:srgbClr val="00693E"/>
                </a:solidFill>
              </a:rPr>
              <a:pPr/>
              <a:t>‹#›</a:t>
            </a:fld>
            <a:endParaRPr lang="en-AU" dirty="0">
              <a:solidFill>
                <a:srgbClr val="00693E"/>
              </a:solidFill>
            </a:endParaRPr>
          </a:p>
        </p:txBody>
      </p:sp>
      <p:sp>
        <p:nvSpPr>
          <p:cNvPr id="12" name="Text Placeholder 6">
            <a:extLst>
              <a:ext uri="{FF2B5EF4-FFF2-40B4-BE49-F238E27FC236}">
                <a16:creationId xmlns="" xmlns:a16="http://schemas.microsoft.com/office/drawing/2014/main" id="{24828162-76A4-4AEF-9328-B54FAF065B8B}"/>
              </a:ext>
            </a:extLst>
          </p:cNvPr>
          <p:cNvSpPr>
            <a:spLocks noGrp="1"/>
          </p:cNvSpPr>
          <p:nvPr>
            <p:ph type="body" sz="quarter" idx="13" hasCustomPrompt="1"/>
          </p:nvPr>
        </p:nvSpPr>
        <p:spPr>
          <a:xfrm>
            <a:off x="313029" y="6038901"/>
            <a:ext cx="11546006" cy="217125"/>
          </a:xfrm>
        </p:spPr>
        <p:txBody>
          <a:bodyPr>
            <a:noAutofit/>
          </a:bodyPr>
          <a:lstStyle>
            <a:lvl1pPr marL="0" indent="0" algn="ctr">
              <a:buNone/>
              <a:defRPr sz="1400" b="0">
                <a:solidFill>
                  <a:schemeClr val="accent1"/>
                </a:solidFill>
              </a:defRPr>
            </a:lvl1pPr>
          </a:lstStyle>
          <a:p>
            <a:pPr lvl="0"/>
            <a:r>
              <a:rPr lang="en-US" dirty="0"/>
              <a:t>[Position]</a:t>
            </a:r>
          </a:p>
        </p:txBody>
      </p:sp>
    </p:spTree>
    <p:extLst>
      <p:ext uri="{BB962C8B-B14F-4D97-AF65-F5344CB8AC3E}">
        <p14:creationId xmlns:p14="http://schemas.microsoft.com/office/powerpoint/2010/main" val="249621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AA5B253F-6E57-4153-B4A9-E4A9AD7BE1DF}"/>
              </a:ext>
            </a:extLst>
          </p:cNvPr>
          <p:cNvSpPr/>
          <p:nvPr userDrawn="1"/>
        </p:nvSpPr>
        <p:spPr>
          <a:xfrm>
            <a:off x="3" y="0"/>
            <a:ext cx="12191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2" name="Title 1"/>
          <p:cNvSpPr>
            <a:spLocks noGrp="1"/>
          </p:cNvSpPr>
          <p:nvPr>
            <p:ph type="title" hasCustomPrompt="1"/>
          </p:nvPr>
        </p:nvSpPr>
        <p:spPr>
          <a:xfrm>
            <a:off x="2171191" y="2246444"/>
            <a:ext cx="7849618" cy="2531891"/>
          </a:xfrm>
        </p:spPr>
        <p:txBody>
          <a:bodyPr anchor="ctr">
            <a:noAutofit/>
          </a:bodyPr>
          <a:lstStyle>
            <a:lvl1pPr algn="ctr">
              <a:lnSpc>
                <a:spcPct val="80000"/>
              </a:lnSpc>
              <a:defRPr sz="6118" b="0">
                <a:solidFill>
                  <a:schemeClr val="bg1"/>
                </a:solidFill>
              </a:defRPr>
            </a:lvl1pPr>
          </a:lstStyle>
          <a:p>
            <a:r>
              <a:rPr lang="en-US" dirty="0"/>
              <a:t>[Thank you or sign off]</a:t>
            </a:r>
            <a:endParaRPr lang="en-AU" dirty="0"/>
          </a:p>
        </p:txBody>
      </p:sp>
      <p:sp>
        <p:nvSpPr>
          <p:cNvPr id="8" name="Footer Placeholder 7">
            <a:extLst>
              <a:ext uri="{FF2B5EF4-FFF2-40B4-BE49-F238E27FC236}">
                <a16:creationId xmlns=""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solidFill>
                  <a:srgbClr val="FFFFFF"/>
                </a:solidFill>
              </a:rPr>
              <a:t>[Footer]</a:t>
            </a:r>
          </a:p>
        </p:txBody>
      </p:sp>
      <p:sp>
        <p:nvSpPr>
          <p:cNvPr id="9" name="Slide Number Placeholder 8">
            <a:extLst>
              <a:ext uri="{FF2B5EF4-FFF2-40B4-BE49-F238E27FC236}">
                <a16:creationId xmlns=""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43945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635673CE-2DC8-4BC7-8474-7FD9AEAE7788}"/>
              </a:ext>
            </a:extLst>
          </p:cNvPr>
          <p:cNvSpPr>
            <a:spLocks noGrp="1"/>
          </p:cNvSpPr>
          <p:nvPr>
            <p:ph type="title"/>
          </p:nvPr>
        </p:nvSpPr>
        <p:spPr/>
        <p:txBody>
          <a:bodyPr/>
          <a:lstStyle/>
          <a:p>
            <a:r>
              <a:rPr lang="en-US"/>
              <a:t>Click to edit Master title style</a:t>
            </a:r>
            <a:endParaRPr lang="en-AU" dirty="0"/>
          </a:p>
        </p:txBody>
      </p:sp>
      <p:sp>
        <p:nvSpPr>
          <p:cNvPr id="4" name="Footer Placeholder 3">
            <a:extLst>
              <a:ext uri="{FF2B5EF4-FFF2-40B4-BE49-F238E27FC236}">
                <a16:creationId xmlns="" xmlns:a16="http://schemas.microsoft.com/office/drawing/2014/main" id="{2E8B1A7F-3E6C-4BDA-A873-12B2FD961FC8}"/>
              </a:ext>
            </a:extLst>
          </p:cNvPr>
          <p:cNvSpPr>
            <a:spLocks noGrp="1"/>
          </p:cNvSpPr>
          <p:nvPr>
            <p:ph type="ftr" sz="quarter" idx="10"/>
          </p:nvPr>
        </p:nvSpPr>
        <p:spPr/>
        <p:txBody>
          <a:bodyPr/>
          <a:lstStyle/>
          <a:p>
            <a:pPr algn="ctr"/>
            <a:r>
              <a:rPr lang="en-AU" dirty="0">
                <a:solidFill>
                  <a:srgbClr val="FFFFFF"/>
                </a:solidFill>
              </a:rPr>
              <a:t>[Footer]</a:t>
            </a:r>
          </a:p>
        </p:txBody>
      </p:sp>
      <p:sp>
        <p:nvSpPr>
          <p:cNvPr id="5" name="Slide Number Placeholder 4">
            <a:extLst>
              <a:ext uri="{FF2B5EF4-FFF2-40B4-BE49-F238E27FC236}">
                <a16:creationId xmlns="" xmlns:a16="http://schemas.microsoft.com/office/drawing/2014/main" id="{54C0EA49-7B36-455E-A863-61CF191F594C}"/>
              </a:ext>
            </a:extLst>
          </p:cNvPr>
          <p:cNvSpPr>
            <a:spLocks noGrp="1"/>
          </p:cNvSpPr>
          <p:nvPr>
            <p:ph type="sldNum" sz="quarter" idx="11"/>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17249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a:solidFill>
                <a:srgbClr val="FFFFFF"/>
              </a:solidFill>
            </a:endParaRPr>
          </a:p>
        </p:txBody>
      </p:sp>
    </p:spTree>
    <p:extLst>
      <p:ext uri="{BB962C8B-B14F-4D97-AF65-F5344CB8AC3E}">
        <p14:creationId xmlns:p14="http://schemas.microsoft.com/office/powerpoint/2010/main" val="215143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02AB3C50-0815-4E72-B5C0-4CC01800180F}"/>
              </a:ext>
            </a:extLst>
          </p:cNvPr>
          <p:cNvSpPr/>
          <p:nvPr userDrawn="1"/>
        </p:nvSpPr>
        <p:spPr>
          <a:xfrm>
            <a:off x="3" y="0"/>
            <a:ext cx="12191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9" name="Text Placeholder 8">
            <a:extLst>
              <a:ext uri="{FF2B5EF4-FFF2-40B4-BE49-F238E27FC236}">
                <a16:creationId xmlns="" xmlns:a16="http://schemas.microsoft.com/office/drawing/2014/main" id="{2670AC6F-A8DE-43B1-AB32-8BCC2ADD0A50}"/>
              </a:ext>
            </a:extLst>
          </p:cNvPr>
          <p:cNvSpPr>
            <a:spLocks noGrp="1"/>
          </p:cNvSpPr>
          <p:nvPr>
            <p:ph type="body" sz="quarter" idx="12" hasCustomPrompt="1"/>
          </p:nvPr>
        </p:nvSpPr>
        <p:spPr>
          <a:xfrm>
            <a:off x="321510" y="184205"/>
            <a:ext cx="2700330" cy="217696"/>
          </a:xfrm>
        </p:spPr>
        <p:txBody>
          <a:bodyPr anchor="ctr">
            <a:normAutofit/>
          </a:bodyPr>
          <a:lstStyle>
            <a:lvl1pPr marL="0" indent="0" algn="l">
              <a:spcBef>
                <a:spcPts val="0"/>
              </a:spcBef>
              <a:spcAft>
                <a:spcPts val="0"/>
              </a:spcAft>
              <a:buFontTx/>
              <a:buNone/>
              <a:defRPr sz="1100">
                <a:solidFill>
                  <a:schemeClr val="bg1"/>
                </a:solidFill>
              </a:defRPr>
            </a:lvl1pPr>
            <a:lvl2pPr marL="101256" indent="0" algn="l">
              <a:buFontTx/>
              <a:buNone/>
              <a:defRPr sz="984">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[Current Date]</a:t>
            </a:r>
          </a:p>
        </p:txBody>
      </p:sp>
      <p:pic>
        <p:nvPicPr>
          <p:cNvPr id="7" name="Picture 6">
            <a:extLst>
              <a:ext uri="{FF2B5EF4-FFF2-40B4-BE49-F238E27FC236}">
                <a16:creationId xmlns="" xmlns:a16="http://schemas.microsoft.com/office/drawing/2014/main" id="{B48D68E9-7018-4336-9CC4-C1AD98D094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9981" y="1428599"/>
            <a:ext cx="3912001" cy="4000802"/>
          </a:xfrm>
          <a:prstGeom prst="rect">
            <a:avLst/>
          </a:prstGeom>
        </p:spPr>
      </p:pic>
      <p:sp>
        <p:nvSpPr>
          <p:cNvPr id="2" name="Slide Number Placeholder 1">
            <a:extLst>
              <a:ext uri="{FF2B5EF4-FFF2-40B4-BE49-F238E27FC236}">
                <a16:creationId xmlns="" xmlns:a16="http://schemas.microsoft.com/office/drawing/2014/main" id="{9998FB25-7404-4D17-BC12-C5C5BD3F89CC}"/>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
        <p:nvSpPr>
          <p:cNvPr id="3" name="Footer Placeholder 2">
            <a:extLst>
              <a:ext uri="{FF2B5EF4-FFF2-40B4-BE49-F238E27FC236}">
                <a16:creationId xmlns="" xmlns:a16="http://schemas.microsoft.com/office/drawing/2014/main" id="{C8CB9713-6169-4BCA-998A-1ECD71372D89}"/>
              </a:ext>
            </a:extLst>
          </p:cNvPr>
          <p:cNvSpPr>
            <a:spLocks noGrp="1"/>
          </p:cNvSpPr>
          <p:nvPr>
            <p:ph type="ftr" sz="quarter" idx="14"/>
          </p:nvPr>
        </p:nvSpPr>
        <p:spPr/>
        <p:txBody>
          <a:bodyPr/>
          <a:lstStyle>
            <a:lvl1pPr>
              <a:defRPr>
                <a:solidFill>
                  <a:schemeClr val="bg1"/>
                </a:solidFill>
              </a:defRPr>
            </a:lvl1pPr>
          </a:lstStyle>
          <a:p>
            <a:pPr algn="ctr"/>
            <a:r>
              <a:rPr lang="en-AU" dirty="0">
                <a:solidFill>
                  <a:srgbClr val="FFFFFF"/>
                </a:solidFill>
              </a:rPr>
              <a:t>[Footer]</a:t>
            </a:r>
          </a:p>
        </p:txBody>
      </p:sp>
    </p:spTree>
    <p:extLst>
      <p:ext uri="{BB962C8B-B14F-4D97-AF65-F5344CB8AC3E}">
        <p14:creationId xmlns:p14="http://schemas.microsoft.com/office/powerpoint/2010/main" val="87145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AA5B253F-6E57-4153-B4A9-E4A9AD7BE1DF}"/>
              </a:ext>
            </a:extLst>
          </p:cNvPr>
          <p:cNvSpPr/>
          <p:nvPr userDrawn="1"/>
        </p:nvSpPr>
        <p:spPr>
          <a:xfrm>
            <a:off x="3" y="0"/>
            <a:ext cx="12191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2" name="Title 1"/>
          <p:cNvSpPr>
            <a:spLocks noGrp="1"/>
          </p:cNvSpPr>
          <p:nvPr>
            <p:ph type="title" hasCustomPrompt="1"/>
          </p:nvPr>
        </p:nvSpPr>
        <p:spPr>
          <a:xfrm>
            <a:off x="321510" y="1413894"/>
            <a:ext cx="10896586" cy="2015106"/>
          </a:xfrm>
        </p:spPr>
        <p:txBody>
          <a:bodyPr>
            <a:noAutofit/>
          </a:bodyPr>
          <a:lstStyle>
            <a:lvl1pPr>
              <a:lnSpc>
                <a:spcPct val="80000"/>
              </a:lnSpc>
              <a:defRPr sz="8298">
                <a:solidFill>
                  <a:schemeClr val="bg1"/>
                </a:solidFill>
              </a:defRPr>
            </a:lvl1pPr>
          </a:lstStyle>
          <a:p>
            <a:r>
              <a:rPr lang="en-US" dirty="0"/>
              <a:t>[Presentation Title]</a:t>
            </a:r>
            <a:endParaRPr lang="en-AU" dirty="0"/>
          </a:p>
        </p:txBody>
      </p:sp>
      <p:sp>
        <p:nvSpPr>
          <p:cNvPr id="7" name="Text Placeholder 6"/>
          <p:cNvSpPr>
            <a:spLocks noGrp="1"/>
          </p:cNvSpPr>
          <p:nvPr>
            <p:ph type="body" sz="quarter" idx="10" hasCustomPrompt="1"/>
          </p:nvPr>
        </p:nvSpPr>
        <p:spPr>
          <a:xfrm>
            <a:off x="321508" y="3327723"/>
            <a:ext cx="10901097" cy="1819999"/>
          </a:xfrm>
        </p:spPr>
        <p:txBody>
          <a:bodyPr>
            <a:normAutofit/>
          </a:bodyPr>
          <a:lstStyle>
            <a:lvl1pPr marL="0" indent="0">
              <a:buNone/>
              <a:defRPr sz="4079">
                <a:solidFill>
                  <a:schemeClr val="bg1"/>
                </a:solidFill>
              </a:defRPr>
            </a:lvl1pPr>
          </a:lstStyle>
          <a:p>
            <a:pPr lvl="0"/>
            <a:r>
              <a:rPr lang="en-US" dirty="0"/>
              <a:t>[Presenter Name]</a:t>
            </a:r>
          </a:p>
        </p:txBody>
      </p:sp>
      <p:sp>
        <p:nvSpPr>
          <p:cNvPr id="8" name="Footer Placeholder 7">
            <a:extLst>
              <a:ext uri="{FF2B5EF4-FFF2-40B4-BE49-F238E27FC236}">
                <a16:creationId xmlns=""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solidFill>
                  <a:srgbClr val="FFFFFF"/>
                </a:solidFill>
              </a:rPr>
              <a:t>[Footer]</a:t>
            </a:r>
          </a:p>
        </p:txBody>
      </p:sp>
      <p:sp>
        <p:nvSpPr>
          <p:cNvPr id="9" name="Slide Number Placeholder 8">
            <a:extLst>
              <a:ext uri="{FF2B5EF4-FFF2-40B4-BE49-F238E27FC236}">
                <a16:creationId xmlns=""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88193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AA5B253F-6E57-4153-B4A9-E4A9AD7BE1DF}"/>
              </a:ext>
            </a:extLst>
          </p:cNvPr>
          <p:cNvSpPr/>
          <p:nvPr userDrawn="1"/>
        </p:nvSpPr>
        <p:spPr>
          <a:xfrm>
            <a:off x="-15948" y="0"/>
            <a:ext cx="12191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2" name="Title 1"/>
          <p:cNvSpPr>
            <a:spLocks noGrp="1"/>
          </p:cNvSpPr>
          <p:nvPr>
            <p:ph type="title" hasCustomPrompt="1"/>
          </p:nvPr>
        </p:nvSpPr>
        <p:spPr>
          <a:xfrm>
            <a:off x="321509" y="1413894"/>
            <a:ext cx="7849618" cy="2015106"/>
          </a:xfrm>
        </p:spPr>
        <p:txBody>
          <a:bodyPr>
            <a:noAutofit/>
          </a:bodyPr>
          <a:lstStyle>
            <a:lvl1pPr>
              <a:lnSpc>
                <a:spcPct val="80000"/>
              </a:lnSpc>
              <a:defRPr sz="6118">
                <a:solidFill>
                  <a:schemeClr val="bg1"/>
                </a:solidFill>
              </a:defRPr>
            </a:lvl1pPr>
          </a:lstStyle>
          <a:p>
            <a:r>
              <a:rPr lang="en-US" dirty="0"/>
              <a:t>[Section Title]</a:t>
            </a:r>
            <a:endParaRPr lang="en-AU" dirty="0"/>
          </a:p>
        </p:txBody>
      </p:sp>
      <p:sp>
        <p:nvSpPr>
          <p:cNvPr id="7" name="Text Placeholder 6"/>
          <p:cNvSpPr>
            <a:spLocks noGrp="1"/>
          </p:cNvSpPr>
          <p:nvPr>
            <p:ph type="body" sz="quarter" idx="10" hasCustomPrompt="1"/>
          </p:nvPr>
        </p:nvSpPr>
        <p:spPr>
          <a:xfrm>
            <a:off x="321508" y="2365639"/>
            <a:ext cx="7852868" cy="1620391"/>
          </a:xfrm>
        </p:spPr>
        <p:txBody>
          <a:bodyPr>
            <a:noAutofit/>
          </a:bodyPr>
          <a:lstStyle>
            <a:lvl1pPr marL="0" indent="0">
              <a:buNone/>
              <a:defRPr sz="2883">
                <a:solidFill>
                  <a:schemeClr val="bg1"/>
                </a:solidFill>
              </a:defRPr>
            </a:lvl1pPr>
          </a:lstStyle>
          <a:p>
            <a:pPr lvl="0"/>
            <a:r>
              <a:rPr lang="en-US" dirty="0"/>
              <a:t>[Subtitle Information]</a:t>
            </a:r>
          </a:p>
        </p:txBody>
      </p:sp>
      <p:sp>
        <p:nvSpPr>
          <p:cNvPr id="8" name="Footer Placeholder 7">
            <a:extLst>
              <a:ext uri="{FF2B5EF4-FFF2-40B4-BE49-F238E27FC236}">
                <a16:creationId xmlns=""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solidFill>
                  <a:srgbClr val="FFFFFF"/>
                </a:solidFill>
              </a:rPr>
              <a:t>[Footer]</a:t>
            </a:r>
          </a:p>
        </p:txBody>
      </p:sp>
      <p:sp>
        <p:nvSpPr>
          <p:cNvPr id="9" name="Slide Number Placeholder 8">
            <a:extLst>
              <a:ext uri="{FF2B5EF4-FFF2-40B4-BE49-F238E27FC236}">
                <a16:creationId xmlns=""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25139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AA5B253F-6E57-4153-B4A9-E4A9AD7BE1DF}"/>
              </a:ext>
            </a:extLst>
          </p:cNvPr>
          <p:cNvSpPr/>
          <p:nvPr userDrawn="1"/>
        </p:nvSpPr>
        <p:spPr>
          <a:xfrm>
            <a:off x="3" y="0"/>
            <a:ext cx="12191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2" name="Title 1"/>
          <p:cNvSpPr>
            <a:spLocks noGrp="1"/>
          </p:cNvSpPr>
          <p:nvPr>
            <p:ph type="title" hasCustomPrompt="1"/>
          </p:nvPr>
        </p:nvSpPr>
        <p:spPr>
          <a:xfrm>
            <a:off x="321511" y="1413894"/>
            <a:ext cx="7389409" cy="2015106"/>
          </a:xfrm>
        </p:spPr>
        <p:txBody>
          <a:bodyPr>
            <a:noAutofit/>
          </a:bodyPr>
          <a:lstStyle>
            <a:lvl1pPr>
              <a:lnSpc>
                <a:spcPct val="80000"/>
              </a:lnSpc>
              <a:defRPr sz="6118">
                <a:solidFill>
                  <a:schemeClr val="bg1"/>
                </a:solidFill>
              </a:defRPr>
            </a:lvl1pPr>
          </a:lstStyle>
          <a:p>
            <a:r>
              <a:rPr lang="en-US" dirty="0"/>
              <a:t>[Section Title]</a:t>
            </a:r>
            <a:endParaRPr lang="en-AU" dirty="0"/>
          </a:p>
        </p:txBody>
      </p:sp>
      <p:sp>
        <p:nvSpPr>
          <p:cNvPr id="7" name="Text Placeholder 6"/>
          <p:cNvSpPr>
            <a:spLocks noGrp="1"/>
          </p:cNvSpPr>
          <p:nvPr>
            <p:ph type="body" sz="quarter" idx="10" hasCustomPrompt="1"/>
          </p:nvPr>
        </p:nvSpPr>
        <p:spPr>
          <a:xfrm>
            <a:off x="321508" y="2365639"/>
            <a:ext cx="7392468" cy="1620391"/>
          </a:xfrm>
        </p:spPr>
        <p:txBody>
          <a:bodyPr>
            <a:noAutofit/>
          </a:bodyPr>
          <a:lstStyle>
            <a:lvl1pPr marL="0" indent="0">
              <a:buNone/>
              <a:defRPr sz="2883">
                <a:solidFill>
                  <a:schemeClr val="bg1"/>
                </a:solidFill>
              </a:defRPr>
            </a:lvl1pPr>
          </a:lstStyle>
          <a:p>
            <a:pPr lvl="0"/>
            <a:r>
              <a:rPr lang="en-US" dirty="0"/>
              <a:t>[Subtitle Information]</a:t>
            </a:r>
          </a:p>
        </p:txBody>
      </p:sp>
      <p:sp>
        <p:nvSpPr>
          <p:cNvPr id="8" name="Footer Placeholder 7">
            <a:extLst>
              <a:ext uri="{FF2B5EF4-FFF2-40B4-BE49-F238E27FC236}">
                <a16:creationId xmlns=""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solidFill>
                  <a:srgbClr val="FFFFFF"/>
                </a:solidFill>
              </a:rPr>
              <a:t>[Footer]</a:t>
            </a:r>
          </a:p>
        </p:txBody>
      </p:sp>
      <p:sp>
        <p:nvSpPr>
          <p:cNvPr id="9" name="Slide Number Placeholder 8">
            <a:extLst>
              <a:ext uri="{FF2B5EF4-FFF2-40B4-BE49-F238E27FC236}">
                <a16:creationId xmlns=""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pic>
        <p:nvPicPr>
          <p:cNvPr id="4" name="Picture 3">
            <a:extLst>
              <a:ext uri="{FF2B5EF4-FFF2-40B4-BE49-F238E27FC236}">
                <a16:creationId xmlns="" xmlns:a16="http://schemas.microsoft.com/office/drawing/2014/main" id="{7E700A36-47BB-4418-B306-3E7E3AC141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86510" y="1400499"/>
            <a:ext cx="2724017" cy="4801391"/>
          </a:xfrm>
          <a:prstGeom prst="rect">
            <a:avLst/>
          </a:prstGeom>
        </p:spPr>
      </p:pic>
    </p:spTree>
    <p:extLst>
      <p:ext uri="{BB962C8B-B14F-4D97-AF65-F5344CB8AC3E}">
        <p14:creationId xmlns:p14="http://schemas.microsoft.com/office/powerpoint/2010/main" val="401712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AA5B253F-6E57-4153-B4A9-E4A9AD7BE1DF}"/>
              </a:ext>
            </a:extLst>
          </p:cNvPr>
          <p:cNvSpPr/>
          <p:nvPr userDrawn="1"/>
        </p:nvSpPr>
        <p:spPr>
          <a:xfrm>
            <a:off x="3" y="0"/>
            <a:ext cx="12191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2" name="Title 1"/>
          <p:cNvSpPr>
            <a:spLocks noGrp="1"/>
          </p:cNvSpPr>
          <p:nvPr>
            <p:ph type="title" hasCustomPrompt="1"/>
          </p:nvPr>
        </p:nvSpPr>
        <p:spPr>
          <a:xfrm>
            <a:off x="321511" y="1413894"/>
            <a:ext cx="7389409" cy="2015106"/>
          </a:xfrm>
        </p:spPr>
        <p:txBody>
          <a:bodyPr>
            <a:noAutofit/>
          </a:bodyPr>
          <a:lstStyle>
            <a:lvl1pPr>
              <a:lnSpc>
                <a:spcPct val="80000"/>
              </a:lnSpc>
              <a:defRPr sz="6118">
                <a:solidFill>
                  <a:schemeClr val="bg1"/>
                </a:solidFill>
              </a:defRPr>
            </a:lvl1pPr>
          </a:lstStyle>
          <a:p>
            <a:r>
              <a:rPr lang="en-US" dirty="0"/>
              <a:t>[Section Title]</a:t>
            </a:r>
            <a:endParaRPr lang="en-AU" dirty="0"/>
          </a:p>
        </p:txBody>
      </p:sp>
      <p:sp>
        <p:nvSpPr>
          <p:cNvPr id="7" name="Text Placeholder 6"/>
          <p:cNvSpPr>
            <a:spLocks noGrp="1"/>
          </p:cNvSpPr>
          <p:nvPr>
            <p:ph type="body" sz="quarter" idx="10" hasCustomPrompt="1"/>
          </p:nvPr>
        </p:nvSpPr>
        <p:spPr>
          <a:xfrm>
            <a:off x="321508" y="2365639"/>
            <a:ext cx="7392468" cy="1620391"/>
          </a:xfrm>
        </p:spPr>
        <p:txBody>
          <a:bodyPr>
            <a:noAutofit/>
          </a:bodyPr>
          <a:lstStyle>
            <a:lvl1pPr marL="0" indent="0">
              <a:buNone/>
              <a:defRPr sz="2883">
                <a:solidFill>
                  <a:schemeClr val="bg1"/>
                </a:solidFill>
              </a:defRPr>
            </a:lvl1pPr>
          </a:lstStyle>
          <a:p>
            <a:pPr lvl="0"/>
            <a:r>
              <a:rPr lang="en-US" dirty="0"/>
              <a:t>[Subtitle Information]</a:t>
            </a:r>
          </a:p>
        </p:txBody>
      </p:sp>
      <p:sp>
        <p:nvSpPr>
          <p:cNvPr id="8" name="Footer Placeholder 7">
            <a:extLst>
              <a:ext uri="{FF2B5EF4-FFF2-40B4-BE49-F238E27FC236}">
                <a16:creationId xmlns=""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solidFill>
                  <a:srgbClr val="FFFFFF"/>
                </a:solidFill>
              </a:rPr>
              <a:t>[Footer]</a:t>
            </a:r>
          </a:p>
        </p:txBody>
      </p:sp>
      <p:sp>
        <p:nvSpPr>
          <p:cNvPr id="9" name="Slide Number Placeholder 8">
            <a:extLst>
              <a:ext uri="{FF2B5EF4-FFF2-40B4-BE49-F238E27FC236}">
                <a16:creationId xmlns=""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pic>
        <p:nvPicPr>
          <p:cNvPr id="13" name="Picture 12">
            <a:extLst>
              <a:ext uri="{FF2B5EF4-FFF2-40B4-BE49-F238E27FC236}">
                <a16:creationId xmlns="" xmlns:a16="http://schemas.microsoft.com/office/drawing/2014/main" id="{1C725145-F8C2-435E-83DA-3C6BFFE3B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1889" y="2365639"/>
            <a:ext cx="2774745" cy="2839473"/>
          </a:xfrm>
          <a:prstGeom prst="rect">
            <a:avLst/>
          </a:prstGeom>
        </p:spPr>
      </p:pic>
    </p:spTree>
    <p:extLst>
      <p:ext uri="{BB962C8B-B14F-4D97-AF65-F5344CB8AC3E}">
        <p14:creationId xmlns:p14="http://schemas.microsoft.com/office/powerpoint/2010/main" val="41350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A5A793-4510-F14E-81F9-2DB50123CCE5}"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0F79D-BC49-164D-87E0-3734675E7A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4004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321508" y="2365638"/>
            <a:ext cx="11546007" cy="4127303"/>
          </a:xfrm>
        </p:spPr>
        <p:txBody>
          <a:bodyPr>
            <a:normAutofit/>
          </a:bodyPr>
          <a:lstStyle>
            <a:lvl1pPr>
              <a:defRPr sz="2800"/>
            </a:lvl1pPr>
            <a:lvl2pPr>
              <a:defRPr sz="24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 xmlns:a16="http://schemas.microsoft.com/office/drawing/2014/main" id="{EAF6CA74-EFFC-4784-A2B0-42206EF4D599}"/>
              </a:ext>
            </a:extLst>
          </p:cNvPr>
          <p:cNvSpPr>
            <a:spLocks noGrp="1"/>
          </p:cNvSpPr>
          <p:nvPr>
            <p:ph type="title"/>
          </p:nvPr>
        </p:nvSpPr>
        <p:spPr/>
        <p:txBody>
          <a:bodyPr>
            <a:normAutofit/>
          </a:bodyPr>
          <a:lstStyle>
            <a:lvl1pPr>
              <a:defRPr sz="4000"/>
            </a:lvl1pPr>
          </a:lstStyle>
          <a:p>
            <a:r>
              <a:rPr lang="en-US"/>
              <a:t>Click to edit Master title style</a:t>
            </a:r>
            <a:endParaRPr lang="en-AU" dirty="0"/>
          </a:p>
        </p:txBody>
      </p:sp>
      <p:sp>
        <p:nvSpPr>
          <p:cNvPr id="7" name="Slide Number Placeholder 6">
            <a:extLst>
              <a:ext uri="{FF2B5EF4-FFF2-40B4-BE49-F238E27FC236}">
                <a16:creationId xmlns=""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70038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07" y="2365635"/>
            <a:ext cx="5636938" cy="4127304"/>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30577" y="2365635"/>
            <a:ext cx="5636938" cy="4127304"/>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 xmlns:a16="http://schemas.microsoft.com/office/drawing/2014/main" id="{8337B9FB-8EDC-4415-A524-2F201C5737B9}"/>
              </a:ext>
            </a:extLst>
          </p:cNvPr>
          <p:cNvSpPr>
            <a:spLocks noGrp="1"/>
          </p:cNvSpPr>
          <p:nvPr>
            <p:ph type="ftr" sz="quarter" idx="10"/>
          </p:nvPr>
        </p:nvSpPr>
        <p:spPr/>
        <p:txBody>
          <a:bodyPr/>
          <a:lstStyle/>
          <a:p>
            <a:pPr algn="ctr"/>
            <a:r>
              <a:rPr lang="en-AU" dirty="0">
                <a:solidFill>
                  <a:srgbClr val="FFFFFF"/>
                </a:solidFill>
              </a:rPr>
              <a:t>[Footer]</a:t>
            </a:r>
          </a:p>
        </p:txBody>
      </p:sp>
      <p:sp>
        <p:nvSpPr>
          <p:cNvPr id="6" name="Slide Number Placeholder 5">
            <a:extLst>
              <a:ext uri="{FF2B5EF4-FFF2-40B4-BE49-F238E27FC236}">
                <a16:creationId xmlns="" xmlns:a16="http://schemas.microsoft.com/office/drawing/2014/main" id="{85F47635-3CC7-4ECB-95A2-A2A3336B006D}"/>
              </a:ext>
            </a:extLst>
          </p:cNvPr>
          <p:cNvSpPr>
            <a:spLocks noGrp="1"/>
          </p:cNvSpPr>
          <p:nvPr>
            <p:ph type="sldNum" sz="quarter" idx="11"/>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30592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 Numbere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07" y="2365635"/>
            <a:ext cx="5636938" cy="4127304"/>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30577" y="2365635"/>
            <a:ext cx="5636938" cy="4127304"/>
          </a:xfrm>
        </p:spPr>
        <p:txBody>
          <a:bodyPr>
            <a:normAutofit/>
          </a:bodyPr>
          <a:lstStyle>
            <a:lvl1pPr marL="202512" indent="-202512">
              <a:buFont typeface="+mj-lt"/>
              <a:buAutoNum type="arabicPeriod"/>
              <a:defRPr lang="en-US" sz="1600" b="0" i="0" dirty="0" smtClean="0">
                <a:latin typeface="National 2" charset="0"/>
                <a:ea typeface="National 2" charset="0"/>
                <a:cs typeface="National 2" charset="0"/>
              </a:defRPr>
            </a:lvl1pPr>
            <a:lvl2pPr marL="405023" indent="-202512">
              <a:buFont typeface="+mj-lt"/>
              <a:buAutoNum type="alphaLcPeriod"/>
              <a:defRPr lang="en-US" sz="1600" b="0" i="0" dirty="0" smtClean="0">
                <a:latin typeface="National 2" charset="0"/>
                <a:ea typeface="National 2" charset="0"/>
                <a:cs typeface="National 2" charset="0"/>
              </a:defRPr>
            </a:lvl2pPr>
            <a:lvl3pPr marL="607535" indent="-202046">
              <a:buFont typeface="+mj-lt"/>
              <a:buAutoNum type="romanLcPeriod"/>
              <a:defRPr lang="en-US" sz="1600" b="0" i="0" dirty="0" smtClean="0">
                <a:latin typeface="National 2" charset="0"/>
                <a:ea typeface="National 2" charset="0"/>
                <a:cs typeface="National 2" charset="0"/>
              </a:defRPr>
            </a:lvl3pPr>
            <a:lvl4pPr marL="810046" indent="-202512">
              <a:buFont typeface="+mj-lt"/>
              <a:buAutoNum type="arabicPeriod"/>
              <a:defRPr lang="en-US" sz="1600" b="0" i="0" dirty="0" smtClean="0">
                <a:latin typeface="National 2" charset="0"/>
                <a:ea typeface="National 2" charset="0"/>
                <a:cs typeface="National 2" charset="0"/>
              </a:defRPr>
            </a:lvl4pPr>
            <a:lvl5pPr marL="1012558" indent="-202512">
              <a:buFont typeface="+mj-lt"/>
              <a:buAutoNum type="alphaLcPeriod"/>
              <a:defRPr lang="en-US" sz="1600" b="0" i="0" dirty="0">
                <a:latin typeface="National 2" charset="0"/>
                <a:ea typeface="National 2" charset="0"/>
                <a:cs typeface="National 2" charset="0"/>
              </a:defRPr>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 xmlns:a16="http://schemas.microsoft.com/office/drawing/2014/main" id="{8337B9FB-8EDC-4415-A524-2F201C5737B9}"/>
              </a:ext>
            </a:extLst>
          </p:cNvPr>
          <p:cNvSpPr>
            <a:spLocks noGrp="1"/>
          </p:cNvSpPr>
          <p:nvPr>
            <p:ph type="ftr" sz="quarter" idx="10"/>
          </p:nvPr>
        </p:nvSpPr>
        <p:spPr/>
        <p:txBody>
          <a:bodyPr/>
          <a:lstStyle/>
          <a:p>
            <a:pPr algn="ctr"/>
            <a:r>
              <a:rPr lang="en-AU" dirty="0">
                <a:solidFill>
                  <a:srgbClr val="FFFFFF"/>
                </a:solidFill>
              </a:rPr>
              <a:t>[Footer]</a:t>
            </a:r>
          </a:p>
        </p:txBody>
      </p:sp>
      <p:sp>
        <p:nvSpPr>
          <p:cNvPr id="6" name="Slide Number Placeholder 5">
            <a:extLst>
              <a:ext uri="{FF2B5EF4-FFF2-40B4-BE49-F238E27FC236}">
                <a16:creationId xmlns="" xmlns:a16="http://schemas.microsoft.com/office/drawing/2014/main" id="{85F47635-3CC7-4ECB-95A2-A2A3336B006D}"/>
              </a:ext>
            </a:extLst>
          </p:cNvPr>
          <p:cNvSpPr>
            <a:spLocks noGrp="1"/>
          </p:cNvSpPr>
          <p:nvPr>
            <p:ph type="sldNum" sz="quarter" idx="11"/>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63682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idx="10" hasCustomPrompt="1"/>
          </p:nvPr>
        </p:nvSpPr>
        <p:spPr>
          <a:xfrm>
            <a:off x="5014596" y="1391443"/>
            <a:ext cx="6853375" cy="5101499"/>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r>
              <a:rPr lang="en-US" dirty="0"/>
              <a:t/>
            </a:r>
            <a:br>
              <a:rPr lang="en-US" dirty="0"/>
            </a:br>
            <a:r>
              <a:rPr lang="en-US" dirty="0"/>
              <a:t/>
            </a:r>
            <a:br>
              <a:rPr lang="en-US" dirty="0"/>
            </a:br>
            <a:endParaRPr lang="en-AU" dirty="0"/>
          </a:p>
        </p:txBody>
      </p:sp>
      <p:sp>
        <p:nvSpPr>
          <p:cNvPr id="4" name="Title 3">
            <a:extLst>
              <a:ext uri="{FF2B5EF4-FFF2-40B4-BE49-F238E27FC236}">
                <a16:creationId xmlns=""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5" name="Footer Placeholder 4">
            <a:extLst>
              <a:ext uri="{FF2B5EF4-FFF2-40B4-BE49-F238E27FC236}">
                <a16:creationId xmlns="" xmlns:a16="http://schemas.microsoft.com/office/drawing/2014/main" id="{D80D38F6-0EA2-4AD3-A861-786EE93C8B71}"/>
              </a:ext>
            </a:extLst>
          </p:cNvPr>
          <p:cNvSpPr>
            <a:spLocks noGrp="1"/>
          </p:cNvSpPr>
          <p:nvPr>
            <p:ph type="ftr" sz="quarter" idx="11"/>
          </p:nvPr>
        </p:nvSpPr>
        <p:spPr/>
        <p:txBody>
          <a:bodyPr/>
          <a:lstStyle/>
          <a:p>
            <a:pPr algn="ctr"/>
            <a:r>
              <a:rPr lang="en-AU" dirty="0">
                <a:solidFill>
                  <a:srgbClr val="FFFFFF"/>
                </a:solidFill>
              </a:rPr>
              <a:t>[Footer]</a:t>
            </a:r>
          </a:p>
        </p:txBody>
      </p:sp>
      <p:sp>
        <p:nvSpPr>
          <p:cNvPr id="6" name="Slide Number Placeholder 5">
            <a:extLst>
              <a:ext uri="{FF2B5EF4-FFF2-40B4-BE49-F238E27FC236}">
                <a16:creationId xmlns=""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97043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amp; Picture Crop">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idx="10" hasCustomPrompt="1"/>
          </p:nvPr>
        </p:nvSpPr>
        <p:spPr>
          <a:xfrm>
            <a:off x="5014596" y="1391440"/>
            <a:ext cx="6853375" cy="3455448"/>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r>
              <a:rPr lang="en-US" dirty="0"/>
              <a:t/>
            </a:r>
            <a:br>
              <a:rPr lang="en-US" dirty="0"/>
            </a:br>
            <a:r>
              <a:rPr lang="en-US" dirty="0"/>
              <a:t/>
            </a:r>
            <a:br>
              <a:rPr lang="en-US" dirty="0"/>
            </a:br>
            <a:endParaRPr lang="en-AU" dirty="0"/>
          </a:p>
        </p:txBody>
      </p:sp>
      <p:sp>
        <p:nvSpPr>
          <p:cNvPr id="4" name="Title 3">
            <a:extLst>
              <a:ext uri="{FF2B5EF4-FFF2-40B4-BE49-F238E27FC236}">
                <a16:creationId xmlns=""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5" name="Footer Placeholder 4">
            <a:extLst>
              <a:ext uri="{FF2B5EF4-FFF2-40B4-BE49-F238E27FC236}">
                <a16:creationId xmlns="" xmlns:a16="http://schemas.microsoft.com/office/drawing/2014/main" id="{D80D38F6-0EA2-4AD3-A861-786EE93C8B71}"/>
              </a:ext>
            </a:extLst>
          </p:cNvPr>
          <p:cNvSpPr>
            <a:spLocks noGrp="1"/>
          </p:cNvSpPr>
          <p:nvPr>
            <p:ph type="ftr" sz="quarter" idx="11"/>
          </p:nvPr>
        </p:nvSpPr>
        <p:spPr/>
        <p:txBody>
          <a:bodyPr/>
          <a:lstStyle/>
          <a:p>
            <a:pPr algn="ctr"/>
            <a:r>
              <a:rPr lang="en-AU" dirty="0">
                <a:solidFill>
                  <a:srgbClr val="FFFFFF"/>
                </a:solidFill>
              </a:rPr>
              <a:t>[Footer]</a:t>
            </a:r>
          </a:p>
        </p:txBody>
      </p:sp>
      <p:sp>
        <p:nvSpPr>
          <p:cNvPr id="6" name="Slide Number Placeholder 5">
            <a:extLst>
              <a:ext uri="{FF2B5EF4-FFF2-40B4-BE49-F238E27FC236}">
                <a16:creationId xmlns=""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140871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amp; 2 Pictur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idx="10" hasCustomPrompt="1"/>
          </p:nvPr>
        </p:nvSpPr>
        <p:spPr>
          <a:xfrm>
            <a:off x="5014596" y="1391440"/>
            <a:ext cx="6853375" cy="3455448"/>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r>
              <a:rPr lang="en-US" dirty="0"/>
              <a:t/>
            </a:r>
            <a:br>
              <a:rPr lang="en-US" dirty="0"/>
            </a:br>
            <a:r>
              <a:rPr lang="en-US" dirty="0"/>
              <a:t/>
            </a:r>
            <a:br>
              <a:rPr lang="en-US" dirty="0"/>
            </a:br>
            <a:endParaRPr lang="en-AU" dirty="0"/>
          </a:p>
        </p:txBody>
      </p:sp>
      <p:sp>
        <p:nvSpPr>
          <p:cNvPr id="4" name="Title 3">
            <a:extLst>
              <a:ext uri="{FF2B5EF4-FFF2-40B4-BE49-F238E27FC236}">
                <a16:creationId xmlns=""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5" name="Footer Placeholder 4">
            <a:extLst>
              <a:ext uri="{FF2B5EF4-FFF2-40B4-BE49-F238E27FC236}">
                <a16:creationId xmlns="" xmlns:a16="http://schemas.microsoft.com/office/drawing/2014/main" id="{D80D38F6-0EA2-4AD3-A861-786EE93C8B71}"/>
              </a:ext>
            </a:extLst>
          </p:cNvPr>
          <p:cNvSpPr>
            <a:spLocks noGrp="1"/>
          </p:cNvSpPr>
          <p:nvPr>
            <p:ph type="ftr" sz="quarter" idx="11"/>
          </p:nvPr>
        </p:nvSpPr>
        <p:spPr/>
        <p:txBody>
          <a:bodyPr/>
          <a:lstStyle/>
          <a:p>
            <a:pPr algn="ctr"/>
            <a:r>
              <a:rPr lang="en-AU" dirty="0">
                <a:solidFill>
                  <a:srgbClr val="FFFFFF"/>
                </a:solidFill>
              </a:rPr>
              <a:t>[Footer]</a:t>
            </a:r>
          </a:p>
        </p:txBody>
      </p:sp>
      <p:sp>
        <p:nvSpPr>
          <p:cNvPr id="6" name="Slide Number Placeholder 5">
            <a:extLst>
              <a:ext uri="{FF2B5EF4-FFF2-40B4-BE49-F238E27FC236}">
                <a16:creationId xmlns=""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
        <p:nvSpPr>
          <p:cNvPr id="12" name="Picture Placeholder 2">
            <a:extLst>
              <a:ext uri="{FF2B5EF4-FFF2-40B4-BE49-F238E27FC236}">
                <a16:creationId xmlns="" xmlns:a16="http://schemas.microsoft.com/office/drawing/2014/main" id="{4CC70461-48C5-43F7-8FBF-36F351503D81}"/>
              </a:ext>
            </a:extLst>
          </p:cNvPr>
          <p:cNvSpPr>
            <a:spLocks noGrp="1"/>
          </p:cNvSpPr>
          <p:nvPr>
            <p:ph type="pic" idx="13" hasCustomPrompt="1"/>
          </p:nvPr>
        </p:nvSpPr>
        <p:spPr>
          <a:xfrm>
            <a:off x="5014594" y="4925838"/>
            <a:ext cx="2939950" cy="1567102"/>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r>
              <a:rPr lang="en-US" dirty="0"/>
              <a:t/>
            </a:r>
            <a:br>
              <a:rPr lang="en-US" dirty="0"/>
            </a:br>
            <a:r>
              <a:rPr lang="en-US" dirty="0"/>
              <a:t/>
            </a:r>
            <a:br>
              <a:rPr lang="en-US" dirty="0"/>
            </a:br>
            <a:endParaRPr lang="en-AU" dirty="0"/>
          </a:p>
        </p:txBody>
      </p:sp>
    </p:spTree>
    <p:extLst>
      <p:ext uri="{BB962C8B-B14F-4D97-AF65-F5344CB8AC3E}">
        <p14:creationId xmlns:p14="http://schemas.microsoft.com/office/powerpoint/2010/main" val="101922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amp; Picture (bleed)">
    <p:spTree>
      <p:nvGrpSpPr>
        <p:cNvPr id="1" name=""/>
        <p:cNvGrpSpPr/>
        <p:nvPr/>
      </p:nvGrpSpPr>
      <p:grpSpPr>
        <a:xfrm>
          <a:off x="0" y="0"/>
          <a:ext cx="0" cy="0"/>
          <a:chOff x="0" y="0"/>
          <a:chExt cx="0" cy="0"/>
        </a:xfrm>
      </p:grpSpPr>
      <p:sp>
        <p:nvSpPr>
          <p:cNvPr id="7" name="Picture Placeholder 2"/>
          <p:cNvSpPr>
            <a:spLocks noGrp="1"/>
          </p:cNvSpPr>
          <p:nvPr>
            <p:ph type="pic" idx="10" hasCustomPrompt="1"/>
          </p:nvPr>
        </p:nvSpPr>
        <p:spPr>
          <a:xfrm>
            <a:off x="5036129" y="257"/>
            <a:ext cx="7155873" cy="6857743"/>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r>
              <a:rPr lang="en-US" dirty="0"/>
              <a:t/>
            </a:r>
            <a:br>
              <a:rPr lang="en-US" dirty="0"/>
            </a:br>
            <a:r>
              <a:rPr lang="en-US" dirty="0"/>
              <a:t/>
            </a:r>
            <a:br>
              <a:rPr lang="en-US" dirty="0"/>
            </a:br>
            <a:endParaRPr lang="en-AU" dirty="0"/>
          </a:p>
        </p:txBody>
      </p:sp>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6" name="Slide Number Placeholder 5">
            <a:extLst>
              <a:ext uri="{FF2B5EF4-FFF2-40B4-BE49-F238E27FC236}">
                <a16:creationId xmlns=""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65779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icture &amp; Text (bleed)">
    <p:spTree>
      <p:nvGrpSpPr>
        <p:cNvPr id="1" name=""/>
        <p:cNvGrpSpPr/>
        <p:nvPr/>
      </p:nvGrpSpPr>
      <p:grpSpPr>
        <a:xfrm>
          <a:off x="0" y="0"/>
          <a:ext cx="0" cy="0"/>
          <a:chOff x="0" y="0"/>
          <a:chExt cx="0" cy="0"/>
        </a:xfrm>
      </p:grpSpPr>
      <p:sp>
        <p:nvSpPr>
          <p:cNvPr id="7" name="Picture Placeholder 2"/>
          <p:cNvSpPr>
            <a:spLocks noGrp="1"/>
          </p:cNvSpPr>
          <p:nvPr>
            <p:ph type="pic" idx="10" hasCustomPrompt="1"/>
          </p:nvPr>
        </p:nvSpPr>
        <p:spPr>
          <a:xfrm>
            <a:off x="0" y="2"/>
            <a:ext cx="7155873" cy="6857743"/>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r>
              <a:rPr lang="en-US" dirty="0"/>
              <a:t/>
            </a:r>
            <a:br>
              <a:rPr lang="en-US" dirty="0"/>
            </a:br>
            <a:r>
              <a:rPr lang="en-US" dirty="0"/>
              <a:t/>
            </a:r>
            <a:br>
              <a:rPr lang="en-US" dirty="0"/>
            </a:br>
            <a:endParaRPr lang="en-AU" dirty="0"/>
          </a:p>
        </p:txBody>
      </p:sp>
      <p:sp>
        <p:nvSpPr>
          <p:cNvPr id="3" name="Content Placeholder 2"/>
          <p:cNvSpPr>
            <a:spLocks noGrp="1"/>
          </p:cNvSpPr>
          <p:nvPr>
            <p:ph sz="half" idx="1" hasCustomPrompt="1"/>
          </p:nvPr>
        </p:nvSpPr>
        <p:spPr>
          <a:xfrm>
            <a:off x="751383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 xmlns:a16="http://schemas.microsoft.com/office/drawing/2014/main" id="{810DF5E2-898A-4655-8EEC-B0414254D7BB}"/>
              </a:ext>
            </a:extLst>
          </p:cNvPr>
          <p:cNvSpPr>
            <a:spLocks noGrp="1"/>
          </p:cNvSpPr>
          <p:nvPr>
            <p:ph type="title"/>
          </p:nvPr>
        </p:nvSpPr>
        <p:spPr>
          <a:xfrm>
            <a:off x="7528747" y="1391440"/>
            <a:ext cx="4341744" cy="923505"/>
          </a:xfrm>
        </p:spPr>
        <p:txBody>
          <a:bodyPr/>
          <a:lstStyle/>
          <a:p>
            <a:r>
              <a:rPr lang="en-US"/>
              <a:t>Click to edit Master title style</a:t>
            </a:r>
            <a:endParaRPr lang="en-AU" dirty="0"/>
          </a:p>
        </p:txBody>
      </p:sp>
      <p:sp>
        <p:nvSpPr>
          <p:cNvPr id="6" name="Slide Number Placeholder 5">
            <a:extLst>
              <a:ext uri="{FF2B5EF4-FFF2-40B4-BE49-F238E27FC236}">
                <a16:creationId xmlns=""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lvl1pPr>
              <a:defRPr>
                <a:solidFill>
                  <a:schemeClr val="accent1"/>
                </a:solidFill>
              </a:defRPr>
            </a:lvl1pPr>
          </a:lstStyle>
          <a:p>
            <a:fld id="{E917DE0E-AFB1-41FD-BC35-27DB61CA125F}" type="slidenum">
              <a:rPr lang="en-AU" smtClean="0">
                <a:solidFill>
                  <a:srgbClr val="00693E"/>
                </a:solidFill>
              </a:rPr>
              <a:pPr/>
              <a:t>‹#›</a:t>
            </a:fld>
            <a:endParaRPr lang="en-AU" dirty="0">
              <a:solidFill>
                <a:srgbClr val="00693E"/>
              </a:solidFill>
            </a:endParaRPr>
          </a:p>
        </p:txBody>
      </p:sp>
    </p:spTree>
    <p:extLst>
      <p:ext uri="{BB962C8B-B14F-4D97-AF65-F5344CB8AC3E}">
        <p14:creationId xmlns:p14="http://schemas.microsoft.com/office/powerpoint/2010/main" val="277619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ull Picture (Bleed)">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12192000" cy="6858000"/>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AU" dirty="0"/>
              <a:t>Click icon to add picture</a:t>
            </a:r>
            <a:br>
              <a:rPr lang="en-AU" dirty="0"/>
            </a:br>
            <a:r>
              <a:rPr lang="en-AU" dirty="0"/>
              <a:t/>
            </a:r>
            <a:br>
              <a:rPr lang="en-AU" dirty="0"/>
            </a:br>
            <a:r>
              <a:rPr lang="en-AU" dirty="0"/>
              <a:t/>
            </a:r>
            <a:br>
              <a:rPr lang="en-AU" dirty="0"/>
            </a:br>
            <a:endParaRPr lang="en-AU" dirty="0"/>
          </a:p>
        </p:txBody>
      </p:sp>
      <p:sp>
        <p:nvSpPr>
          <p:cNvPr id="5" name="Slide Number Placeholder 4">
            <a:extLst>
              <a:ext uri="{FF2B5EF4-FFF2-40B4-BE49-F238E27FC236}">
                <a16:creationId xmlns="" xmlns:a16="http://schemas.microsoft.com/office/drawing/2014/main" id="{A3B83DCC-83B4-4DDF-A2DD-53EA890722EE}"/>
              </a:ext>
            </a:extLst>
          </p:cNvPr>
          <p:cNvSpPr>
            <a:spLocks noGrp="1"/>
          </p:cNvSpPr>
          <p:nvPr>
            <p:ph type="sldNum" sz="quarter" idx="16"/>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00595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34298" y="2367188"/>
            <a:ext cx="7425906" cy="4126295"/>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hasCustomPrompt="1"/>
          </p:nvPr>
        </p:nvSpPr>
        <p:spPr>
          <a:xfrm>
            <a:off x="321508" y="2365636"/>
            <a:ext cx="3708586" cy="4126295"/>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 xmlns:a16="http://schemas.microsoft.com/office/drawing/2014/main" id="{6BA15CE4-9C5B-4DD4-9334-613E584A897D}"/>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 xmlns:a16="http://schemas.microsoft.com/office/drawing/2014/main" id="{A5210B5A-E47F-4858-B45E-5B1BEE8B2507}"/>
              </a:ext>
            </a:extLst>
          </p:cNvPr>
          <p:cNvSpPr>
            <a:spLocks noGrp="1"/>
          </p:cNvSpPr>
          <p:nvPr>
            <p:ph type="ftr" sz="quarter" idx="11"/>
          </p:nvPr>
        </p:nvSpPr>
        <p:spPr/>
        <p:txBody>
          <a:bodyPr/>
          <a:lstStyle/>
          <a:p>
            <a:pPr algn="ctr"/>
            <a:r>
              <a:rPr lang="en-AU" dirty="0">
                <a:solidFill>
                  <a:srgbClr val="FFFFFF"/>
                </a:solidFill>
              </a:rPr>
              <a:t>[Footer]</a:t>
            </a:r>
          </a:p>
        </p:txBody>
      </p:sp>
      <p:sp>
        <p:nvSpPr>
          <p:cNvPr id="5" name="Slide Number Placeholder 4">
            <a:extLst>
              <a:ext uri="{FF2B5EF4-FFF2-40B4-BE49-F238E27FC236}">
                <a16:creationId xmlns="" xmlns:a16="http://schemas.microsoft.com/office/drawing/2014/main" id="{8C22C6C2-929C-48AB-A46A-05FC0AD94C2B}"/>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79409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A5A793-4510-F14E-81F9-2DB50123CCE5}"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B0F79D-BC49-164D-87E0-3734675E7A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8805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1508" y="2365638"/>
            <a:ext cx="7441994"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hasCustomPrompt="1"/>
          </p:nvPr>
        </p:nvSpPr>
        <p:spPr>
          <a:xfrm>
            <a:off x="8141451" y="2365639"/>
            <a:ext cx="3712953"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 xmlns:a16="http://schemas.microsoft.com/office/drawing/2014/main" id="{994D7C67-E5F6-43C5-997F-6434DA21F484}"/>
              </a:ext>
            </a:extLst>
          </p:cNvPr>
          <p:cNvSpPr>
            <a:spLocks noGrp="1"/>
          </p:cNvSpPr>
          <p:nvPr>
            <p:ph type="title"/>
          </p:nvPr>
        </p:nvSpPr>
        <p:spPr/>
        <p:txBody>
          <a:bodyPr/>
          <a:lstStyle/>
          <a:p>
            <a:r>
              <a:rPr lang="en-US"/>
              <a:t>Click to edit Master title style</a:t>
            </a:r>
            <a:endParaRPr lang="en-AU" dirty="0"/>
          </a:p>
        </p:txBody>
      </p:sp>
      <p:sp>
        <p:nvSpPr>
          <p:cNvPr id="4" name="Footer Placeholder 3">
            <a:extLst>
              <a:ext uri="{FF2B5EF4-FFF2-40B4-BE49-F238E27FC236}">
                <a16:creationId xmlns="" xmlns:a16="http://schemas.microsoft.com/office/drawing/2014/main" id="{1A584D73-4796-4164-B818-FA3C28E0BA7F}"/>
              </a:ext>
            </a:extLst>
          </p:cNvPr>
          <p:cNvSpPr>
            <a:spLocks noGrp="1"/>
          </p:cNvSpPr>
          <p:nvPr>
            <p:ph type="ftr" sz="quarter" idx="11"/>
          </p:nvPr>
        </p:nvSpPr>
        <p:spPr/>
        <p:txBody>
          <a:bodyPr/>
          <a:lstStyle/>
          <a:p>
            <a:pPr algn="ctr"/>
            <a:r>
              <a:rPr lang="en-AU" dirty="0">
                <a:solidFill>
                  <a:srgbClr val="FFFFFF"/>
                </a:solidFill>
              </a:rPr>
              <a:t>[Footer]</a:t>
            </a:r>
          </a:p>
        </p:txBody>
      </p:sp>
      <p:sp>
        <p:nvSpPr>
          <p:cNvPr id="5" name="Slide Number Placeholder 4">
            <a:extLst>
              <a:ext uri="{FF2B5EF4-FFF2-40B4-BE49-F238E27FC236}">
                <a16:creationId xmlns="" xmlns:a16="http://schemas.microsoft.com/office/drawing/2014/main" id="{B1262CB5-7592-412B-8108-8BFA3C6D8D0C}"/>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17480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hasCustomPrompt="1"/>
          </p:nvPr>
        </p:nvSpPr>
        <p:spPr>
          <a:xfrm>
            <a:off x="321511" y="2365636"/>
            <a:ext cx="11543658" cy="1974696"/>
          </a:xfrm>
        </p:spPr>
        <p:txBody>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3" hasCustomPrompt="1"/>
          </p:nvPr>
        </p:nvSpPr>
        <p:spPr>
          <a:xfrm>
            <a:off x="338777" y="4495699"/>
            <a:ext cx="11543658" cy="1974696"/>
          </a:xfrm>
        </p:spPr>
        <p:txBody>
          <a:bodyPr/>
          <a:lstStyle>
            <a:lvl1pPr>
              <a:defRPr lang="en-US" dirty="0" smtClean="0"/>
            </a:lvl1pPr>
            <a:lvl2pPr>
              <a:defRPr lang="en-US" dirty="0" smtClean="0"/>
            </a:lvl2pPr>
            <a:lvl3pPr>
              <a:defRPr lang="en-US" dirty="0" smtClean="0"/>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 xmlns:a16="http://schemas.microsoft.com/office/drawing/2014/main" id="{166DFF93-5525-475A-BA2F-1F0C4F78D56B}"/>
              </a:ext>
            </a:extLst>
          </p:cNvPr>
          <p:cNvSpPr>
            <a:spLocks noGrp="1"/>
          </p:cNvSpPr>
          <p:nvPr>
            <p:ph type="ftr" sz="quarter" idx="14"/>
          </p:nvPr>
        </p:nvSpPr>
        <p:spPr/>
        <p:txBody>
          <a:bodyPr/>
          <a:lstStyle/>
          <a:p>
            <a:pPr algn="ctr"/>
            <a:r>
              <a:rPr lang="en-AU" dirty="0">
                <a:solidFill>
                  <a:srgbClr val="FFFFFF"/>
                </a:solidFill>
              </a:rPr>
              <a:t>[Footer]</a:t>
            </a:r>
          </a:p>
        </p:txBody>
      </p:sp>
      <p:sp>
        <p:nvSpPr>
          <p:cNvPr id="5" name="Slide Number Placeholder 4">
            <a:extLst>
              <a:ext uri="{FF2B5EF4-FFF2-40B4-BE49-F238E27FC236}">
                <a16:creationId xmlns="" xmlns:a16="http://schemas.microsoft.com/office/drawing/2014/main" id="{E7DE2A29-28F0-4172-8807-541DB74FB84F}"/>
              </a:ext>
            </a:extLst>
          </p:cNvPr>
          <p:cNvSpPr>
            <a:spLocks noGrp="1"/>
          </p:cNvSpPr>
          <p:nvPr>
            <p:ph type="sldNum" sz="quarter" idx="15"/>
          </p:nvPr>
        </p:nvSpPr>
        <p:spPr>
          <a:xfrm>
            <a:off x="11341686" y="6551473"/>
            <a:ext cx="523374" cy="217125"/>
          </a:xfrm>
        </p:spPr>
        <p:txBody>
          <a:body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87492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attern 1">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EAE5D8E-5794-4172-9477-A462C7ED67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8564" y="257"/>
            <a:ext cx="7193436" cy="6857743"/>
          </a:xfrm>
          <a:prstGeom prst="rect">
            <a:avLst/>
          </a:prstGeom>
        </p:spPr>
      </p:pic>
      <p:sp>
        <p:nvSpPr>
          <p:cNvPr id="4" name="Content Placeholder 3"/>
          <p:cNvSpPr>
            <a:spLocks noGrp="1"/>
          </p:cNvSpPr>
          <p:nvPr>
            <p:ph sz="quarter" idx="11"/>
          </p:nvPr>
        </p:nvSpPr>
        <p:spPr>
          <a:xfrm>
            <a:off x="321508" y="2365638"/>
            <a:ext cx="4341744" cy="4127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120984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attern 2">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AF88F8E-C995-44E9-88C3-777D604D7D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8564" y="257"/>
            <a:ext cx="7193436" cy="6857743"/>
          </a:xfrm>
          <a:prstGeom prst="rect">
            <a:avLst/>
          </a:prstGeom>
        </p:spPr>
      </p:pic>
      <p:sp>
        <p:nvSpPr>
          <p:cNvPr id="4" name="Content Placeholder 3"/>
          <p:cNvSpPr>
            <a:spLocks noGrp="1"/>
          </p:cNvSpPr>
          <p:nvPr>
            <p:ph sz="quarter" idx="11"/>
          </p:nvPr>
        </p:nvSpPr>
        <p:spPr>
          <a:xfrm>
            <a:off x="321508" y="2365638"/>
            <a:ext cx="4341744" cy="4127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11817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attern 3">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66E66D3-31E0-4E7E-974A-CBAF78AFBE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8564" y="130"/>
            <a:ext cx="7193436" cy="6857743"/>
          </a:xfrm>
          <a:prstGeom prst="rect">
            <a:avLst/>
          </a:prstGeom>
        </p:spPr>
      </p:pic>
      <p:sp>
        <p:nvSpPr>
          <p:cNvPr id="4" name="Content Placeholder 3"/>
          <p:cNvSpPr>
            <a:spLocks noGrp="1"/>
          </p:cNvSpPr>
          <p:nvPr>
            <p:ph sz="quarter" idx="11"/>
          </p:nvPr>
        </p:nvSpPr>
        <p:spPr>
          <a:xfrm>
            <a:off x="321508" y="2365638"/>
            <a:ext cx="4341744" cy="4127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155191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attern 4">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EF37C1B2-371D-4FFC-9EBF-0783BD761A79}"/>
              </a:ext>
            </a:extLst>
          </p:cNvPr>
          <p:cNvSpPr/>
          <p:nvPr userDrawn="1"/>
        </p:nvSpPr>
        <p:spPr>
          <a:xfrm>
            <a:off x="5090766" y="0"/>
            <a:ext cx="71087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4" name="Content Placeholder 3"/>
          <p:cNvSpPr>
            <a:spLocks noGrp="1"/>
          </p:cNvSpPr>
          <p:nvPr>
            <p:ph sz="quarter" idx="11"/>
          </p:nvPr>
        </p:nvSpPr>
        <p:spPr>
          <a:xfrm>
            <a:off x="321508" y="2365638"/>
            <a:ext cx="4341744" cy="4127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pic>
        <p:nvPicPr>
          <p:cNvPr id="3" name="Picture 2">
            <a:extLst>
              <a:ext uri="{FF2B5EF4-FFF2-40B4-BE49-F238E27FC236}">
                <a16:creationId xmlns="" xmlns:a16="http://schemas.microsoft.com/office/drawing/2014/main" id="{7F927E38-93E1-4C04-83A5-FBD94BE75C58}"/>
              </a:ext>
            </a:extLst>
          </p:cNvPr>
          <p:cNvPicPr>
            <a:picLocks noChangeAspect="1"/>
          </p:cNvPicPr>
          <p:nvPr userDrawn="1"/>
        </p:nvPicPr>
        <p:blipFill>
          <a:blip r:embed="rId2"/>
          <a:stretch>
            <a:fillRect/>
          </a:stretch>
        </p:blipFill>
        <p:spPr>
          <a:xfrm>
            <a:off x="7751525" y="994404"/>
            <a:ext cx="1787218" cy="4869192"/>
          </a:xfrm>
          <a:prstGeom prst="rect">
            <a:avLst/>
          </a:prstGeom>
          <a:noFill/>
          <a:ln>
            <a:noFill/>
          </a:ln>
        </p:spPr>
      </p:pic>
    </p:spTree>
    <p:extLst>
      <p:ext uri="{BB962C8B-B14F-4D97-AF65-F5344CB8AC3E}">
        <p14:creationId xmlns:p14="http://schemas.microsoft.com/office/powerpoint/2010/main" val="101846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attern 5">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EF37C1B2-371D-4FFC-9EBF-0783BD761A79}"/>
              </a:ext>
            </a:extLst>
          </p:cNvPr>
          <p:cNvSpPr/>
          <p:nvPr userDrawn="1"/>
        </p:nvSpPr>
        <p:spPr>
          <a:xfrm>
            <a:off x="5090766" y="0"/>
            <a:ext cx="7108737"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4" name="Content Placeholder 3"/>
          <p:cNvSpPr>
            <a:spLocks noGrp="1"/>
          </p:cNvSpPr>
          <p:nvPr>
            <p:ph sz="quarter" idx="11"/>
          </p:nvPr>
        </p:nvSpPr>
        <p:spPr>
          <a:xfrm>
            <a:off x="321508" y="2365638"/>
            <a:ext cx="4341744" cy="4127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pic>
        <p:nvPicPr>
          <p:cNvPr id="14" name="Picture 13">
            <a:extLst>
              <a:ext uri="{FF2B5EF4-FFF2-40B4-BE49-F238E27FC236}">
                <a16:creationId xmlns="" xmlns:a16="http://schemas.microsoft.com/office/drawing/2014/main" id="{96605E55-8F6E-49C2-A14D-4F7EA9A247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1536" y="1363151"/>
            <a:ext cx="3951494" cy="4043672"/>
          </a:xfrm>
          <a:prstGeom prst="rect">
            <a:avLst/>
          </a:prstGeom>
        </p:spPr>
      </p:pic>
    </p:spTree>
    <p:extLst>
      <p:ext uri="{BB962C8B-B14F-4D97-AF65-F5344CB8AC3E}">
        <p14:creationId xmlns:p14="http://schemas.microsoft.com/office/powerpoint/2010/main" val="336588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attern 6">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EF37C1B2-371D-4FFC-9EBF-0783BD761A79}"/>
              </a:ext>
            </a:extLst>
          </p:cNvPr>
          <p:cNvSpPr/>
          <p:nvPr userDrawn="1"/>
        </p:nvSpPr>
        <p:spPr>
          <a:xfrm>
            <a:off x="5090766" y="0"/>
            <a:ext cx="7108737"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4" name="Content Placeholder 3"/>
          <p:cNvSpPr>
            <a:spLocks noGrp="1"/>
          </p:cNvSpPr>
          <p:nvPr>
            <p:ph sz="quarter" idx="11"/>
          </p:nvPr>
        </p:nvSpPr>
        <p:spPr>
          <a:xfrm>
            <a:off x="321508" y="2365638"/>
            <a:ext cx="4341744" cy="4127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pic>
        <p:nvPicPr>
          <p:cNvPr id="12" name="Picture 11">
            <a:extLst>
              <a:ext uri="{FF2B5EF4-FFF2-40B4-BE49-F238E27FC236}">
                <a16:creationId xmlns="" xmlns:a16="http://schemas.microsoft.com/office/drawing/2014/main" id="{4F36A6A2-B679-4575-A369-2D9B0C8811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6751" y="1100104"/>
            <a:ext cx="2724017" cy="4801391"/>
          </a:xfrm>
          <a:prstGeom prst="rect">
            <a:avLst/>
          </a:prstGeom>
        </p:spPr>
      </p:pic>
    </p:spTree>
    <p:extLst>
      <p:ext uri="{BB962C8B-B14F-4D97-AF65-F5344CB8AC3E}">
        <p14:creationId xmlns:p14="http://schemas.microsoft.com/office/powerpoint/2010/main" val="290144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Quote Dark">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AA5B253F-6E57-4153-B4A9-E4A9AD7BE1DF}"/>
              </a:ext>
            </a:extLst>
          </p:cNvPr>
          <p:cNvSpPr/>
          <p:nvPr userDrawn="1"/>
        </p:nvSpPr>
        <p:spPr>
          <a:xfrm>
            <a:off x="3" y="0"/>
            <a:ext cx="12191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2" name="Title 1"/>
          <p:cNvSpPr>
            <a:spLocks noGrp="1"/>
          </p:cNvSpPr>
          <p:nvPr>
            <p:ph type="title" hasCustomPrompt="1"/>
          </p:nvPr>
        </p:nvSpPr>
        <p:spPr>
          <a:xfrm>
            <a:off x="321509" y="1352808"/>
            <a:ext cx="11537524" cy="4417585"/>
          </a:xfrm>
        </p:spPr>
        <p:txBody>
          <a:bodyPr anchor="ctr">
            <a:noAutofit/>
          </a:bodyPr>
          <a:lstStyle>
            <a:lvl1pPr algn="ctr">
              <a:lnSpc>
                <a:spcPct val="110000"/>
              </a:lnSpc>
              <a:defRPr sz="3200" b="0" i="0">
                <a:solidFill>
                  <a:schemeClr val="bg1"/>
                </a:solidFill>
                <a:latin typeface="National 2 Medium" charset="0"/>
                <a:ea typeface="National 2 Medium" charset="0"/>
                <a:cs typeface="National 2 Medium" charset="0"/>
              </a:defRPr>
            </a:lvl1pPr>
          </a:lstStyle>
          <a:p>
            <a:r>
              <a:rPr lang="en-US" dirty="0"/>
              <a:t>“[Quote text]”</a:t>
            </a:r>
            <a:endParaRPr lang="en-AU" dirty="0"/>
          </a:p>
        </p:txBody>
      </p:sp>
      <p:sp>
        <p:nvSpPr>
          <p:cNvPr id="7" name="Text Placeholder 6"/>
          <p:cNvSpPr>
            <a:spLocks noGrp="1"/>
          </p:cNvSpPr>
          <p:nvPr>
            <p:ph type="body" sz="quarter" idx="10" hasCustomPrompt="1"/>
          </p:nvPr>
        </p:nvSpPr>
        <p:spPr>
          <a:xfrm>
            <a:off x="321509" y="5848948"/>
            <a:ext cx="11546006" cy="216889"/>
          </a:xfrm>
        </p:spPr>
        <p:txBody>
          <a:bodyPr>
            <a:noAutofit/>
          </a:bodyPr>
          <a:lstStyle>
            <a:lvl1pPr marL="0" indent="0" algn="ctr">
              <a:buNone/>
              <a:defRPr sz="1400" b="0" i="0">
                <a:solidFill>
                  <a:schemeClr val="bg1"/>
                </a:solidFill>
                <a:latin typeface="National 2 Medium" charset="0"/>
                <a:ea typeface="National 2 Medium" charset="0"/>
                <a:cs typeface="National 2 Medium" charset="0"/>
              </a:defRPr>
            </a:lvl1pPr>
          </a:lstStyle>
          <a:p>
            <a:pPr lvl="0"/>
            <a:r>
              <a:rPr lang="en-US" dirty="0"/>
              <a:t>[Full name]</a:t>
            </a:r>
          </a:p>
        </p:txBody>
      </p:sp>
      <p:sp>
        <p:nvSpPr>
          <p:cNvPr id="9" name="Slide Number Placeholder 8">
            <a:extLst>
              <a:ext uri="{FF2B5EF4-FFF2-40B4-BE49-F238E27FC236}">
                <a16:creationId xmlns=""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solidFill>
                  <a:srgbClr val="FFFFFF"/>
                </a:solidFill>
              </a:rPr>
              <a:pPr/>
              <a:t>‹#›</a:t>
            </a:fld>
            <a:endParaRPr lang="en-AU" dirty="0">
              <a:solidFill>
                <a:srgbClr val="FFFFFF"/>
              </a:solidFill>
            </a:endParaRPr>
          </a:p>
        </p:txBody>
      </p:sp>
      <p:sp>
        <p:nvSpPr>
          <p:cNvPr id="12" name="Text Placeholder 6">
            <a:extLst>
              <a:ext uri="{FF2B5EF4-FFF2-40B4-BE49-F238E27FC236}">
                <a16:creationId xmlns="" xmlns:a16="http://schemas.microsoft.com/office/drawing/2014/main" id="{24828162-76A4-4AEF-9328-B54FAF065B8B}"/>
              </a:ext>
            </a:extLst>
          </p:cNvPr>
          <p:cNvSpPr>
            <a:spLocks noGrp="1"/>
          </p:cNvSpPr>
          <p:nvPr>
            <p:ph type="body" sz="quarter" idx="13" hasCustomPrompt="1"/>
          </p:nvPr>
        </p:nvSpPr>
        <p:spPr>
          <a:xfrm>
            <a:off x="313029" y="6038901"/>
            <a:ext cx="11546006" cy="217125"/>
          </a:xfrm>
        </p:spPr>
        <p:txBody>
          <a:bodyPr>
            <a:noAutofit/>
          </a:bodyPr>
          <a:lstStyle>
            <a:lvl1pPr marL="0" indent="0" algn="ctr">
              <a:buNone/>
              <a:defRPr sz="1400" b="0">
                <a:solidFill>
                  <a:schemeClr val="bg1"/>
                </a:solidFill>
              </a:defRPr>
            </a:lvl1pPr>
          </a:lstStyle>
          <a:p>
            <a:pPr lvl="0"/>
            <a:r>
              <a:rPr lang="en-US" dirty="0"/>
              <a:t>[Position]</a:t>
            </a:r>
          </a:p>
        </p:txBody>
      </p:sp>
      <p:sp>
        <p:nvSpPr>
          <p:cNvPr id="3" name="Footer Placeholder 2">
            <a:extLst>
              <a:ext uri="{FF2B5EF4-FFF2-40B4-BE49-F238E27FC236}">
                <a16:creationId xmlns="" xmlns:a16="http://schemas.microsoft.com/office/drawing/2014/main" id="{E82BB920-9A5A-4DA9-9ECA-1DF946B9A68D}"/>
              </a:ext>
            </a:extLst>
          </p:cNvPr>
          <p:cNvSpPr>
            <a:spLocks noGrp="1"/>
          </p:cNvSpPr>
          <p:nvPr>
            <p:ph type="ftr" sz="quarter" idx="14"/>
          </p:nvPr>
        </p:nvSpPr>
        <p:spPr/>
        <p:txBody>
          <a:bodyPr/>
          <a:lstStyle>
            <a:lvl1pPr>
              <a:defRPr>
                <a:solidFill>
                  <a:schemeClr val="bg1"/>
                </a:solidFill>
              </a:defRPr>
            </a:lvl1pPr>
          </a:lstStyle>
          <a:p>
            <a:pPr algn="ctr"/>
            <a:r>
              <a:rPr lang="en-AU">
                <a:solidFill>
                  <a:srgbClr val="FFFFFF"/>
                </a:solidFill>
              </a:rPr>
              <a:t>[Footer]</a:t>
            </a:r>
            <a:endParaRPr lang="en-AU" dirty="0">
              <a:solidFill>
                <a:srgbClr val="FFFFFF"/>
              </a:solidFill>
            </a:endParaRPr>
          </a:p>
        </p:txBody>
      </p:sp>
    </p:spTree>
    <p:extLst>
      <p:ext uri="{BB962C8B-B14F-4D97-AF65-F5344CB8AC3E}">
        <p14:creationId xmlns:p14="http://schemas.microsoft.com/office/powerpoint/2010/main" val="253725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AA5B253F-6E57-4153-B4A9-E4A9AD7BE1DF}"/>
              </a:ext>
            </a:extLst>
          </p:cNvPr>
          <p:cNvSpPr/>
          <p:nvPr userDrawn="1"/>
        </p:nvSpPr>
        <p:spPr>
          <a:xfrm>
            <a:off x="3" y="0"/>
            <a:ext cx="12191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AU" sz="1507">
              <a:solidFill>
                <a:srgbClr val="FFFFFF"/>
              </a:solidFill>
            </a:endParaRPr>
          </a:p>
        </p:txBody>
      </p:sp>
      <p:sp>
        <p:nvSpPr>
          <p:cNvPr id="2" name="Title 1"/>
          <p:cNvSpPr>
            <a:spLocks noGrp="1"/>
          </p:cNvSpPr>
          <p:nvPr>
            <p:ph type="title" hasCustomPrompt="1"/>
          </p:nvPr>
        </p:nvSpPr>
        <p:spPr>
          <a:xfrm>
            <a:off x="321509" y="1352808"/>
            <a:ext cx="11537524" cy="4417585"/>
          </a:xfrm>
        </p:spPr>
        <p:txBody>
          <a:bodyPr anchor="ctr">
            <a:noAutofit/>
          </a:bodyPr>
          <a:lstStyle>
            <a:lvl1pPr algn="ctr">
              <a:lnSpc>
                <a:spcPct val="110000"/>
              </a:lnSpc>
              <a:defRPr sz="3164" b="0">
                <a:solidFill>
                  <a:schemeClr val="accent1"/>
                </a:solidFill>
                <a:latin typeface="+mn-lt"/>
              </a:defRPr>
            </a:lvl1pPr>
          </a:lstStyle>
          <a:p>
            <a:r>
              <a:rPr lang="en-US" dirty="0"/>
              <a:t>“[Quote text]”</a:t>
            </a:r>
            <a:endParaRPr lang="en-AU" dirty="0"/>
          </a:p>
        </p:txBody>
      </p:sp>
      <p:sp>
        <p:nvSpPr>
          <p:cNvPr id="7" name="Text Placeholder 6"/>
          <p:cNvSpPr>
            <a:spLocks noGrp="1"/>
          </p:cNvSpPr>
          <p:nvPr>
            <p:ph type="body" sz="quarter" idx="10" hasCustomPrompt="1"/>
          </p:nvPr>
        </p:nvSpPr>
        <p:spPr>
          <a:xfrm>
            <a:off x="321509" y="5848948"/>
            <a:ext cx="11546006" cy="216889"/>
          </a:xfrm>
        </p:spPr>
        <p:txBody>
          <a:bodyPr>
            <a:noAutofit/>
          </a:bodyPr>
          <a:lstStyle>
            <a:lvl1pPr marL="0" indent="0" algn="ctr">
              <a:buNone/>
              <a:defRPr sz="1400" b="0" i="0">
                <a:solidFill>
                  <a:schemeClr val="accent1"/>
                </a:solidFill>
                <a:latin typeface="National 2 Medium" charset="0"/>
                <a:ea typeface="National 2 Medium" charset="0"/>
                <a:cs typeface="National 2 Medium" charset="0"/>
              </a:defRPr>
            </a:lvl1pPr>
          </a:lstStyle>
          <a:p>
            <a:pPr lvl="0"/>
            <a:r>
              <a:rPr lang="en-US" dirty="0"/>
              <a:t>[Full name]</a:t>
            </a:r>
          </a:p>
        </p:txBody>
      </p:sp>
      <p:sp>
        <p:nvSpPr>
          <p:cNvPr id="8" name="Footer Placeholder 7">
            <a:extLst>
              <a:ext uri="{FF2B5EF4-FFF2-40B4-BE49-F238E27FC236}">
                <a16:creationId xmlns="" xmlns:a16="http://schemas.microsoft.com/office/drawing/2014/main" id="{AB02DA4E-EE8A-4DE3-A265-D45FF54BE9A8}"/>
              </a:ext>
            </a:extLst>
          </p:cNvPr>
          <p:cNvSpPr>
            <a:spLocks noGrp="1"/>
          </p:cNvSpPr>
          <p:nvPr>
            <p:ph type="ftr" sz="quarter" idx="11"/>
          </p:nvPr>
        </p:nvSpPr>
        <p:spPr/>
        <p:txBody>
          <a:bodyPr/>
          <a:lstStyle>
            <a:lvl1pPr>
              <a:defRPr>
                <a:solidFill>
                  <a:schemeClr val="accent1"/>
                </a:solidFill>
              </a:defRPr>
            </a:lvl1pPr>
          </a:lstStyle>
          <a:p>
            <a:pPr algn="ctr"/>
            <a:r>
              <a:rPr lang="en-AU" dirty="0">
                <a:solidFill>
                  <a:srgbClr val="00693E"/>
                </a:solidFill>
              </a:rPr>
              <a:t>[Footer]</a:t>
            </a:r>
          </a:p>
        </p:txBody>
      </p:sp>
      <p:sp>
        <p:nvSpPr>
          <p:cNvPr id="9" name="Slide Number Placeholder 8">
            <a:extLst>
              <a:ext uri="{FF2B5EF4-FFF2-40B4-BE49-F238E27FC236}">
                <a16:creationId xmlns=""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accent1"/>
                </a:solidFill>
              </a:defRPr>
            </a:lvl1pPr>
          </a:lstStyle>
          <a:p>
            <a:fld id="{E917DE0E-AFB1-41FD-BC35-27DB61CA125F}" type="slidenum">
              <a:rPr lang="en-AU" smtClean="0">
                <a:solidFill>
                  <a:srgbClr val="00693E"/>
                </a:solidFill>
              </a:rPr>
              <a:pPr/>
              <a:t>‹#›</a:t>
            </a:fld>
            <a:endParaRPr lang="en-AU" dirty="0">
              <a:solidFill>
                <a:srgbClr val="00693E"/>
              </a:solidFill>
            </a:endParaRPr>
          </a:p>
        </p:txBody>
      </p:sp>
      <p:sp>
        <p:nvSpPr>
          <p:cNvPr id="12" name="Text Placeholder 6">
            <a:extLst>
              <a:ext uri="{FF2B5EF4-FFF2-40B4-BE49-F238E27FC236}">
                <a16:creationId xmlns="" xmlns:a16="http://schemas.microsoft.com/office/drawing/2014/main" id="{24828162-76A4-4AEF-9328-B54FAF065B8B}"/>
              </a:ext>
            </a:extLst>
          </p:cNvPr>
          <p:cNvSpPr>
            <a:spLocks noGrp="1"/>
          </p:cNvSpPr>
          <p:nvPr>
            <p:ph type="body" sz="quarter" idx="13" hasCustomPrompt="1"/>
          </p:nvPr>
        </p:nvSpPr>
        <p:spPr>
          <a:xfrm>
            <a:off x="313029" y="6038901"/>
            <a:ext cx="11546006" cy="217125"/>
          </a:xfrm>
        </p:spPr>
        <p:txBody>
          <a:bodyPr>
            <a:noAutofit/>
          </a:bodyPr>
          <a:lstStyle>
            <a:lvl1pPr marL="0" indent="0" algn="ctr">
              <a:buNone/>
              <a:defRPr sz="1400" b="0">
                <a:solidFill>
                  <a:schemeClr val="accent1"/>
                </a:solidFill>
              </a:defRPr>
            </a:lvl1pPr>
          </a:lstStyle>
          <a:p>
            <a:pPr lvl="0"/>
            <a:r>
              <a:rPr lang="en-US" dirty="0"/>
              <a:t>[Position]</a:t>
            </a:r>
          </a:p>
        </p:txBody>
      </p:sp>
    </p:spTree>
    <p:extLst>
      <p:ext uri="{BB962C8B-B14F-4D97-AF65-F5344CB8AC3E}">
        <p14:creationId xmlns:p14="http://schemas.microsoft.com/office/powerpoint/2010/main" val="52463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0.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1.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2.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3.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4.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15.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16.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image" Target="../media/image3.emf"/><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theme" Target="../theme/theme4.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image" Target="../media/image3.emf"/><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theme" Target="../theme/theme5.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image" Target="../media/image3.emf"/><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image" Target="../media/image2.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6.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7.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8.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9.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396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7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alpha val="41000"/>
                <a:lumMod val="95000"/>
                <a:lumOff val="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4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5CB4F26-1B9A-4B47-9594-73BF250C9251}" type="datetimeFigureOut">
              <a:rPr lang="en-US" smtClean="0">
                <a:solidFill>
                  <a:prstClr val="black">
                    <a:tint val="75000"/>
                  </a:prstClr>
                </a:solidFill>
              </a:rPr>
              <a:pPr defTabSz="457200"/>
              <a:t>4/29/2019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5A2F371-9ADA-41D9-97A2-D7DCA28324A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739554392"/>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alpha val="41000"/>
                <a:lumMod val="95000"/>
                <a:lumOff val="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4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5CB4F26-1B9A-4B47-9594-73BF250C9251}" type="datetimeFigureOut">
              <a:rPr lang="en-US" smtClean="0">
                <a:solidFill>
                  <a:prstClr val="black">
                    <a:tint val="75000"/>
                  </a:prstClr>
                </a:solidFill>
              </a:rPr>
              <a:pPr defTabSz="457200"/>
              <a:t>4/29/2019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5A2F371-9ADA-41D9-97A2-D7DCA28324A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061571935"/>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alpha val="41000"/>
                <a:lumMod val="95000"/>
                <a:lumOff val="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4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5CB4F26-1B9A-4B47-9594-73BF250C9251}" type="datetimeFigureOut">
              <a:rPr lang="en-US" smtClean="0">
                <a:solidFill>
                  <a:prstClr val="black">
                    <a:tint val="75000"/>
                  </a:prstClr>
                </a:solidFill>
              </a:rPr>
              <a:pPr defTabSz="457200"/>
              <a:t>4/29/2019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5A2F371-9ADA-41D9-97A2-D7DCA28324A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755979822"/>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alpha val="41000"/>
                <a:lumMod val="95000"/>
                <a:lumOff val="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4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5CB4F26-1B9A-4B47-9594-73BF250C9251}" type="datetimeFigureOut">
              <a:rPr lang="en-US" smtClean="0">
                <a:solidFill>
                  <a:prstClr val="black">
                    <a:tint val="75000"/>
                  </a:prstClr>
                </a:solidFill>
              </a:rPr>
              <a:pPr defTabSz="457200"/>
              <a:t>4/29/2019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5A2F371-9ADA-41D9-97A2-D7DCA28324A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435193136"/>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alpha val="41000"/>
                <a:lumMod val="95000"/>
                <a:lumOff val="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4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5CB4F26-1B9A-4B47-9594-73BF250C9251}" type="datetimeFigureOut">
              <a:rPr lang="en-US" smtClean="0">
                <a:solidFill>
                  <a:prstClr val="black">
                    <a:tint val="75000"/>
                  </a:prstClr>
                </a:solidFill>
              </a:rPr>
              <a:pPr defTabSz="457200"/>
              <a:t>4/29/2019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5A2F371-9ADA-41D9-97A2-D7DCA28324A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766858667"/>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alpha val="41000"/>
                <a:lumMod val="95000"/>
                <a:lumOff val="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4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5CB4F26-1B9A-4B47-9594-73BF250C9251}" type="datetimeFigureOut">
              <a:rPr lang="en-US" smtClean="0">
                <a:solidFill>
                  <a:prstClr val="black">
                    <a:tint val="75000"/>
                  </a:prstClr>
                </a:solidFill>
              </a:rPr>
              <a:pPr defTabSz="457200"/>
              <a:t>4/29/2019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5A2F371-9ADA-41D9-97A2-D7DCA28324A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34213474"/>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alpha val="41000"/>
                <a:lumMod val="95000"/>
                <a:lumOff val="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4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5CB4F26-1B9A-4B47-9594-73BF250C9251}" type="datetimeFigureOut">
              <a:rPr lang="en-US" smtClean="0">
                <a:solidFill>
                  <a:prstClr val="black">
                    <a:tint val="75000"/>
                  </a:prstClr>
                </a:solidFill>
              </a:rPr>
              <a:pPr defTabSz="457200"/>
              <a:t>4/29/2019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5A2F371-9ADA-41D9-97A2-D7DCA28324A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310214471"/>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5A793-4510-F14E-81F9-2DB50123CCE5}"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0F79D-BC49-164D-87E0-3734675E7A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7839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2154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425" y="1391440"/>
            <a:ext cx="11546007" cy="923505"/>
          </a:xfrm>
          <a:prstGeom prst="rect">
            <a:avLst/>
          </a:prstGeom>
        </p:spPr>
        <p:txBody>
          <a:bodyPr vert="horz" lIns="0" tIns="0" rIns="0" bIns="0" rtlCol="0" anchor="t">
            <a:normAutofit/>
          </a:bodyPr>
          <a:lstStyle/>
          <a:p>
            <a:r>
              <a:rPr lang="en-US" dirty="0"/>
              <a:t>Click to edit Master title style</a:t>
            </a:r>
            <a:endParaRPr lang="en-AU" dirty="0"/>
          </a:p>
        </p:txBody>
      </p:sp>
      <p:sp>
        <p:nvSpPr>
          <p:cNvPr id="3" name="Text Placeholder 2"/>
          <p:cNvSpPr>
            <a:spLocks noGrp="1"/>
          </p:cNvSpPr>
          <p:nvPr>
            <p:ph type="body" idx="1"/>
          </p:nvPr>
        </p:nvSpPr>
        <p:spPr>
          <a:xfrm>
            <a:off x="321508" y="2365585"/>
            <a:ext cx="11546007" cy="413525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3"/>
          </p:nvPr>
        </p:nvSpPr>
        <p:spPr>
          <a:xfrm>
            <a:off x="2383047" y="184261"/>
            <a:ext cx="7425906" cy="217125"/>
          </a:xfrm>
          <a:prstGeom prst="rect">
            <a:avLst/>
          </a:prstGeom>
        </p:spPr>
        <p:txBody>
          <a:bodyPr vert="horz" lIns="0" tIns="0" rIns="0" bIns="0" rtlCol="0" anchor="ctr"/>
          <a:lstStyle>
            <a:lvl1pPr algn="l">
              <a:defRPr sz="1100" b="0" i="0">
                <a:solidFill>
                  <a:schemeClr val="bg1"/>
                </a:solidFill>
                <a:latin typeface="National 2" charset="0"/>
                <a:ea typeface="National 2" charset="0"/>
                <a:cs typeface="National 2" charset="0"/>
              </a:defRPr>
            </a:lvl1pPr>
          </a:lstStyle>
          <a:p>
            <a:pPr algn="ctr" defTabSz="1088279"/>
            <a:r>
              <a:rPr lang="en-AU" dirty="0">
                <a:solidFill>
                  <a:srgbClr val="FFFFFF"/>
                </a:solidFill>
              </a:rPr>
              <a:t>[Footer]</a:t>
            </a:r>
          </a:p>
        </p:txBody>
      </p:sp>
      <p:sp>
        <p:nvSpPr>
          <p:cNvPr id="7" name="Slide Number Placeholder 5"/>
          <p:cNvSpPr>
            <a:spLocks noGrp="1"/>
          </p:cNvSpPr>
          <p:nvPr>
            <p:ph type="sldNum" sz="quarter" idx="4"/>
          </p:nvPr>
        </p:nvSpPr>
        <p:spPr>
          <a:xfrm>
            <a:off x="11341686" y="6551473"/>
            <a:ext cx="523374" cy="217125"/>
          </a:xfrm>
          <a:prstGeom prst="rect">
            <a:avLst/>
          </a:prstGeom>
        </p:spPr>
        <p:txBody>
          <a:bodyPr vert="horz" lIns="0" tIns="0" rIns="0" bIns="0" rtlCol="0" anchor="ctr"/>
          <a:lstStyle>
            <a:lvl1pPr algn="r">
              <a:defRPr sz="984">
                <a:solidFill>
                  <a:schemeClr val="bg1"/>
                </a:solidFill>
              </a:defRPr>
            </a:lvl1pPr>
          </a:lstStyle>
          <a:p>
            <a:pPr defTabSz="1088279"/>
            <a:fld id="{E917DE0E-AFB1-41FD-BC35-27DB61CA125F}" type="slidenum">
              <a:rPr lang="en-AU" smtClean="0">
                <a:solidFill>
                  <a:srgbClr val="FFFFFF"/>
                </a:solidFill>
              </a:rPr>
              <a:pPr defTabSz="1088279"/>
              <a:t>‹#›</a:t>
            </a:fld>
            <a:endParaRPr lang="en-AU" dirty="0">
              <a:solidFill>
                <a:srgbClr val="FFFFFF"/>
              </a:solidFill>
            </a:endParaRPr>
          </a:p>
        </p:txBody>
      </p:sp>
      <p:pic>
        <p:nvPicPr>
          <p:cNvPr id="8" name="Picture 7">
            <a:extLst>
              <a:ext uri="{FF2B5EF4-FFF2-40B4-BE49-F238E27FC236}">
                <a16:creationId xmlns="" xmlns:a16="http://schemas.microsoft.com/office/drawing/2014/main" id="{D81C8C8D-630C-A649-9EDD-6FC6A3991241}"/>
              </a:ext>
            </a:extLst>
          </p:cNvPr>
          <p:cNvPicPr>
            <a:picLocks noChangeAspect="1"/>
          </p:cNvPicPr>
          <p:nvPr userDrawn="1"/>
        </p:nvPicPr>
        <p:blipFill>
          <a:blip r:embed="rId30"/>
          <a:stretch>
            <a:fillRect/>
          </a:stretch>
        </p:blipFill>
        <p:spPr>
          <a:xfrm>
            <a:off x="152400" y="133342"/>
            <a:ext cx="1436558" cy="447644"/>
          </a:xfrm>
          <a:prstGeom prst="rect">
            <a:avLst/>
          </a:prstGeom>
        </p:spPr>
      </p:pic>
      <p:grpSp>
        <p:nvGrpSpPr>
          <p:cNvPr id="4" name="Group 3">
            <a:extLst>
              <a:ext uri="{FF2B5EF4-FFF2-40B4-BE49-F238E27FC236}">
                <a16:creationId xmlns="" xmlns:a16="http://schemas.microsoft.com/office/drawing/2014/main" id="{89E7BE0D-540C-BD4E-A356-5EA45297F871}"/>
              </a:ext>
            </a:extLst>
          </p:cNvPr>
          <p:cNvGrpSpPr/>
          <p:nvPr userDrawn="1"/>
        </p:nvGrpSpPr>
        <p:grpSpPr>
          <a:xfrm>
            <a:off x="10066939" y="257567"/>
            <a:ext cx="2549493" cy="199193"/>
            <a:chOff x="10203585" y="258007"/>
            <a:chExt cx="2549493" cy="199193"/>
          </a:xfrm>
        </p:grpSpPr>
        <p:pic>
          <p:nvPicPr>
            <p:cNvPr id="9" name="Picture 8">
              <a:extLst>
                <a:ext uri="{FF2B5EF4-FFF2-40B4-BE49-F238E27FC236}">
                  <a16:creationId xmlns="" xmlns:a16="http://schemas.microsoft.com/office/drawing/2014/main" id="{E0AC3875-4670-4D42-B514-15311B9929B0}"/>
                </a:ext>
              </a:extLst>
            </p:cNvPr>
            <p:cNvPicPr>
              <a:picLocks noChangeAspect="1"/>
            </p:cNvPicPr>
            <p:nvPr userDrawn="1"/>
          </p:nvPicPr>
          <p:blipFill>
            <a:blip r:embed="rId31"/>
            <a:stretch>
              <a:fillRect/>
            </a:stretch>
          </p:blipFill>
          <p:spPr>
            <a:xfrm>
              <a:off x="10203585" y="280963"/>
              <a:ext cx="1919018" cy="176237"/>
            </a:xfrm>
            <a:prstGeom prst="rect">
              <a:avLst/>
            </a:prstGeom>
            <a:effectLst/>
          </p:spPr>
        </p:pic>
        <p:sp>
          <p:nvSpPr>
            <p:cNvPr id="10" name="Title 9">
              <a:extLst>
                <a:ext uri="{FF2B5EF4-FFF2-40B4-BE49-F238E27FC236}">
                  <a16:creationId xmlns="" xmlns:a16="http://schemas.microsoft.com/office/drawing/2014/main" id="{BCD5D1EB-0C2F-3A46-B6FA-2AF64819F827}"/>
                </a:ext>
              </a:extLst>
            </p:cNvPr>
            <p:cNvSpPr txBox="1">
              <a:spLocks/>
            </p:cNvSpPr>
            <p:nvPr userDrawn="1"/>
          </p:nvSpPr>
          <p:spPr>
            <a:xfrm>
              <a:off x="10476875" y="258007"/>
              <a:ext cx="2276203" cy="60431"/>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TradeGothic LT" panose="02000503020000020004" pitchFamily="2" charset="77"/>
                  <a:ea typeface="+mj-ea"/>
                  <a:cs typeface="+mj-cs"/>
                </a:defRPr>
              </a:lvl1pPr>
            </a:lstStyle>
            <a:p>
              <a:r>
                <a:rPr lang="en-AU" sz="500" dirty="0">
                  <a:solidFill>
                    <a:srgbClr val="FFFFFF"/>
                  </a:solidFill>
                  <a:latin typeface="Futura Medium" panose="020B0602020204020303" pitchFamily="34" charset="-79"/>
                  <a:cs typeface="Futura Medium" panose="020B0602020204020303" pitchFamily="34" charset="-79"/>
                </a:rPr>
                <a:t>Leadership Preventive Medicine Residency</a:t>
              </a:r>
            </a:p>
          </p:txBody>
        </p:sp>
      </p:grpSp>
    </p:spTree>
    <p:extLst>
      <p:ext uri="{BB962C8B-B14F-4D97-AF65-F5344CB8AC3E}">
        <p14:creationId xmlns:p14="http://schemas.microsoft.com/office/powerpoint/2010/main" val="278952769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42974" rtl="0" eaLnBrk="1" latinLnBrk="0" hangingPunct="1">
        <a:lnSpc>
          <a:spcPct val="85000"/>
        </a:lnSpc>
        <a:spcBef>
          <a:spcPct val="0"/>
        </a:spcBef>
        <a:buNone/>
        <a:defRPr sz="3200" b="0" i="0" kern="1200">
          <a:solidFill>
            <a:schemeClr val="bg1"/>
          </a:solidFill>
          <a:latin typeface="National 2 Medium" charset="0"/>
          <a:ea typeface="National 2 Medium" charset="0"/>
          <a:cs typeface="National 2 Medium" charset="0"/>
        </a:defRPr>
      </a:lvl1pPr>
    </p:titleStyle>
    <p:bodyStyle>
      <a:lvl1pPr marL="1828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a:solidFill>
            <a:schemeClr val="bg1"/>
          </a:solidFill>
          <a:latin typeface="National 2" charset="0"/>
          <a:ea typeface="National 2" charset="0"/>
          <a:cs typeface="National 2" charset="0"/>
        </a:defRPr>
      </a:lvl1pPr>
      <a:lvl2pPr marL="6400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a:solidFill>
            <a:schemeClr val="bg1"/>
          </a:solidFill>
          <a:latin typeface="National 2" charset="0"/>
          <a:ea typeface="National 2" charset="0"/>
          <a:cs typeface="National 2" charset="0"/>
        </a:defRPr>
      </a:lvl2pPr>
      <a:lvl3pPr marL="10972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a:solidFill>
            <a:schemeClr val="bg1"/>
          </a:solidFill>
          <a:latin typeface="National 2" charset="0"/>
          <a:ea typeface="National 2" charset="0"/>
          <a:cs typeface="National 2" charset="0"/>
        </a:defRPr>
      </a:lvl3pPr>
      <a:lvl4pPr marL="15544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baseline="0">
          <a:solidFill>
            <a:schemeClr val="bg1"/>
          </a:solidFill>
          <a:latin typeface="National 2" charset="0"/>
          <a:ea typeface="National 2" charset="0"/>
          <a:cs typeface="National 2" charset="0"/>
        </a:defRPr>
      </a:lvl4pPr>
      <a:lvl5pPr marL="2011680" indent="-285750" algn="l" defTabSz="642974" rtl="0" eaLnBrk="1" latinLnBrk="0" hangingPunct="1">
        <a:spcBef>
          <a:spcPts val="422"/>
        </a:spcBef>
        <a:spcAft>
          <a:spcPts val="211"/>
        </a:spcAft>
        <a:buClr>
          <a:schemeClr val="accent1"/>
        </a:buClr>
        <a:buFont typeface="Arial" charset="0"/>
        <a:buChar char="•"/>
        <a:defRPr sz="1406" b="0" i="0" kern="1200" baseline="0">
          <a:solidFill>
            <a:schemeClr val="bg1"/>
          </a:solidFill>
          <a:latin typeface="National 2" charset="0"/>
          <a:ea typeface="National 2" charset="0"/>
          <a:cs typeface="National 2" charset="0"/>
        </a:defRPr>
      </a:lvl5pPr>
      <a:lvl6pPr marL="2468880" indent="-228600" algn="l" defTabSz="642974" rtl="0" eaLnBrk="1" latinLnBrk="0" hangingPunct="1">
        <a:lnSpc>
          <a:spcPct val="120000"/>
        </a:lnSpc>
        <a:spcBef>
          <a:spcPts val="600"/>
        </a:spcBef>
        <a:spcAft>
          <a:spcPts val="600"/>
        </a:spcAft>
        <a:buFont typeface="Arial" pitchFamily="34" charset="0"/>
        <a:buChar char="•"/>
        <a:defRPr sz="1406" kern="1200" baseline="0">
          <a:solidFill>
            <a:schemeClr val="accent1"/>
          </a:solidFill>
          <a:latin typeface="+mn-lt"/>
          <a:ea typeface="+mn-ea"/>
          <a:cs typeface="+mn-cs"/>
        </a:defRPr>
      </a:lvl6pPr>
      <a:lvl7pPr marL="2089666" indent="-160744" algn="l" defTabSz="642974" rtl="0" eaLnBrk="1" latinLnBrk="0" hangingPunct="1">
        <a:spcBef>
          <a:spcPct val="20000"/>
        </a:spcBef>
        <a:buFont typeface="Arial" pitchFamily="34" charset="0"/>
        <a:buChar char="•"/>
        <a:defRPr sz="1406" kern="1200">
          <a:solidFill>
            <a:schemeClr val="tx1"/>
          </a:solidFill>
          <a:latin typeface="+mn-lt"/>
          <a:ea typeface="+mn-ea"/>
          <a:cs typeface="+mn-cs"/>
        </a:defRPr>
      </a:lvl7pPr>
      <a:lvl8pPr marL="2411153" indent="-160744" algn="l" defTabSz="642974" rtl="0" eaLnBrk="1" latinLnBrk="0" hangingPunct="1">
        <a:spcBef>
          <a:spcPct val="20000"/>
        </a:spcBef>
        <a:buFont typeface="Arial" pitchFamily="34" charset="0"/>
        <a:buChar char="•"/>
        <a:defRPr sz="1406" kern="1200">
          <a:solidFill>
            <a:schemeClr val="tx1"/>
          </a:solidFill>
          <a:latin typeface="+mn-lt"/>
          <a:ea typeface="+mn-ea"/>
          <a:cs typeface="+mn-cs"/>
        </a:defRPr>
      </a:lvl8pPr>
      <a:lvl9pPr marL="2732640" indent="-160744" algn="l" defTabSz="642974" rtl="0" eaLnBrk="1" latinLnBrk="0" hangingPunct="1">
        <a:spcBef>
          <a:spcPct val="20000"/>
        </a:spcBef>
        <a:buFont typeface="Arial" pitchFamily="34" charset="0"/>
        <a:buChar char="•"/>
        <a:defRPr sz="1406" kern="1200">
          <a:solidFill>
            <a:schemeClr val="tx1"/>
          </a:solidFill>
          <a:latin typeface="+mn-lt"/>
          <a:ea typeface="+mn-ea"/>
          <a:cs typeface="+mn-cs"/>
        </a:defRPr>
      </a:lvl9pPr>
    </p:bodyStyle>
    <p:otherStyle>
      <a:defPPr>
        <a:defRPr lang="en-US"/>
      </a:defPPr>
      <a:lvl1pPr marL="0" algn="l" defTabSz="642974" rtl="0" eaLnBrk="1" latinLnBrk="0" hangingPunct="1">
        <a:defRPr sz="1266" kern="1200">
          <a:solidFill>
            <a:schemeClr val="tx1"/>
          </a:solidFill>
          <a:latin typeface="+mn-lt"/>
          <a:ea typeface="+mn-ea"/>
          <a:cs typeface="+mn-cs"/>
        </a:defRPr>
      </a:lvl1pPr>
      <a:lvl2pPr marL="321487" algn="l" defTabSz="642974" rtl="0" eaLnBrk="1" latinLnBrk="0" hangingPunct="1">
        <a:defRPr sz="1266" kern="1200">
          <a:solidFill>
            <a:schemeClr val="tx1"/>
          </a:solidFill>
          <a:latin typeface="+mn-lt"/>
          <a:ea typeface="+mn-ea"/>
          <a:cs typeface="+mn-cs"/>
        </a:defRPr>
      </a:lvl2pPr>
      <a:lvl3pPr marL="642974" algn="l" defTabSz="642974" rtl="0" eaLnBrk="1" latinLnBrk="0" hangingPunct="1">
        <a:defRPr sz="1266" kern="1200">
          <a:solidFill>
            <a:schemeClr val="tx1"/>
          </a:solidFill>
          <a:latin typeface="+mn-lt"/>
          <a:ea typeface="+mn-ea"/>
          <a:cs typeface="+mn-cs"/>
        </a:defRPr>
      </a:lvl3pPr>
      <a:lvl4pPr marL="964461" algn="l" defTabSz="642974" rtl="0" eaLnBrk="1" latinLnBrk="0" hangingPunct="1">
        <a:defRPr sz="1266" kern="1200">
          <a:solidFill>
            <a:schemeClr val="tx1"/>
          </a:solidFill>
          <a:latin typeface="+mn-lt"/>
          <a:ea typeface="+mn-ea"/>
          <a:cs typeface="+mn-cs"/>
        </a:defRPr>
      </a:lvl4pPr>
      <a:lvl5pPr marL="1285948" algn="l" defTabSz="642974" rtl="0" eaLnBrk="1" latinLnBrk="0" hangingPunct="1">
        <a:defRPr sz="1266" kern="1200">
          <a:solidFill>
            <a:schemeClr val="tx1"/>
          </a:solidFill>
          <a:latin typeface="+mn-lt"/>
          <a:ea typeface="+mn-ea"/>
          <a:cs typeface="+mn-cs"/>
        </a:defRPr>
      </a:lvl5pPr>
      <a:lvl6pPr marL="1607435" algn="l" defTabSz="642974" rtl="0" eaLnBrk="1" latinLnBrk="0" hangingPunct="1">
        <a:defRPr sz="1266" kern="1200">
          <a:solidFill>
            <a:schemeClr val="tx1"/>
          </a:solidFill>
          <a:latin typeface="+mn-lt"/>
          <a:ea typeface="+mn-ea"/>
          <a:cs typeface="+mn-cs"/>
        </a:defRPr>
      </a:lvl6pPr>
      <a:lvl7pPr marL="1928923" algn="l" defTabSz="642974" rtl="0" eaLnBrk="1" latinLnBrk="0" hangingPunct="1">
        <a:defRPr sz="1266" kern="1200">
          <a:solidFill>
            <a:schemeClr val="tx1"/>
          </a:solidFill>
          <a:latin typeface="+mn-lt"/>
          <a:ea typeface="+mn-ea"/>
          <a:cs typeface="+mn-cs"/>
        </a:defRPr>
      </a:lvl7pPr>
      <a:lvl8pPr marL="2250409" algn="l" defTabSz="642974" rtl="0" eaLnBrk="1" latinLnBrk="0" hangingPunct="1">
        <a:defRPr sz="1266" kern="1200">
          <a:solidFill>
            <a:schemeClr val="tx1"/>
          </a:solidFill>
          <a:latin typeface="+mn-lt"/>
          <a:ea typeface="+mn-ea"/>
          <a:cs typeface="+mn-cs"/>
        </a:defRPr>
      </a:lvl8pPr>
      <a:lvl9pPr marL="2571896" algn="l" defTabSz="642974" rtl="0" eaLnBrk="1" latinLnBrk="0" hangingPunct="1">
        <a:defRPr sz="126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90">
          <p15:clr>
            <a:srgbClr val="F26B43"/>
          </p15:clr>
        </p15:guide>
        <p15:guide id="2" pos="7476">
          <p15:clr>
            <a:srgbClr val="F26B43"/>
          </p15:clr>
        </p15:guide>
        <p15:guide id="3" pos="203">
          <p15:clr>
            <a:srgbClr val="F26B43"/>
          </p15:clr>
        </p15:guide>
        <p15:guide id="4" orient="horz" pos="149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2154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425" y="1391440"/>
            <a:ext cx="11546007" cy="923505"/>
          </a:xfrm>
          <a:prstGeom prst="rect">
            <a:avLst/>
          </a:prstGeom>
        </p:spPr>
        <p:txBody>
          <a:bodyPr vert="horz" lIns="0" tIns="0" rIns="0" bIns="0" rtlCol="0" anchor="t">
            <a:normAutofit/>
          </a:bodyPr>
          <a:lstStyle/>
          <a:p>
            <a:r>
              <a:rPr lang="en-US" dirty="0"/>
              <a:t>Click to edit Master title style</a:t>
            </a:r>
            <a:endParaRPr lang="en-AU" dirty="0"/>
          </a:p>
        </p:txBody>
      </p:sp>
      <p:sp>
        <p:nvSpPr>
          <p:cNvPr id="3" name="Text Placeholder 2"/>
          <p:cNvSpPr>
            <a:spLocks noGrp="1"/>
          </p:cNvSpPr>
          <p:nvPr>
            <p:ph type="body" idx="1"/>
          </p:nvPr>
        </p:nvSpPr>
        <p:spPr>
          <a:xfrm>
            <a:off x="321508" y="2365585"/>
            <a:ext cx="11546007" cy="413525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3"/>
          </p:nvPr>
        </p:nvSpPr>
        <p:spPr>
          <a:xfrm>
            <a:off x="2383047" y="184261"/>
            <a:ext cx="7425906" cy="217125"/>
          </a:xfrm>
          <a:prstGeom prst="rect">
            <a:avLst/>
          </a:prstGeom>
        </p:spPr>
        <p:txBody>
          <a:bodyPr vert="horz" lIns="0" tIns="0" rIns="0" bIns="0" rtlCol="0" anchor="ctr"/>
          <a:lstStyle>
            <a:lvl1pPr algn="l">
              <a:defRPr sz="1100" b="0" i="0">
                <a:solidFill>
                  <a:schemeClr val="bg1"/>
                </a:solidFill>
                <a:latin typeface="National 2" charset="0"/>
                <a:ea typeface="National 2" charset="0"/>
                <a:cs typeface="National 2" charset="0"/>
              </a:defRPr>
            </a:lvl1pPr>
          </a:lstStyle>
          <a:p>
            <a:pPr algn="ctr" defTabSz="1088279"/>
            <a:r>
              <a:rPr lang="en-AU" dirty="0">
                <a:solidFill>
                  <a:srgbClr val="FFFFFF"/>
                </a:solidFill>
              </a:rPr>
              <a:t>[Footer]</a:t>
            </a:r>
          </a:p>
        </p:txBody>
      </p:sp>
      <p:sp>
        <p:nvSpPr>
          <p:cNvPr id="7" name="Slide Number Placeholder 5"/>
          <p:cNvSpPr>
            <a:spLocks noGrp="1"/>
          </p:cNvSpPr>
          <p:nvPr>
            <p:ph type="sldNum" sz="quarter" idx="4"/>
          </p:nvPr>
        </p:nvSpPr>
        <p:spPr>
          <a:xfrm>
            <a:off x="11341686" y="6551473"/>
            <a:ext cx="523374" cy="217125"/>
          </a:xfrm>
          <a:prstGeom prst="rect">
            <a:avLst/>
          </a:prstGeom>
        </p:spPr>
        <p:txBody>
          <a:bodyPr vert="horz" lIns="0" tIns="0" rIns="0" bIns="0" rtlCol="0" anchor="ctr"/>
          <a:lstStyle>
            <a:lvl1pPr algn="r">
              <a:defRPr sz="984">
                <a:solidFill>
                  <a:schemeClr val="bg1"/>
                </a:solidFill>
              </a:defRPr>
            </a:lvl1pPr>
          </a:lstStyle>
          <a:p>
            <a:pPr defTabSz="1088279"/>
            <a:fld id="{E917DE0E-AFB1-41FD-BC35-27DB61CA125F}" type="slidenum">
              <a:rPr lang="en-AU" smtClean="0">
                <a:solidFill>
                  <a:srgbClr val="FFFFFF"/>
                </a:solidFill>
              </a:rPr>
              <a:pPr defTabSz="1088279"/>
              <a:t>‹#›</a:t>
            </a:fld>
            <a:endParaRPr lang="en-AU" dirty="0">
              <a:solidFill>
                <a:srgbClr val="FFFFFF"/>
              </a:solidFill>
            </a:endParaRPr>
          </a:p>
        </p:txBody>
      </p:sp>
      <p:pic>
        <p:nvPicPr>
          <p:cNvPr id="8" name="Picture 7">
            <a:extLst>
              <a:ext uri="{FF2B5EF4-FFF2-40B4-BE49-F238E27FC236}">
                <a16:creationId xmlns="" xmlns:a16="http://schemas.microsoft.com/office/drawing/2014/main" id="{D81C8C8D-630C-A649-9EDD-6FC6A3991241}"/>
              </a:ext>
            </a:extLst>
          </p:cNvPr>
          <p:cNvPicPr>
            <a:picLocks noChangeAspect="1"/>
          </p:cNvPicPr>
          <p:nvPr userDrawn="1"/>
        </p:nvPicPr>
        <p:blipFill>
          <a:blip r:embed="rId30"/>
          <a:stretch>
            <a:fillRect/>
          </a:stretch>
        </p:blipFill>
        <p:spPr>
          <a:xfrm>
            <a:off x="152400" y="133342"/>
            <a:ext cx="1436558" cy="447644"/>
          </a:xfrm>
          <a:prstGeom prst="rect">
            <a:avLst/>
          </a:prstGeom>
        </p:spPr>
      </p:pic>
      <p:grpSp>
        <p:nvGrpSpPr>
          <p:cNvPr id="4" name="Group 3">
            <a:extLst>
              <a:ext uri="{FF2B5EF4-FFF2-40B4-BE49-F238E27FC236}">
                <a16:creationId xmlns="" xmlns:a16="http://schemas.microsoft.com/office/drawing/2014/main" id="{89E7BE0D-540C-BD4E-A356-5EA45297F871}"/>
              </a:ext>
            </a:extLst>
          </p:cNvPr>
          <p:cNvGrpSpPr/>
          <p:nvPr userDrawn="1"/>
        </p:nvGrpSpPr>
        <p:grpSpPr>
          <a:xfrm>
            <a:off x="10066939" y="257567"/>
            <a:ext cx="2549493" cy="199193"/>
            <a:chOff x="10203585" y="258007"/>
            <a:chExt cx="2549493" cy="199193"/>
          </a:xfrm>
        </p:grpSpPr>
        <p:pic>
          <p:nvPicPr>
            <p:cNvPr id="9" name="Picture 8">
              <a:extLst>
                <a:ext uri="{FF2B5EF4-FFF2-40B4-BE49-F238E27FC236}">
                  <a16:creationId xmlns="" xmlns:a16="http://schemas.microsoft.com/office/drawing/2014/main" id="{E0AC3875-4670-4D42-B514-15311B9929B0}"/>
                </a:ext>
              </a:extLst>
            </p:cNvPr>
            <p:cNvPicPr>
              <a:picLocks noChangeAspect="1"/>
            </p:cNvPicPr>
            <p:nvPr userDrawn="1"/>
          </p:nvPicPr>
          <p:blipFill>
            <a:blip r:embed="rId31"/>
            <a:stretch>
              <a:fillRect/>
            </a:stretch>
          </p:blipFill>
          <p:spPr>
            <a:xfrm>
              <a:off x="10203585" y="280963"/>
              <a:ext cx="1919018" cy="176237"/>
            </a:xfrm>
            <a:prstGeom prst="rect">
              <a:avLst/>
            </a:prstGeom>
            <a:effectLst/>
          </p:spPr>
        </p:pic>
        <p:sp>
          <p:nvSpPr>
            <p:cNvPr id="10" name="Title 9">
              <a:extLst>
                <a:ext uri="{FF2B5EF4-FFF2-40B4-BE49-F238E27FC236}">
                  <a16:creationId xmlns="" xmlns:a16="http://schemas.microsoft.com/office/drawing/2014/main" id="{BCD5D1EB-0C2F-3A46-B6FA-2AF64819F827}"/>
                </a:ext>
              </a:extLst>
            </p:cNvPr>
            <p:cNvSpPr txBox="1">
              <a:spLocks/>
            </p:cNvSpPr>
            <p:nvPr userDrawn="1"/>
          </p:nvSpPr>
          <p:spPr>
            <a:xfrm>
              <a:off x="10476875" y="258007"/>
              <a:ext cx="2276203" cy="60431"/>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TradeGothic LT" panose="02000503020000020004" pitchFamily="2" charset="77"/>
                  <a:ea typeface="+mj-ea"/>
                  <a:cs typeface="+mj-cs"/>
                </a:defRPr>
              </a:lvl1pPr>
            </a:lstStyle>
            <a:p>
              <a:r>
                <a:rPr lang="en-AU" sz="500" dirty="0">
                  <a:solidFill>
                    <a:srgbClr val="FFFFFF"/>
                  </a:solidFill>
                  <a:latin typeface="Futura Medium" panose="020B0602020204020303" pitchFamily="34" charset="-79"/>
                  <a:cs typeface="Futura Medium" panose="020B0602020204020303" pitchFamily="34" charset="-79"/>
                </a:rPr>
                <a:t>Leadership Preventive Medicine Residency</a:t>
              </a:r>
            </a:p>
          </p:txBody>
        </p:sp>
      </p:grpSp>
    </p:spTree>
    <p:extLst>
      <p:ext uri="{BB962C8B-B14F-4D97-AF65-F5344CB8AC3E}">
        <p14:creationId xmlns:p14="http://schemas.microsoft.com/office/powerpoint/2010/main" val="400933291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 id="2147483771"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42974" rtl="0" eaLnBrk="1" latinLnBrk="0" hangingPunct="1">
        <a:lnSpc>
          <a:spcPct val="85000"/>
        </a:lnSpc>
        <a:spcBef>
          <a:spcPct val="0"/>
        </a:spcBef>
        <a:buNone/>
        <a:defRPr sz="3200" b="0" i="0" kern="1200">
          <a:solidFill>
            <a:schemeClr val="bg1"/>
          </a:solidFill>
          <a:latin typeface="National 2 Medium" charset="0"/>
          <a:ea typeface="National 2 Medium" charset="0"/>
          <a:cs typeface="National 2 Medium" charset="0"/>
        </a:defRPr>
      </a:lvl1pPr>
    </p:titleStyle>
    <p:bodyStyle>
      <a:lvl1pPr marL="1828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a:solidFill>
            <a:schemeClr val="bg1"/>
          </a:solidFill>
          <a:latin typeface="National 2" charset="0"/>
          <a:ea typeface="National 2" charset="0"/>
          <a:cs typeface="National 2" charset="0"/>
        </a:defRPr>
      </a:lvl1pPr>
      <a:lvl2pPr marL="6400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a:solidFill>
            <a:schemeClr val="bg1"/>
          </a:solidFill>
          <a:latin typeface="National 2" charset="0"/>
          <a:ea typeface="National 2" charset="0"/>
          <a:cs typeface="National 2" charset="0"/>
        </a:defRPr>
      </a:lvl2pPr>
      <a:lvl3pPr marL="10972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a:solidFill>
            <a:schemeClr val="bg1"/>
          </a:solidFill>
          <a:latin typeface="National 2" charset="0"/>
          <a:ea typeface="National 2" charset="0"/>
          <a:cs typeface="National 2" charset="0"/>
        </a:defRPr>
      </a:lvl3pPr>
      <a:lvl4pPr marL="15544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baseline="0">
          <a:solidFill>
            <a:schemeClr val="bg1"/>
          </a:solidFill>
          <a:latin typeface="National 2" charset="0"/>
          <a:ea typeface="National 2" charset="0"/>
          <a:cs typeface="National 2" charset="0"/>
        </a:defRPr>
      </a:lvl4pPr>
      <a:lvl5pPr marL="2011680" indent="-285750" algn="l" defTabSz="642974" rtl="0" eaLnBrk="1" latinLnBrk="0" hangingPunct="1">
        <a:spcBef>
          <a:spcPts val="422"/>
        </a:spcBef>
        <a:spcAft>
          <a:spcPts val="211"/>
        </a:spcAft>
        <a:buClr>
          <a:schemeClr val="accent1"/>
        </a:buClr>
        <a:buFont typeface="Arial" charset="0"/>
        <a:buChar char="•"/>
        <a:defRPr sz="1406" b="0" i="0" kern="1200" baseline="0">
          <a:solidFill>
            <a:schemeClr val="bg1"/>
          </a:solidFill>
          <a:latin typeface="National 2" charset="0"/>
          <a:ea typeface="National 2" charset="0"/>
          <a:cs typeface="National 2" charset="0"/>
        </a:defRPr>
      </a:lvl5pPr>
      <a:lvl6pPr marL="2468880" indent="-228600" algn="l" defTabSz="642974" rtl="0" eaLnBrk="1" latinLnBrk="0" hangingPunct="1">
        <a:lnSpc>
          <a:spcPct val="120000"/>
        </a:lnSpc>
        <a:spcBef>
          <a:spcPts val="600"/>
        </a:spcBef>
        <a:spcAft>
          <a:spcPts val="600"/>
        </a:spcAft>
        <a:buFont typeface="Arial" pitchFamily="34" charset="0"/>
        <a:buChar char="•"/>
        <a:defRPr sz="1406" kern="1200" baseline="0">
          <a:solidFill>
            <a:schemeClr val="accent1"/>
          </a:solidFill>
          <a:latin typeface="+mn-lt"/>
          <a:ea typeface="+mn-ea"/>
          <a:cs typeface="+mn-cs"/>
        </a:defRPr>
      </a:lvl6pPr>
      <a:lvl7pPr marL="2089666" indent="-160744" algn="l" defTabSz="642974" rtl="0" eaLnBrk="1" latinLnBrk="0" hangingPunct="1">
        <a:spcBef>
          <a:spcPct val="20000"/>
        </a:spcBef>
        <a:buFont typeface="Arial" pitchFamily="34" charset="0"/>
        <a:buChar char="•"/>
        <a:defRPr sz="1406" kern="1200">
          <a:solidFill>
            <a:schemeClr val="tx1"/>
          </a:solidFill>
          <a:latin typeface="+mn-lt"/>
          <a:ea typeface="+mn-ea"/>
          <a:cs typeface="+mn-cs"/>
        </a:defRPr>
      </a:lvl7pPr>
      <a:lvl8pPr marL="2411153" indent="-160744" algn="l" defTabSz="642974" rtl="0" eaLnBrk="1" latinLnBrk="0" hangingPunct="1">
        <a:spcBef>
          <a:spcPct val="20000"/>
        </a:spcBef>
        <a:buFont typeface="Arial" pitchFamily="34" charset="0"/>
        <a:buChar char="•"/>
        <a:defRPr sz="1406" kern="1200">
          <a:solidFill>
            <a:schemeClr val="tx1"/>
          </a:solidFill>
          <a:latin typeface="+mn-lt"/>
          <a:ea typeface="+mn-ea"/>
          <a:cs typeface="+mn-cs"/>
        </a:defRPr>
      </a:lvl8pPr>
      <a:lvl9pPr marL="2732640" indent="-160744" algn="l" defTabSz="642974" rtl="0" eaLnBrk="1" latinLnBrk="0" hangingPunct="1">
        <a:spcBef>
          <a:spcPct val="20000"/>
        </a:spcBef>
        <a:buFont typeface="Arial" pitchFamily="34" charset="0"/>
        <a:buChar char="•"/>
        <a:defRPr sz="1406" kern="1200">
          <a:solidFill>
            <a:schemeClr val="tx1"/>
          </a:solidFill>
          <a:latin typeface="+mn-lt"/>
          <a:ea typeface="+mn-ea"/>
          <a:cs typeface="+mn-cs"/>
        </a:defRPr>
      </a:lvl9pPr>
    </p:bodyStyle>
    <p:otherStyle>
      <a:defPPr>
        <a:defRPr lang="en-US"/>
      </a:defPPr>
      <a:lvl1pPr marL="0" algn="l" defTabSz="642974" rtl="0" eaLnBrk="1" latinLnBrk="0" hangingPunct="1">
        <a:defRPr sz="1266" kern="1200">
          <a:solidFill>
            <a:schemeClr val="tx1"/>
          </a:solidFill>
          <a:latin typeface="+mn-lt"/>
          <a:ea typeface="+mn-ea"/>
          <a:cs typeface="+mn-cs"/>
        </a:defRPr>
      </a:lvl1pPr>
      <a:lvl2pPr marL="321487" algn="l" defTabSz="642974" rtl="0" eaLnBrk="1" latinLnBrk="0" hangingPunct="1">
        <a:defRPr sz="1266" kern="1200">
          <a:solidFill>
            <a:schemeClr val="tx1"/>
          </a:solidFill>
          <a:latin typeface="+mn-lt"/>
          <a:ea typeface="+mn-ea"/>
          <a:cs typeface="+mn-cs"/>
        </a:defRPr>
      </a:lvl2pPr>
      <a:lvl3pPr marL="642974" algn="l" defTabSz="642974" rtl="0" eaLnBrk="1" latinLnBrk="0" hangingPunct="1">
        <a:defRPr sz="1266" kern="1200">
          <a:solidFill>
            <a:schemeClr val="tx1"/>
          </a:solidFill>
          <a:latin typeface="+mn-lt"/>
          <a:ea typeface="+mn-ea"/>
          <a:cs typeface="+mn-cs"/>
        </a:defRPr>
      </a:lvl3pPr>
      <a:lvl4pPr marL="964461" algn="l" defTabSz="642974" rtl="0" eaLnBrk="1" latinLnBrk="0" hangingPunct="1">
        <a:defRPr sz="1266" kern="1200">
          <a:solidFill>
            <a:schemeClr val="tx1"/>
          </a:solidFill>
          <a:latin typeface="+mn-lt"/>
          <a:ea typeface="+mn-ea"/>
          <a:cs typeface="+mn-cs"/>
        </a:defRPr>
      </a:lvl4pPr>
      <a:lvl5pPr marL="1285948" algn="l" defTabSz="642974" rtl="0" eaLnBrk="1" latinLnBrk="0" hangingPunct="1">
        <a:defRPr sz="1266" kern="1200">
          <a:solidFill>
            <a:schemeClr val="tx1"/>
          </a:solidFill>
          <a:latin typeface="+mn-lt"/>
          <a:ea typeface="+mn-ea"/>
          <a:cs typeface="+mn-cs"/>
        </a:defRPr>
      </a:lvl5pPr>
      <a:lvl6pPr marL="1607435" algn="l" defTabSz="642974" rtl="0" eaLnBrk="1" latinLnBrk="0" hangingPunct="1">
        <a:defRPr sz="1266" kern="1200">
          <a:solidFill>
            <a:schemeClr val="tx1"/>
          </a:solidFill>
          <a:latin typeface="+mn-lt"/>
          <a:ea typeface="+mn-ea"/>
          <a:cs typeface="+mn-cs"/>
        </a:defRPr>
      </a:lvl6pPr>
      <a:lvl7pPr marL="1928923" algn="l" defTabSz="642974" rtl="0" eaLnBrk="1" latinLnBrk="0" hangingPunct="1">
        <a:defRPr sz="1266" kern="1200">
          <a:solidFill>
            <a:schemeClr val="tx1"/>
          </a:solidFill>
          <a:latin typeface="+mn-lt"/>
          <a:ea typeface="+mn-ea"/>
          <a:cs typeface="+mn-cs"/>
        </a:defRPr>
      </a:lvl7pPr>
      <a:lvl8pPr marL="2250409" algn="l" defTabSz="642974" rtl="0" eaLnBrk="1" latinLnBrk="0" hangingPunct="1">
        <a:defRPr sz="1266" kern="1200">
          <a:solidFill>
            <a:schemeClr val="tx1"/>
          </a:solidFill>
          <a:latin typeface="+mn-lt"/>
          <a:ea typeface="+mn-ea"/>
          <a:cs typeface="+mn-cs"/>
        </a:defRPr>
      </a:lvl8pPr>
      <a:lvl9pPr marL="2571896" algn="l" defTabSz="642974" rtl="0" eaLnBrk="1" latinLnBrk="0" hangingPunct="1">
        <a:defRPr sz="126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90">
          <p15:clr>
            <a:srgbClr val="F26B43"/>
          </p15:clr>
        </p15:guide>
        <p15:guide id="2" pos="7476">
          <p15:clr>
            <a:srgbClr val="F26B43"/>
          </p15:clr>
        </p15:guide>
        <p15:guide id="3" pos="203">
          <p15:clr>
            <a:srgbClr val="F26B43"/>
          </p15:clr>
        </p15:guide>
        <p15:guide id="4" orient="horz" pos="149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2154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425" y="1391440"/>
            <a:ext cx="11546007" cy="923505"/>
          </a:xfrm>
          <a:prstGeom prst="rect">
            <a:avLst/>
          </a:prstGeom>
        </p:spPr>
        <p:txBody>
          <a:bodyPr vert="horz" lIns="0" tIns="0" rIns="0" bIns="0" rtlCol="0" anchor="t">
            <a:normAutofit/>
          </a:bodyPr>
          <a:lstStyle/>
          <a:p>
            <a:r>
              <a:rPr lang="en-US" dirty="0"/>
              <a:t>Click to edit Master title style</a:t>
            </a:r>
            <a:endParaRPr lang="en-AU" dirty="0"/>
          </a:p>
        </p:txBody>
      </p:sp>
      <p:sp>
        <p:nvSpPr>
          <p:cNvPr id="3" name="Text Placeholder 2"/>
          <p:cNvSpPr>
            <a:spLocks noGrp="1"/>
          </p:cNvSpPr>
          <p:nvPr>
            <p:ph type="body" idx="1"/>
          </p:nvPr>
        </p:nvSpPr>
        <p:spPr>
          <a:xfrm>
            <a:off x="321508" y="2365585"/>
            <a:ext cx="11546007" cy="413525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3"/>
          </p:nvPr>
        </p:nvSpPr>
        <p:spPr>
          <a:xfrm>
            <a:off x="2383047" y="184261"/>
            <a:ext cx="7425906" cy="217125"/>
          </a:xfrm>
          <a:prstGeom prst="rect">
            <a:avLst/>
          </a:prstGeom>
        </p:spPr>
        <p:txBody>
          <a:bodyPr vert="horz" lIns="0" tIns="0" rIns="0" bIns="0" rtlCol="0" anchor="ctr"/>
          <a:lstStyle>
            <a:lvl1pPr algn="l">
              <a:defRPr sz="1100" b="0" i="0">
                <a:solidFill>
                  <a:schemeClr val="bg1"/>
                </a:solidFill>
                <a:latin typeface="National 2" charset="0"/>
                <a:ea typeface="National 2" charset="0"/>
                <a:cs typeface="National 2" charset="0"/>
              </a:defRPr>
            </a:lvl1pPr>
          </a:lstStyle>
          <a:p>
            <a:pPr algn="ctr" defTabSz="1088279"/>
            <a:r>
              <a:rPr lang="en-AU" dirty="0">
                <a:solidFill>
                  <a:srgbClr val="FFFFFF"/>
                </a:solidFill>
              </a:rPr>
              <a:t>[Footer]</a:t>
            </a:r>
          </a:p>
        </p:txBody>
      </p:sp>
      <p:sp>
        <p:nvSpPr>
          <p:cNvPr id="7" name="Slide Number Placeholder 5"/>
          <p:cNvSpPr>
            <a:spLocks noGrp="1"/>
          </p:cNvSpPr>
          <p:nvPr>
            <p:ph type="sldNum" sz="quarter" idx="4"/>
          </p:nvPr>
        </p:nvSpPr>
        <p:spPr>
          <a:xfrm>
            <a:off x="11341686" y="6551473"/>
            <a:ext cx="523374" cy="217125"/>
          </a:xfrm>
          <a:prstGeom prst="rect">
            <a:avLst/>
          </a:prstGeom>
        </p:spPr>
        <p:txBody>
          <a:bodyPr vert="horz" lIns="0" tIns="0" rIns="0" bIns="0" rtlCol="0" anchor="ctr"/>
          <a:lstStyle>
            <a:lvl1pPr algn="r">
              <a:defRPr sz="984">
                <a:solidFill>
                  <a:schemeClr val="bg1"/>
                </a:solidFill>
              </a:defRPr>
            </a:lvl1pPr>
          </a:lstStyle>
          <a:p>
            <a:pPr defTabSz="1088279"/>
            <a:fld id="{E917DE0E-AFB1-41FD-BC35-27DB61CA125F}" type="slidenum">
              <a:rPr lang="en-AU" smtClean="0">
                <a:solidFill>
                  <a:srgbClr val="FFFFFF"/>
                </a:solidFill>
              </a:rPr>
              <a:pPr defTabSz="1088279"/>
              <a:t>‹#›</a:t>
            </a:fld>
            <a:endParaRPr lang="en-AU" dirty="0">
              <a:solidFill>
                <a:srgbClr val="FFFFFF"/>
              </a:solidFill>
            </a:endParaRPr>
          </a:p>
        </p:txBody>
      </p:sp>
      <p:pic>
        <p:nvPicPr>
          <p:cNvPr id="8" name="Picture 7">
            <a:extLst>
              <a:ext uri="{FF2B5EF4-FFF2-40B4-BE49-F238E27FC236}">
                <a16:creationId xmlns="" xmlns:a16="http://schemas.microsoft.com/office/drawing/2014/main" id="{D81C8C8D-630C-A649-9EDD-6FC6A3991241}"/>
              </a:ext>
            </a:extLst>
          </p:cNvPr>
          <p:cNvPicPr>
            <a:picLocks noChangeAspect="1"/>
          </p:cNvPicPr>
          <p:nvPr userDrawn="1"/>
        </p:nvPicPr>
        <p:blipFill>
          <a:blip r:embed="rId30"/>
          <a:stretch>
            <a:fillRect/>
          </a:stretch>
        </p:blipFill>
        <p:spPr>
          <a:xfrm>
            <a:off x="152400" y="133342"/>
            <a:ext cx="1436558" cy="447644"/>
          </a:xfrm>
          <a:prstGeom prst="rect">
            <a:avLst/>
          </a:prstGeom>
        </p:spPr>
      </p:pic>
      <p:grpSp>
        <p:nvGrpSpPr>
          <p:cNvPr id="4" name="Group 3">
            <a:extLst>
              <a:ext uri="{FF2B5EF4-FFF2-40B4-BE49-F238E27FC236}">
                <a16:creationId xmlns="" xmlns:a16="http://schemas.microsoft.com/office/drawing/2014/main" id="{89E7BE0D-540C-BD4E-A356-5EA45297F871}"/>
              </a:ext>
            </a:extLst>
          </p:cNvPr>
          <p:cNvGrpSpPr/>
          <p:nvPr userDrawn="1"/>
        </p:nvGrpSpPr>
        <p:grpSpPr>
          <a:xfrm>
            <a:off x="10066939" y="257567"/>
            <a:ext cx="2549493" cy="199193"/>
            <a:chOff x="10203585" y="258007"/>
            <a:chExt cx="2549493" cy="199193"/>
          </a:xfrm>
        </p:grpSpPr>
        <p:pic>
          <p:nvPicPr>
            <p:cNvPr id="9" name="Picture 8">
              <a:extLst>
                <a:ext uri="{FF2B5EF4-FFF2-40B4-BE49-F238E27FC236}">
                  <a16:creationId xmlns="" xmlns:a16="http://schemas.microsoft.com/office/drawing/2014/main" id="{E0AC3875-4670-4D42-B514-15311B9929B0}"/>
                </a:ext>
              </a:extLst>
            </p:cNvPr>
            <p:cNvPicPr>
              <a:picLocks noChangeAspect="1"/>
            </p:cNvPicPr>
            <p:nvPr userDrawn="1"/>
          </p:nvPicPr>
          <p:blipFill>
            <a:blip r:embed="rId31"/>
            <a:stretch>
              <a:fillRect/>
            </a:stretch>
          </p:blipFill>
          <p:spPr>
            <a:xfrm>
              <a:off x="10203585" y="280963"/>
              <a:ext cx="1919018" cy="176237"/>
            </a:xfrm>
            <a:prstGeom prst="rect">
              <a:avLst/>
            </a:prstGeom>
            <a:effectLst/>
          </p:spPr>
        </p:pic>
        <p:sp>
          <p:nvSpPr>
            <p:cNvPr id="10" name="Title 9">
              <a:extLst>
                <a:ext uri="{FF2B5EF4-FFF2-40B4-BE49-F238E27FC236}">
                  <a16:creationId xmlns="" xmlns:a16="http://schemas.microsoft.com/office/drawing/2014/main" id="{BCD5D1EB-0C2F-3A46-B6FA-2AF64819F827}"/>
                </a:ext>
              </a:extLst>
            </p:cNvPr>
            <p:cNvSpPr txBox="1">
              <a:spLocks/>
            </p:cNvSpPr>
            <p:nvPr userDrawn="1"/>
          </p:nvSpPr>
          <p:spPr>
            <a:xfrm>
              <a:off x="10476875" y="258007"/>
              <a:ext cx="2276203" cy="60431"/>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TradeGothic LT" panose="02000503020000020004" pitchFamily="2" charset="77"/>
                  <a:ea typeface="+mj-ea"/>
                  <a:cs typeface="+mj-cs"/>
                </a:defRPr>
              </a:lvl1pPr>
            </a:lstStyle>
            <a:p>
              <a:r>
                <a:rPr lang="en-AU" sz="500" dirty="0">
                  <a:solidFill>
                    <a:srgbClr val="FFFFFF"/>
                  </a:solidFill>
                  <a:latin typeface="Futura Medium" panose="020B0602020204020303" pitchFamily="34" charset="-79"/>
                  <a:cs typeface="Futura Medium" panose="020B0602020204020303" pitchFamily="34" charset="-79"/>
                </a:rPr>
                <a:t>Leadership Preventive Medicine Residency</a:t>
              </a:r>
            </a:p>
          </p:txBody>
        </p:sp>
      </p:grpSp>
    </p:spTree>
    <p:extLst>
      <p:ext uri="{BB962C8B-B14F-4D97-AF65-F5344CB8AC3E}">
        <p14:creationId xmlns:p14="http://schemas.microsoft.com/office/powerpoint/2010/main" val="276017498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 id="2147483800"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42974" rtl="0" eaLnBrk="1" latinLnBrk="0" hangingPunct="1">
        <a:lnSpc>
          <a:spcPct val="85000"/>
        </a:lnSpc>
        <a:spcBef>
          <a:spcPct val="0"/>
        </a:spcBef>
        <a:buNone/>
        <a:defRPr sz="3200" b="0" i="0" kern="1200">
          <a:solidFill>
            <a:schemeClr val="bg1"/>
          </a:solidFill>
          <a:latin typeface="National 2 Medium" charset="0"/>
          <a:ea typeface="National 2 Medium" charset="0"/>
          <a:cs typeface="National 2 Medium" charset="0"/>
        </a:defRPr>
      </a:lvl1pPr>
    </p:titleStyle>
    <p:bodyStyle>
      <a:lvl1pPr marL="1828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a:solidFill>
            <a:schemeClr val="bg1"/>
          </a:solidFill>
          <a:latin typeface="National 2" charset="0"/>
          <a:ea typeface="National 2" charset="0"/>
          <a:cs typeface="National 2" charset="0"/>
        </a:defRPr>
      </a:lvl1pPr>
      <a:lvl2pPr marL="6400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a:solidFill>
            <a:schemeClr val="bg1"/>
          </a:solidFill>
          <a:latin typeface="National 2" charset="0"/>
          <a:ea typeface="National 2" charset="0"/>
          <a:cs typeface="National 2" charset="0"/>
        </a:defRPr>
      </a:lvl2pPr>
      <a:lvl3pPr marL="10972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a:solidFill>
            <a:schemeClr val="bg1"/>
          </a:solidFill>
          <a:latin typeface="National 2" charset="0"/>
          <a:ea typeface="National 2" charset="0"/>
          <a:cs typeface="National 2" charset="0"/>
        </a:defRPr>
      </a:lvl3pPr>
      <a:lvl4pPr marL="15544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baseline="0">
          <a:solidFill>
            <a:schemeClr val="bg1"/>
          </a:solidFill>
          <a:latin typeface="National 2" charset="0"/>
          <a:ea typeface="National 2" charset="0"/>
          <a:cs typeface="National 2" charset="0"/>
        </a:defRPr>
      </a:lvl4pPr>
      <a:lvl5pPr marL="2011680" indent="-285750" algn="l" defTabSz="642974" rtl="0" eaLnBrk="1" latinLnBrk="0" hangingPunct="1">
        <a:spcBef>
          <a:spcPts val="422"/>
        </a:spcBef>
        <a:spcAft>
          <a:spcPts val="211"/>
        </a:spcAft>
        <a:buClr>
          <a:schemeClr val="accent1"/>
        </a:buClr>
        <a:buFont typeface="Arial" charset="0"/>
        <a:buChar char="•"/>
        <a:defRPr sz="1406" b="0" i="0" kern="1200" baseline="0">
          <a:solidFill>
            <a:schemeClr val="bg1"/>
          </a:solidFill>
          <a:latin typeface="National 2" charset="0"/>
          <a:ea typeface="National 2" charset="0"/>
          <a:cs typeface="National 2" charset="0"/>
        </a:defRPr>
      </a:lvl5pPr>
      <a:lvl6pPr marL="2468880" indent="-228600" algn="l" defTabSz="642974" rtl="0" eaLnBrk="1" latinLnBrk="0" hangingPunct="1">
        <a:lnSpc>
          <a:spcPct val="120000"/>
        </a:lnSpc>
        <a:spcBef>
          <a:spcPts val="600"/>
        </a:spcBef>
        <a:spcAft>
          <a:spcPts val="600"/>
        </a:spcAft>
        <a:buFont typeface="Arial" pitchFamily="34" charset="0"/>
        <a:buChar char="•"/>
        <a:defRPr sz="1406" kern="1200" baseline="0">
          <a:solidFill>
            <a:schemeClr val="accent1"/>
          </a:solidFill>
          <a:latin typeface="+mn-lt"/>
          <a:ea typeface="+mn-ea"/>
          <a:cs typeface="+mn-cs"/>
        </a:defRPr>
      </a:lvl6pPr>
      <a:lvl7pPr marL="2089666" indent="-160744" algn="l" defTabSz="642974" rtl="0" eaLnBrk="1" latinLnBrk="0" hangingPunct="1">
        <a:spcBef>
          <a:spcPct val="20000"/>
        </a:spcBef>
        <a:buFont typeface="Arial" pitchFamily="34" charset="0"/>
        <a:buChar char="•"/>
        <a:defRPr sz="1406" kern="1200">
          <a:solidFill>
            <a:schemeClr val="tx1"/>
          </a:solidFill>
          <a:latin typeface="+mn-lt"/>
          <a:ea typeface="+mn-ea"/>
          <a:cs typeface="+mn-cs"/>
        </a:defRPr>
      </a:lvl7pPr>
      <a:lvl8pPr marL="2411153" indent="-160744" algn="l" defTabSz="642974" rtl="0" eaLnBrk="1" latinLnBrk="0" hangingPunct="1">
        <a:spcBef>
          <a:spcPct val="20000"/>
        </a:spcBef>
        <a:buFont typeface="Arial" pitchFamily="34" charset="0"/>
        <a:buChar char="•"/>
        <a:defRPr sz="1406" kern="1200">
          <a:solidFill>
            <a:schemeClr val="tx1"/>
          </a:solidFill>
          <a:latin typeface="+mn-lt"/>
          <a:ea typeface="+mn-ea"/>
          <a:cs typeface="+mn-cs"/>
        </a:defRPr>
      </a:lvl8pPr>
      <a:lvl9pPr marL="2732640" indent="-160744" algn="l" defTabSz="642974" rtl="0" eaLnBrk="1" latinLnBrk="0" hangingPunct="1">
        <a:spcBef>
          <a:spcPct val="20000"/>
        </a:spcBef>
        <a:buFont typeface="Arial" pitchFamily="34" charset="0"/>
        <a:buChar char="•"/>
        <a:defRPr sz="1406" kern="1200">
          <a:solidFill>
            <a:schemeClr val="tx1"/>
          </a:solidFill>
          <a:latin typeface="+mn-lt"/>
          <a:ea typeface="+mn-ea"/>
          <a:cs typeface="+mn-cs"/>
        </a:defRPr>
      </a:lvl9pPr>
    </p:bodyStyle>
    <p:otherStyle>
      <a:defPPr>
        <a:defRPr lang="en-US"/>
      </a:defPPr>
      <a:lvl1pPr marL="0" algn="l" defTabSz="642974" rtl="0" eaLnBrk="1" latinLnBrk="0" hangingPunct="1">
        <a:defRPr sz="1266" kern="1200">
          <a:solidFill>
            <a:schemeClr val="tx1"/>
          </a:solidFill>
          <a:latin typeface="+mn-lt"/>
          <a:ea typeface="+mn-ea"/>
          <a:cs typeface="+mn-cs"/>
        </a:defRPr>
      </a:lvl1pPr>
      <a:lvl2pPr marL="321487" algn="l" defTabSz="642974" rtl="0" eaLnBrk="1" latinLnBrk="0" hangingPunct="1">
        <a:defRPr sz="1266" kern="1200">
          <a:solidFill>
            <a:schemeClr val="tx1"/>
          </a:solidFill>
          <a:latin typeface="+mn-lt"/>
          <a:ea typeface="+mn-ea"/>
          <a:cs typeface="+mn-cs"/>
        </a:defRPr>
      </a:lvl2pPr>
      <a:lvl3pPr marL="642974" algn="l" defTabSz="642974" rtl="0" eaLnBrk="1" latinLnBrk="0" hangingPunct="1">
        <a:defRPr sz="1266" kern="1200">
          <a:solidFill>
            <a:schemeClr val="tx1"/>
          </a:solidFill>
          <a:latin typeface="+mn-lt"/>
          <a:ea typeface="+mn-ea"/>
          <a:cs typeface="+mn-cs"/>
        </a:defRPr>
      </a:lvl3pPr>
      <a:lvl4pPr marL="964461" algn="l" defTabSz="642974" rtl="0" eaLnBrk="1" latinLnBrk="0" hangingPunct="1">
        <a:defRPr sz="1266" kern="1200">
          <a:solidFill>
            <a:schemeClr val="tx1"/>
          </a:solidFill>
          <a:latin typeface="+mn-lt"/>
          <a:ea typeface="+mn-ea"/>
          <a:cs typeface="+mn-cs"/>
        </a:defRPr>
      </a:lvl4pPr>
      <a:lvl5pPr marL="1285948" algn="l" defTabSz="642974" rtl="0" eaLnBrk="1" latinLnBrk="0" hangingPunct="1">
        <a:defRPr sz="1266" kern="1200">
          <a:solidFill>
            <a:schemeClr val="tx1"/>
          </a:solidFill>
          <a:latin typeface="+mn-lt"/>
          <a:ea typeface="+mn-ea"/>
          <a:cs typeface="+mn-cs"/>
        </a:defRPr>
      </a:lvl5pPr>
      <a:lvl6pPr marL="1607435" algn="l" defTabSz="642974" rtl="0" eaLnBrk="1" latinLnBrk="0" hangingPunct="1">
        <a:defRPr sz="1266" kern="1200">
          <a:solidFill>
            <a:schemeClr val="tx1"/>
          </a:solidFill>
          <a:latin typeface="+mn-lt"/>
          <a:ea typeface="+mn-ea"/>
          <a:cs typeface="+mn-cs"/>
        </a:defRPr>
      </a:lvl6pPr>
      <a:lvl7pPr marL="1928923" algn="l" defTabSz="642974" rtl="0" eaLnBrk="1" latinLnBrk="0" hangingPunct="1">
        <a:defRPr sz="1266" kern="1200">
          <a:solidFill>
            <a:schemeClr val="tx1"/>
          </a:solidFill>
          <a:latin typeface="+mn-lt"/>
          <a:ea typeface="+mn-ea"/>
          <a:cs typeface="+mn-cs"/>
        </a:defRPr>
      </a:lvl7pPr>
      <a:lvl8pPr marL="2250409" algn="l" defTabSz="642974" rtl="0" eaLnBrk="1" latinLnBrk="0" hangingPunct="1">
        <a:defRPr sz="1266" kern="1200">
          <a:solidFill>
            <a:schemeClr val="tx1"/>
          </a:solidFill>
          <a:latin typeface="+mn-lt"/>
          <a:ea typeface="+mn-ea"/>
          <a:cs typeface="+mn-cs"/>
        </a:defRPr>
      </a:lvl8pPr>
      <a:lvl9pPr marL="2571896" algn="l" defTabSz="642974" rtl="0" eaLnBrk="1" latinLnBrk="0" hangingPunct="1">
        <a:defRPr sz="126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90">
          <p15:clr>
            <a:srgbClr val="F26B43"/>
          </p15:clr>
        </p15:guide>
        <p15:guide id="2" pos="7476">
          <p15:clr>
            <a:srgbClr val="F26B43"/>
          </p15:clr>
        </p15:guide>
        <p15:guide id="3" pos="203">
          <p15:clr>
            <a:srgbClr val="F26B43"/>
          </p15:clr>
        </p15:guide>
        <p15:guide id="4" orient="horz" pos="149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alpha val="41000"/>
                <a:lumMod val="95000"/>
                <a:lumOff val="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4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5CB4F26-1B9A-4B47-9594-73BF250C9251}" type="datetimeFigureOut">
              <a:rPr lang="en-US" smtClean="0">
                <a:solidFill>
                  <a:prstClr val="black">
                    <a:tint val="75000"/>
                  </a:prstClr>
                </a:solidFill>
              </a:rPr>
              <a:pPr defTabSz="457200"/>
              <a:t>4/29/2019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5A2F371-9ADA-41D9-97A2-D7DCA28324A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271977851"/>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alpha val="41000"/>
                <a:lumMod val="95000"/>
                <a:lumOff val="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4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5CB4F26-1B9A-4B47-9594-73BF250C9251}" type="datetimeFigureOut">
              <a:rPr lang="en-US" smtClean="0">
                <a:solidFill>
                  <a:prstClr val="black">
                    <a:tint val="75000"/>
                  </a:prstClr>
                </a:solidFill>
              </a:rPr>
              <a:pPr defTabSz="457200"/>
              <a:t>4/29/2019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5A2F371-9ADA-41D9-97A2-D7DCA28324A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81309425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alpha val="41000"/>
                <a:lumMod val="95000"/>
                <a:lumOff val="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4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5CB4F26-1B9A-4B47-9594-73BF250C9251}" type="datetimeFigureOut">
              <a:rPr lang="en-US" smtClean="0">
                <a:solidFill>
                  <a:prstClr val="black">
                    <a:tint val="75000"/>
                  </a:prstClr>
                </a:solidFill>
              </a:rPr>
              <a:pPr defTabSz="457200"/>
              <a:t>4/29/2019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5A2F371-9ADA-41D9-97A2-D7DCA28324A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003257739"/>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alpha val="41000"/>
                <a:lumMod val="95000"/>
                <a:lumOff val="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4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5CB4F26-1B9A-4B47-9594-73BF250C9251}" type="datetimeFigureOut">
              <a:rPr lang="en-US" smtClean="0">
                <a:solidFill>
                  <a:prstClr val="black">
                    <a:tint val="75000"/>
                  </a:prstClr>
                </a:solidFill>
              </a:rPr>
              <a:pPr defTabSz="457200"/>
              <a:t>4/29/2019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5A2F371-9ADA-41D9-97A2-D7DCA28324A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591403792"/>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14.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3" Type="http://schemas.openxmlformats.org/officeDocument/2006/relationships/hyperlink" Target="https://www.nytimes.com/interactive/2017/04/14/upshot/drug-overdose-epidemic-you-draw-it.html"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chart" Target="../charts/chart11.xml"/><Relationship Id="rId4" Type="http://schemas.openxmlformats.org/officeDocument/2006/relationships/chart" Target="../charts/char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5.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12490" y="4880232"/>
            <a:ext cx="9144000" cy="724156"/>
          </a:xfrm>
        </p:spPr>
        <p:txBody>
          <a:bodyPr>
            <a:normAutofit/>
          </a:bodyPr>
          <a:lstStyle/>
          <a:p>
            <a:r>
              <a:rPr lang="en-US" sz="2000" dirty="0" smtClean="0">
                <a:latin typeface="Calibri" panose="020F0502020204030204" pitchFamily="34" charset="0"/>
                <a:cs typeface="Calibri" panose="020F0502020204030204" pitchFamily="34" charset="0"/>
              </a:rPr>
              <a:t>Dartmouth-Hitchcock </a:t>
            </a:r>
            <a:r>
              <a:rPr lang="en-US" sz="2000" dirty="0">
                <a:latin typeface="Calibri" panose="020F0502020204030204" pitchFamily="34" charset="0"/>
                <a:cs typeface="Calibri" panose="020F0502020204030204" pitchFamily="34" charset="0"/>
              </a:rPr>
              <a:t>Section of Infectious Disease and International Health</a:t>
            </a:r>
          </a:p>
        </p:txBody>
      </p:sp>
      <p:sp>
        <p:nvSpPr>
          <p:cNvPr id="4" name="TextBox 3"/>
          <p:cNvSpPr txBox="1"/>
          <p:nvPr/>
        </p:nvSpPr>
        <p:spPr>
          <a:xfrm>
            <a:off x="2330246" y="3274143"/>
            <a:ext cx="3687096" cy="1018869"/>
          </a:xfrm>
          <a:prstGeom prst="rect">
            <a:avLst/>
          </a:prstGeom>
          <a:noFill/>
        </p:spPr>
        <p:txBody>
          <a:bodyPr wrap="square" rtlCol="0">
            <a:spAutoFit/>
          </a:bodyPr>
          <a:lstStyle/>
          <a:p>
            <a:pPr algn="ctr">
              <a:lnSpc>
                <a:spcPct val="150000"/>
              </a:lnSpc>
            </a:pPr>
            <a:r>
              <a:rPr lang="en-US" sz="2400" dirty="0">
                <a:latin typeface="Calibri" panose="020F0502020204030204" pitchFamily="34" charset="0"/>
              </a:rPr>
              <a:t>Colleen Kershaw, </a:t>
            </a:r>
            <a:r>
              <a:rPr lang="en-US" sz="2400" dirty="0" smtClean="0">
                <a:latin typeface="Calibri" panose="020F0502020204030204" pitchFamily="34" charset="0"/>
              </a:rPr>
              <a:t>MD</a:t>
            </a:r>
            <a:endParaRPr lang="en-US" sz="2400" dirty="0">
              <a:latin typeface="Calibri" panose="020F0502020204030204" pitchFamily="34" charset="0"/>
            </a:endParaRPr>
          </a:p>
          <a:p>
            <a:pPr algn="ctr">
              <a:lnSpc>
                <a:spcPct val="150000"/>
              </a:lnSpc>
            </a:pPr>
            <a:r>
              <a:rPr lang="en-US" dirty="0">
                <a:latin typeface="Calibri" panose="020F0502020204030204" pitchFamily="34" charset="0"/>
              </a:rPr>
              <a:t>Assistant Professor of </a:t>
            </a:r>
            <a:r>
              <a:rPr lang="en-US" dirty="0" smtClean="0">
                <a:latin typeface="Calibri" panose="020F0502020204030204" pitchFamily="34" charset="0"/>
              </a:rPr>
              <a:t>Medicine</a:t>
            </a:r>
            <a:endParaRPr lang="en-US" dirty="0">
              <a:latin typeface="Calibri" panose="020F0502020204030204" pitchFamily="34" charset="0"/>
            </a:endParaRPr>
          </a:p>
        </p:txBody>
      </p:sp>
      <p:sp>
        <p:nvSpPr>
          <p:cNvPr id="5" name="TextBox 4"/>
          <p:cNvSpPr txBox="1"/>
          <p:nvPr/>
        </p:nvSpPr>
        <p:spPr>
          <a:xfrm>
            <a:off x="5992761" y="3274142"/>
            <a:ext cx="3687096" cy="1061829"/>
          </a:xfrm>
          <a:prstGeom prst="rect">
            <a:avLst/>
          </a:prstGeom>
          <a:noFill/>
        </p:spPr>
        <p:txBody>
          <a:bodyPr wrap="square" rtlCol="0">
            <a:spAutoFit/>
          </a:bodyPr>
          <a:lstStyle/>
          <a:p>
            <a:pPr algn="ctr">
              <a:lnSpc>
                <a:spcPct val="150000"/>
              </a:lnSpc>
            </a:pPr>
            <a:r>
              <a:rPr lang="en-US" sz="2400" dirty="0" smtClean="0">
                <a:latin typeface="Calibri" panose="020F0502020204030204" pitchFamily="34" charset="0"/>
              </a:rPr>
              <a:t>Jeffrey Parsonnet, MD</a:t>
            </a:r>
            <a:endParaRPr lang="en-US" sz="2400" dirty="0">
              <a:latin typeface="Calibri" panose="020F0502020204030204" pitchFamily="34" charset="0"/>
            </a:endParaRPr>
          </a:p>
          <a:p>
            <a:pPr algn="ctr">
              <a:lnSpc>
                <a:spcPct val="150000"/>
              </a:lnSpc>
            </a:pPr>
            <a:r>
              <a:rPr lang="en-US" dirty="0" smtClean="0">
                <a:latin typeface="Calibri" panose="020F0502020204030204" pitchFamily="34" charset="0"/>
              </a:rPr>
              <a:t>Associate </a:t>
            </a:r>
            <a:r>
              <a:rPr lang="en-US" dirty="0">
                <a:latin typeface="Calibri" panose="020F0502020204030204" pitchFamily="34" charset="0"/>
              </a:rPr>
              <a:t>Professor of </a:t>
            </a:r>
            <a:r>
              <a:rPr lang="en-US" dirty="0" smtClean="0">
                <a:latin typeface="Calibri" panose="020F0502020204030204" pitchFamily="34" charset="0"/>
              </a:rPr>
              <a:t>Medicine</a:t>
            </a:r>
            <a:endParaRPr lang="en-US" dirty="0">
              <a:latin typeface="Calibri" panose="020F0502020204030204" pitchFamily="34" charset="0"/>
            </a:endParaRPr>
          </a:p>
        </p:txBody>
      </p:sp>
      <p:sp>
        <p:nvSpPr>
          <p:cNvPr id="7" name="Title 1"/>
          <p:cNvSpPr>
            <a:spLocks noGrp="1"/>
          </p:cNvSpPr>
          <p:nvPr>
            <p:ph type="ctrTitle"/>
          </p:nvPr>
        </p:nvSpPr>
        <p:spPr>
          <a:xfrm>
            <a:off x="570271" y="473434"/>
            <a:ext cx="11120284" cy="2387600"/>
          </a:xfrm>
        </p:spPr>
        <p:txBody>
          <a:bodyPr/>
          <a:lstStyle/>
          <a:p>
            <a:r>
              <a:rPr lang="en-US" sz="4800" dirty="0" smtClean="0">
                <a:latin typeface="Calibri" panose="020F0502020204030204" pitchFamily="34" charset="0"/>
                <a:cs typeface="Calibri" panose="020F0502020204030204" pitchFamily="34" charset="0"/>
              </a:rPr>
              <a:t>Endocarditis Related to Injection Drug Use: </a:t>
            </a:r>
            <a:br>
              <a:rPr lang="en-US" sz="4800" dirty="0" smtClean="0">
                <a:latin typeface="Calibri" panose="020F0502020204030204" pitchFamily="34" charset="0"/>
                <a:cs typeface="Calibri" panose="020F0502020204030204" pitchFamily="34" charset="0"/>
              </a:rPr>
            </a:br>
            <a:r>
              <a:rPr lang="en-US" sz="4800" dirty="0" smtClean="0">
                <a:latin typeface="Calibri" panose="020F0502020204030204" pitchFamily="34" charset="0"/>
                <a:cs typeface="Calibri" panose="020F0502020204030204" pitchFamily="34" charset="0"/>
              </a:rPr>
              <a:t>Marker of an Epidemic</a:t>
            </a:r>
            <a:endParaRPr lang="en-US" sz="4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914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chemeClr val="accent6">
                <a:lumMod val="30000"/>
                <a:lumOff val="7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63951"/>
            <a:ext cx="10515600" cy="952107"/>
          </a:xfrm>
        </p:spPr>
        <p:txBody>
          <a:bodyPr>
            <a:normAutofit/>
          </a:bodyPr>
          <a:lstStyle/>
          <a:p>
            <a:pPr algn="ctr"/>
            <a:r>
              <a:rPr lang="en-US" sz="3600" b="1" dirty="0" smtClean="0"/>
              <a:t>Valve Involvement</a:t>
            </a:r>
            <a:endParaRPr lang="en-US" sz="3600" b="1" dirty="0"/>
          </a:p>
        </p:txBody>
      </p:sp>
      <p:graphicFrame>
        <p:nvGraphicFramePr>
          <p:cNvPr id="6" name="Content Placeholder 5"/>
          <p:cNvGraphicFramePr>
            <a:graphicFrameLocks noGrp="1"/>
          </p:cNvGraphicFramePr>
          <p:nvPr>
            <p:ph idx="1"/>
            <p:extLst/>
          </p:nvPr>
        </p:nvGraphicFramePr>
        <p:xfrm>
          <a:off x="838200" y="1488558"/>
          <a:ext cx="10515600" cy="515679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9105692" y="3231215"/>
            <a:ext cx="1871538" cy="923330"/>
          </a:xfrm>
          <a:prstGeom prst="rect">
            <a:avLst/>
          </a:prstGeom>
          <a:noFill/>
        </p:spPr>
        <p:txBody>
          <a:bodyPr wrap="none" rtlCol="0">
            <a:spAutoFit/>
          </a:bodyPr>
          <a:lstStyle/>
          <a:p>
            <a:pPr defTabSz="457200"/>
            <a:r>
              <a:rPr lang="en-US" dirty="0" smtClean="0">
                <a:solidFill>
                  <a:srgbClr val="5B9BD5"/>
                </a:solidFill>
              </a:rPr>
              <a:t>One prosthetic TV</a:t>
            </a:r>
          </a:p>
          <a:p>
            <a:pPr defTabSz="457200"/>
            <a:r>
              <a:rPr lang="en-US" dirty="0" smtClean="0">
                <a:solidFill>
                  <a:srgbClr val="5B9BD5"/>
                </a:solidFill>
              </a:rPr>
              <a:t>Three with AV</a:t>
            </a:r>
          </a:p>
          <a:p>
            <a:pPr defTabSz="457200"/>
            <a:r>
              <a:rPr lang="en-US" dirty="0" smtClean="0">
                <a:solidFill>
                  <a:srgbClr val="5B9BD5"/>
                </a:solidFill>
              </a:rPr>
              <a:t>One with MV</a:t>
            </a:r>
            <a:endParaRPr lang="en-US" dirty="0">
              <a:solidFill>
                <a:srgbClr val="5B9BD5"/>
              </a:solidFill>
            </a:endParaRPr>
          </a:p>
        </p:txBody>
      </p:sp>
      <p:sp>
        <p:nvSpPr>
          <p:cNvPr id="9" name="TextBox 8"/>
          <p:cNvSpPr txBox="1"/>
          <p:nvPr/>
        </p:nvSpPr>
        <p:spPr>
          <a:xfrm>
            <a:off x="1828799" y="1931617"/>
            <a:ext cx="1987467" cy="646331"/>
          </a:xfrm>
          <a:prstGeom prst="rect">
            <a:avLst/>
          </a:prstGeom>
          <a:noFill/>
        </p:spPr>
        <p:txBody>
          <a:bodyPr wrap="none" rtlCol="0">
            <a:spAutoFit/>
          </a:bodyPr>
          <a:lstStyle/>
          <a:p>
            <a:pPr defTabSz="457200"/>
            <a:r>
              <a:rPr lang="en-US" dirty="0" smtClean="0">
                <a:solidFill>
                  <a:srgbClr val="00B050"/>
                </a:solidFill>
              </a:rPr>
              <a:t>One prosthetic MV</a:t>
            </a:r>
          </a:p>
          <a:p>
            <a:pPr defTabSz="457200"/>
            <a:r>
              <a:rPr lang="en-US" dirty="0" smtClean="0">
                <a:solidFill>
                  <a:srgbClr val="00B050"/>
                </a:solidFill>
              </a:rPr>
              <a:t>One with AV</a:t>
            </a:r>
            <a:endParaRPr lang="en-US" dirty="0">
              <a:solidFill>
                <a:srgbClr val="00B050"/>
              </a:solidFill>
            </a:endParaRPr>
          </a:p>
        </p:txBody>
      </p:sp>
      <p:sp>
        <p:nvSpPr>
          <p:cNvPr id="10" name="TextBox 9"/>
          <p:cNvSpPr txBox="1"/>
          <p:nvPr/>
        </p:nvSpPr>
        <p:spPr>
          <a:xfrm>
            <a:off x="1479223" y="3944405"/>
            <a:ext cx="1882375" cy="923330"/>
          </a:xfrm>
          <a:prstGeom prst="rect">
            <a:avLst/>
          </a:prstGeom>
          <a:noFill/>
        </p:spPr>
        <p:txBody>
          <a:bodyPr wrap="none" rtlCol="0">
            <a:spAutoFit/>
          </a:bodyPr>
          <a:lstStyle/>
          <a:p>
            <a:pPr defTabSz="457200"/>
            <a:r>
              <a:rPr lang="en-US" dirty="0" smtClean="0">
                <a:solidFill>
                  <a:srgbClr val="ED7D31"/>
                </a:solidFill>
              </a:rPr>
              <a:t>One prosthetic AV</a:t>
            </a:r>
          </a:p>
          <a:p>
            <a:pPr defTabSz="457200"/>
            <a:r>
              <a:rPr lang="en-US" dirty="0" smtClean="0">
                <a:solidFill>
                  <a:srgbClr val="ED7D31"/>
                </a:solidFill>
              </a:rPr>
              <a:t>Three with TV</a:t>
            </a:r>
          </a:p>
          <a:p>
            <a:pPr defTabSz="457200"/>
            <a:r>
              <a:rPr lang="en-US" dirty="0" smtClean="0">
                <a:solidFill>
                  <a:srgbClr val="ED7D31"/>
                </a:solidFill>
              </a:rPr>
              <a:t>One with MV</a:t>
            </a:r>
            <a:endParaRPr lang="en-US" dirty="0">
              <a:solidFill>
                <a:srgbClr val="ED7D31"/>
              </a:solidFill>
            </a:endParaRPr>
          </a:p>
        </p:txBody>
      </p:sp>
    </p:spTree>
    <p:extLst>
      <p:ext uri="{BB962C8B-B14F-4D97-AF65-F5344CB8AC3E}">
        <p14:creationId xmlns:p14="http://schemas.microsoft.com/office/powerpoint/2010/main" val="365491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Microbiology of Endocarditis</a:t>
            </a:r>
            <a:endParaRPr lang="en-US" dirty="0"/>
          </a:p>
        </p:txBody>
      </p:sp>
      <p:graphicFrame>
        <p:nvGraphicFramePr>
          <p:cNvPr id="4" name="Content Placeholder 3"/>
          <p:cNvGraphicFramePr>
            <a:graphicFrameLocks noGrp="1"/>
          </p:cNvGraphicFramePr>
          <p:nvPr>
            <p:ph idx="1"/>
            <p:extLst/>
          </p:nvPr>
        </p:nvGraphicFramePr>
        <p:xfrm>
          <a:off x="2262966" y="2000192"/>
          <a:ext cx="7666067" cy="3200400"/>
        </p:xfrm>
        <a:graphic>
          <a:graphicData uri="http://schemas.openxmlformats.org/drawingml/2006/table">
            <a:tbl>
              <a:tblPr firstRow="1" bandRow="1">
                <a:tableStyleId>{5C22544A-7EE6-4342-B048-85BDC9FD1C3A}</a:tableStyleId>
              </a:tblPr>
              <a:tblGrid>
                <a:gridCol w="4936973">
                  <a:extLst>
                    <a:ext uri="{9D8B030D-6E8A-4147-A177-3AD203B41FA5}">
                      <a16:colId xmlns="" xmlns:a16="http://schemas.microsoft.com/office/drawing/2014/main" val="924479586"/>
                    </a:ext>
                  </a:extLst>
                </a:gridCol>
                <a:gridCol w="2729094">
                  <a:extLst>
                    <a:ext uri="{9D8B030D-6E8A-4147-A177-3AD203B41FA5}">
                      <a16:colId xmlns="" xmlns:a16="http://schemas.microsoft.com/office/drawing/2014/main" val="3962523901"/>
                    </a:ext>
                  </a:extLst>
                </a:gridCol>
              </a:tblGrid>
              <a:tr h="370840">
                <a:tc>
                  <a:txBody>
                    <a:bodyPr/>
                    <a:lstStyle/>
                    <a:p>
                      <a:pPr algn="ctr"/>
                      <a:r>
                        <a:rPr lang="en-US" sz="2400" dirty="0" smtClean="0"/>
                        <a:t>Organism</a:t>
                      </a:r>
                      <a:endParaRPr lang="en-US" sz="2400" dirty="0"/>
                    </a:p>
                  </a:txBody>
                  <a:tcPr/>
                </a:tc>
                <a:tc>
                  <a:txBody>
                    <a:bodyPr/>
                    <a:lstStyle/>
                    <a:p>
                      <a:pPr algn="ctr"/>
                      <a:r>
                        <a:rPr lang="en-US" sz="2400" dirty="0" smtClean="0"/>
                        <a:t>Number of Patients</a:t>
                      </a:r>
                      <a:endParaRPr lang="en-US" sz="2400" dirty="0"/>
                    </a:p>
                  </a:txBody>
                  <a:tcPr/>
                </a:tc>
                <a:extLst>
                  <a:ext uri="{0D108BD9-81ED-4DB2-BD59-A6C34878D82A}">
                    <a16:rowId xmlns="" xmlns:a16="http://schemas.microsoft.com/office/drawing/2014/main" val="62250493"/>
                  </a:ext>
                </a:extLst>
              </a:tr>
              <a:tr h="370840">
                <a:tc>
                  <a:txBody>
                    <a:bodyPr/>
                    <a:lstStyle/>
                    <a:p>
                      <a:r>
                        <a:rPr lang="en-US" sz="2400" i="0" dirty="0" smtClean="0"/>
                        <a:t>Methicillin-resistant</a:t>
                      </a:r>
                      <a:r>
                        <a:rPr lang="en-US" sz="2400" i="0" baseline="0" dirty="0" smtClean="0"/>
                        <a:t> </a:t>
                      </a:r>
                      <a:r>
                        <a:rPr lang="en-US" sz="2400" i="1" baseline="0" dirty="0" smtClean="0"/>
                        <a:t>S. aureus</a:t>
                      </a:r>
                      <a:endParaRPr lang="en-US" sz="2400" i="0" dirty="0"/>
                    </a:p>
                  </a:txBody>
                  <a:tcPr/>
                </a:tc>
                <a:tc>
                  <a:txBody>
                    <a:bodyPr/>
                    <a:lstStyle/>
                    <a:p>
                      <a:pPr algn="ctr"/>
                      <a:r>
                        <a:rPr lang="en-US" sz="2400" dirty="0" smtClean="0"/>
                        <a:t>23</a:t>
                      </a:r>
                      <a:endParaRPr lang="en-US" sz="2400" dirty="0"/>
                    </a:p>
                  </a:txBody>
                  <a:tcPr/>
                </a:tc>
                <a:extLst>
                  <a:ext uri="{0D108BD9-81ED-4DB2-BD59-A6C34878D82A}">
                    <a16:rowId xmlns="" xmlns:a16="http://schemas.microsoft.com/office/drawing/2014/main" val="2536002367"/>
                  </a:ext>
                </a:extLst>
              </a:tr>
              <a:tr h="370840">
                <a:tc>
                  <a:txBody>
                    <a:bodyPr/>
                    <a:lstStyle/>
                    <a:p>
                      <a:r>
                        <a:rPr lang="en-US" sz="2400" dirty="0" smtClean="0"/>
                        <a:t>Methicillin-susceptible</a:t>
                      </a:r>
                      <a:r>
                        <a:rPr lang="en-US" sz="2400" baseline="0" dirty="0" smtClean="0"/>
                        <a:t> </a:t>
                      </a:r>
                      <a:r>
                        <a:rPr lang="en-US" sz="2400" i="1" baseline="0" dirty="0" smtClean="0"/>
                        <a:t>S. aureus</a:t>
                      </a:r>
                      <a:endParaRPr lang="en-US" sz="2400" dirty="0"/>
                    </a:p>
                  </a:txBody>
                  <a:tcPr/>
                </a:tc>
                <a:tc>
                  <a:txBody>
                    <a:bodyPr/>
                    <a:lstStyle/>
                    <a:p>
                      <a:pPr algn="ctr"/>
                      <a:r>
                        <a:rPr lang="en-US" sz="2400" dirty="0" smtClean="0"/>
                        <a:t>11</a:t>
                      </a:r>
                      <a:endParaRPr lang="en-US" sz="2400" dirty="0"/>
                    </a:p>
                  </a:txBody>
                  <a:tcPr/>
                </a:tc>
                <a:extLst>
                  <a:ext uri="{0D108BD9-81ED-4DB2-BD59-A6C34878D82A}">
                    <a16:rowId xmlns="" xmlns:a16="http://schemas.microsoft.com/office/drawing/2014/main" val="2076392142"/>
                  </a:ext>
                </a:extLst>
              </a:tr>
              <a:tr h="370840">
                <a:tc>
                  <a:txBody>
                    <a:bodyPr/>
                    <a:lstStyle/>
                    <a:p>
                      <a:r>
                        <a:rPr lang="en-US" sz="2400" i="1" dirty="0" smtClean="0"/>
                        <a:t>Enterococcus</a:t>
                      </a:r>
                      <a:r>
                        <a:rPr lang="en-US" sz="2400" i="1" baseline="0" dirty="0" smtClean="0"/>
                        <a:t> </a:t>
                      </a:r>
                      <a:r>
                        <a:rPr lang="en-US" sz="2400" i="1" baseline="0" dirty="0" err="1" smtClean="0"/>
                        <a:t>faecalis</a:t>
                      </a:r>
                      <a:endParaRPr lang="en-US" sz="2400" i="1" dirty="0"/>
                    </a:p>
                  </a:txBody>
                  <a:tcPr/>
                </a:tc>
                <a:tc>
                  <a:txBody>
                    <a:bodyPr/>
                    <a:lstStyle/>
                    <a:p>
                      <a:pPr algn="ctr"/>
                      <a:r>
                        <a:rPr lang="en-US" sz="2400" dirty="0" smtClean="0"/>
                        <a:t>1</a:t>
                      </a:r>
                      <a:endParaRPr lang="en-US" sz="2400" dirty="0"/>
                    </a:p>
                  </a:txBody>
                  <a:tcPr/>
                </a:tc>
                <a:extLst>
                  <a:ext uri="{0D108BD9-81ED-4DB2-BD59-A6C34878D82A}">
                    <a16:rowId xmlns="" xmlns:a16="http://schemas.microsoft.com/office/drawing/2014/main" val="1002390923"/>
                  </a:ext>
                </a:extLst>
              </a:tr>
              <a:tr h="370840">
                <a:tc>
                  <a:txBody>
                    <a:bodyPr/>
                    <a:lstStyle/>
                    <a:p>
                      <a:r>
                        <a:rPr lang="en-US" sz="2400" i="1" dirty="0" smtClean="0"/>
                        <a:t>Candida</a:t>
                      </a:r>
                      <a:r>
                        <a:rPr lang="en-US" sz="2400" i="1" baseline="0" dirty="0" smtClean="0"/>
                        <a:t> </a:t>
                      </a:r>
                      <a:r>
                        <a:rPr lang="en-US" sz="2400" i="1" baseline="0" dirty="0" err="1" smtClean="0"/>
                        <a:t>tropicalis</a:t>
                      </a:r>
                      <a:endParaRPr lang="en-US" sz="2400" i="1" dirty="0"/>
                    </a:p>
                  </a:txBody>
                  <a:tcPr/>
                </a:tc>
                <a:tc>
                  <a:txBody>
                    <a:bodyPr/>
                    <a:lstStyle/>
                    <a:p>
                      <a:pPr algn="ctr"/>
                      <a:r>
                        <a:rPr lang="en-US" sz="2400" dirty="0" smtClean="0"/>
                        <a:t>1</a:t>
                      </a:r>
                      <a:endParaRPr lang="en-US" sz="2400" dirty="0"/>
                    </a:p>
                  </a:txBody>
                  <a:tcPr/>
                </a:tc>
                <a:extLst>
                  <a:ext uri="{0D108BD9-81ED-4DB2-BD59-A6C34878D82A}">
                    <a16:rowId xmlns="" xmlns:a16="http://schemas.microsoft.com/office/drawing/2014/main" val="1363901012"/>
                  </a:ext>
                </a:extLst>
              </a:tr>
              <a:tr h="370840">
                <a:tc>
                  <a:txBody>
                    <a:bodyPr/>
                    <a:lstStyle/>
                    <a:p>
                      <a:r>
                        <a:rPr lang="en-US" sz="2400" i="0" dirty="0" smtClean="0"/>
                        <a:t>Gram-positive</a:t>
                      </a:r>
                      <a:r>
                        <a:rPr lang="en-US" sz="2400" i="0" baseline="0" dirty="0" smtClean="0"/>
                        <a:t> cocci (on stain of valve)</a:t>
                      </a:r>
                      <a:endParaRPr lang="en-US" sz="2400" i="0" dirty="0"/>
                    </a:p>
                  </a:txBody>
                  <a:tcPr/>
                </a:tc>
                <a:tc>
                  <a:txBody>
                    <a:bodyPr/>
                    <a:lstStyle/>
                    <a:p>
                      <a:pPr algn="ctr"/>
                      <a:r>
                        <a:rPr lang="en-US" sz="2400" dirty="0" smtClean="0"/>
                        <a:t>1</a:t>
                      </a:r>
                      <a:endParaRPr lang="en-US" sz="2400" dirty="0"/>
                    </a:p>
                  </a:txBody>
                  <a:tcPr/>
                </a:tc>
                <a:extLst>
                  <a:ext uri="{0D108BD9-81ED-4DB2-BD59-A6C34878D82A}">
                    <a16:rowId xmlns="" xmlns:a16="http://schemas.microsoft.com/office/drawing/2014/main" val="3315613416"/>
                  </a:ext>
                </a:extLst>
              </a:tr>
              <a:tr h="370840">
                <a:tc>
                  <a:txBody>
                    <a:bodyPr/>
                    <a:lstStyle/>
                    <a:p>
                      <a:r>
                        <a:rPr lang="en-US" sz="2400" u="none" dirty="0" smtClean="0"/>
                        <a:t>Unknown (</a:t>
                      </a:r>
                      <a:r>
                        <a:rPr lang="en-US" sz="2400" i="1" u="none" dirty="0" smtClean="0"/>
                        <a:t>C.</a:t>
                      </a:r>
                      <a:r>
                        <a:rPr lang="en-US" sz="2400" i="1" u="none" baseline="0" dirty="0" smtClean="0"/>
                        <a:t> albicans </a:t>
                      </a:r>
                      <a:r>
                        <a:rPr lang="en-US" sz="2400" i="0" u="none" baseline="0" dirty="0" smtClean="0"/>
                        <a:t>in one BC)</a:t>
                      </a:r>
                      <a:endParaRPr lang="en-US" sz="2400" u="none" dirty="0"/>
                    </a:p>
                  </a:txBody>
                  <a:tcPr/>
                </a:tc>
                <a:tc>
                  <a:txBody>
                    <a:bodyPr/>
                    <a:lstStyle/>
                    <a:p>
                      <a:pPr algn="ctr"/>
                      <a:r>
                        <a:rPr lang="en-US" sz="2400" dirty="0" smtClean="0"/>
                        <a:t>2</a:t>
                      </a:r>
                      <a:endParaRPr lang="en-US" sz="2400" dirty="0"/>
                    </a:p>
                  </a:txBody>
                  <a:tcPr/>
                </a:tc>
                <a:extLst>
                  <a:ext uri="{0D108BD9-81ED-4DB2-BD59-A6C34878D82A}">
                    <a16:rowId xmlns="" xmlns:a16="http://schemas.microsoft.com/office/drawing/2014/main" val="1900866674"/>
                  </a:ext>
                </a:extLst>
              </a:tr>
            </a:tbl>
          </a:graphicData>
        </a:graphic>
      </p:graphicFrame>
      <p:sp>
        <p:nvSpPr>
          <p:cNvPr id="5" name="Right Brace 4"/>
          <p:cNvSpPr/>
          <p:nvPr/>
        </p:nvSpPr>
        <p:spPr>
          <a:xfrm>
            <a:off x="9143999" y="2510443"/>
            <a:ext cx="290945" cy="839585"/>
          </a:xfrm>
          <a:prstGeom prst="rightBrace">
            <a:avLst>
              <a:gd name="adj1" fmla="val 8333"/>
              <a:gd name="adj2" fmla="val 48990"/>
            </a:avLst>
          </a:prstGeom>
          <a:ln w="38100">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defTabSz="457200"/>
            <a:endParaRPr lang="en-US">
              <a:solidFill>
                <a:prstClr val="black"/>
              </a:solidFill>
            </a:endParaRPr>
          </a:p>
        </p:txBody>
      </p:sp>
      <p:sp>
        <p:nvSpPr>
          <p:cNvPr id="6" name="TextBox 5"/>
          <p:cNvSpPr txBox="1"/>
          <p:nvPr/>
        </p:nvSpPr>
        <p:spPr>
          <a:xfrm>
            <a:off x="9592264" y="2745569"/>
            <a:ext cx="583814" cy="369332"/>
          </a:xfrm>
          <a:prstGeom prst="rect">
            <a:avLst/>
          </a:prstGeom>
          <a:noFill/>
        </p:spPr>
        <p:txBody>
          <a:bodyPr wrap="none" rtlCol="0">
            <a:spAutoFit/>
          </a:bodyPr>
          <a:lstStyle/>
          <a:p>
            <a:pPr defTabSz="457200"/>
            <a:r>
              <a:rPr lang="en-US" b="1" dirty="0" smtClean="0">
                <a:solidFill>
                  <a:srgbClr val="FF0000"/>
                </a:solidFill>
              </a:rPr>
              <a:t>62%</a:t>
            </a:r>
            <a:endParaRPr lang="en-US" b="1" dirty="0">
              <a:solidFill>
                <a:srgbClr val="FF0000"/>
              </a:solidFill>
            </a:endParaRPr>
          </a:p>
        </p:txBody>
      </p:sp>
    </p:spTree>
    <p:extLst>
      <p:ext uri="{BB962C8B-B14F-4D97-AF65-F5344CB8AC3E}">
        <p14:creationId xmlns:p14="http://schemas.microsoft.com/office/powerpoint/2010/main" val="282793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alpha val="41000"/>
                <a:lumMod val="95000"/>
                <a:lumOff val="5000"/>
              </a:schemeClr>
            </a:gs>
            <a:gs pos="74000">
              <a:schemeClr val="accent6">
                <a:lumMod val="45000"/>
                <a:lumOff val="55000"/>
                <a:alpha val="24000"/>
              </a:schemeClr>
            </a:gs>
            <a:gs pos="83000">
              <a:schemeClr val="accent6">
                <a:lumMod val="45000"/>
                <a:lumOff val="55000"/>
              </a:schemeClr>
            </a:gs>
            <a:gs pos="100000">
              <a:schemeClr val="accent6">
                <a:lumMod val="30000"/>
                <a:lumOff val="7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In-Hospital Complications</a:t>
            </a:r>
            <a:endParaRPr lang="en-US" dirty="0"/>
          </a:p>
        </p:txBody>
      </p:sp>
      <p:sp>
        <p:nvSpPr>
          <p:cNvPr id="3" name="Content Placeholder 2"/>
          <p:cNvSpPr>
            <a:spLocks noGrp="1"/>
          </p:cNvSpPr>
          <p:nvPr>
            <p:ph idx="1"/>
          </p:nvPr>
        </p:nvSpPr>
        <p:spPr>
          <a:xfrm>
            <a:off x="838200" y="1778924"/>
            <a:ext cx="10515600" cy="4463935"/>
          </a:xfrm>
        </p:spPr>
        <p:txBody>
          <a:bodyPr numCol="2">
            <a:normAutofit/>
          </a:bodyPr>
          <a:lstStyle/>
          <a:p>
            <a:r>
              <a:rPr lang="en-US" sz="3200" dirty="0" smtClean="0"/>
              <a:t>Septic shock</a:t>
            </a:r>
          </a:p>
          <a:p>
            <a:r>
              <a:rPr lang="en-US" sz="3200" dirty="0" smtClean="0"/>
              <a:t>Lung abscesses</a:t>
            </a:r>
          </a:p>
          <a:p>
            <a:r>
              <a:rPr lang="en-US" sz="3200" dirty="0" smtClean="0"/>
              <a:t>Pulmonary empyema</a:t>
            </a:r>
          </a:p>
          <a:p>
            <a:r>
              <a:rPr lang="en-US" sz="3200" dirty="0"/>
              <a:t>Massive </a:t>
            </a:r>
            <a:r>
              <a:rPr lang="en-US" sz="3200" dirty="0" smtClean="0"/>
              <a:t>hemoptysis</a:t>
            </a:r>
          </a:p>
          <a:p>
            <a:r>
              <a:rPr lang="en-US" sz="3200" dirty="0" smtClean="0"/>
              <a:t>Congestive heart failure</a:t>
            </a:r>
          </a:p>
          <a:p>
            <a:r>
              <a:rPr lang="en-US" sz="3200" dirty="0" smtClean="0"/>
              <a:t>Stroke</a:t>
            </a:r>
          </a:p>
          <a:p>
            <a:r>
              <a:rPr lang="en-US" sz="3200" dirty="0" smtClean="0"/>
              <a:t>CNS hemorrhage</a:t>
            </a:r>
          </a:p>
          <a:p>
            <a:r>
              <a:rPr lang="en-US" sz="3200" dirty="0" err="1" smtClean="0"/>
              <a:t>Mycotic</a:t>
            </a:r>
            <a:r>
              <a:rPr lang="en-US" sz="3200" dirty="0" smtClean="0"/>
              <a:t> aneurysm</a:t>
            </a:r>
          </a:p>
          <a:p>
            <a:r>
              <a:rPr lang="en-US" sz="3200" dirty="0" smtClean="0"/>
              <a:t>Osteomyelitis, esp. vertebral</a:t>
            </a:r>
          </a:p>
          <a:p>
            <a:r>
              <a:rPr lang="en-US" sz="3200" dirty="0" smtClean="0"/>
              <a:t>Septic arthritis</a:t>
            </a:r>
          </a:p>
          <a:p>
            <a:r>
              <a:rPr lang="en-US" sz="3200" dirty="0" smtClean="0"/>
              <a:t>Acute renal insufficiency</a:t>
            </a:r>
          </a:p>
          <a:p>
            <a:r>
              <a:rPr lang="en-US" sz="3200" dirty="0" smtClean="0"/>
              <a:t>Need for valve replacement (7 cases: TV 3, AV 2, MV 1, AV and TV 1)</a:t>
            </a:r>
          </a:p>
          <a:p>
            <a:r>
              <a:rPr lang="en-US" sz="3200" dirty="0" smtClean="0"/>
              <a:t>Death (8 patients, 21%)</a:t>
            </a:r>
            <a:endParaRPr lang="en-US" sz="3200" dirty="0"/>
          </a:p>
        </p:txBody>
      </p:sp>
    </p:spTree>
    <p:extLst>
      <p:ext uri="{BB962C8B-B14F-4D97-AF65-F5344CB8AC3E}">
        <p14:creationId xmlns:p14="http://schemas.microsoft.com/office/powerpoint/2010/main" val="1361996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810"/>
            <a:ext cx="10515600" cy="790343"/>
          </a:xfrm>
        </p:spPr>
        <p:txBody>
          <a:bodyPr/>
          <a:lstStyle/>
          <a:p>
            <a:pPr algn="ctr"/>
            <a:r>
              <a:rPr lang="en-US" dirty="0" smtClean="0"/>
              <a:t>Completion of Therapy</a:t>
            </a:r>
            <a:endParaRPr lang="en-US" dirty="0"/>
          </a:p>
        </p:txBody>
      </p:sp>
      <p:graphicFrame>
        <p:nvGraphicFramePr>
          <p:cNvPr id="4" name="Content Placeholder 3"/>
          <p:cNvGraphicFramePr>
            <a:graphicFrameLocks noGrp="1"/>
          </p:cNvGraphicFramePr>
          <p:nvPr>
            <p:ph idx="1"/>
            <p:extLst/>
          </p:nvPr>
        </p:nvGraphicFramePr>
        <p:xfrm>
          <a:off x="590745" y="1106105"/>
          <a:ext cx="11010509" cy="5301168"/>
        </p:xfrm>
        <a:graphic>
          <a:graphicData uri="http://schemas.openxmlformats.org/drawingml/2006/table">
            <a:tbl>
              <a:tblPr firstRow="1" bandRow="1">
                <a:tableStyleId>{5C22544A-7EE6-4342-B048-85BDC9FD1C3A}</a:tableStyleId>
              </a:tblPr>
              <a:tblGrid>
                <a:gridCol w="4371737">
                  <a:extLst>
                    <a:ext uri="{9D8B030D-6E8A-4147-A177-3AD203B41FA5}">
                      <a16:colId xmlns:a16="http://schemas.microsoft.com/office/drawing/2014/main" xmlns="" val="2959189762"/>
                    </a:ext>
                  </a:extLst>
                </a:gridCol>
                <a:gridCol w="1463438">
                  <a:extLst>
                    <a:ext uri="{9D8B030D-6E8A-4147-A177-3AD203B41FA5}">
                      <a16:colId xmlns:a16="http://schemas.microsoft.com/office/drawing/2014/main" xmlns="" val="2760679024"/>
                    </a:ext>
                  </a:extLst>
                </a:gridCol>
                <a:gridCol w="5175334">
                  <a:extLst>
                    <a:ext uri="{9D8B030D-6E8A-4147-A177-3AD203B41FA5}">
                      <a16:colId xmlns:a16="http://schemas.microsoft.com/office/drawing/2014/main" xmlns="" val="1674481545"/>
                    </a:ext>
                  </a:extLst>
                </a:gridCol>
              </a:tblGrid>
              <a:tr h="909425">
                <a:tc>
                  <a:txBody>
                    <a:bodyPr/>
                    <a:lstStyle/>
                    <a:p>
                      <a:pPr algn="ctr"/>
                      <a:r>
                        <a:rPr lang="en-US" sz="2400" dirty="0" smtClean="0"/>
                        <a:t>Completion</a:t>
                      </a:r>
                      <a:r>
                        <a:rPr lang="en-US" sz="2400" baseline="0" dirty="0" smtClean="0"/>
                        <a:t> of Therapy Arrangements</a:t>
                      </a:r>
                      <a:endParaRPr lang="en-US" sz="2400" dirty="0"/>
                    </a:p>
                  </a:txBody>
                  <a:tcPr/>
                </a:tc>
                <a:tc>
                  <a:txBody>
                    <a:bodyPr/>
                    <a:lstStyle/>
                    <a:p>
                      <a:pPr algn="ctr"/>
                      <a:r>
                        <a:rPr lang="en-US" sz="2400" dirty="0" smtClean="0"/>
                        <a:t>#</a:t>
                      </a:r>
                      <a:r>
                        <a:rPr lang="en-US" sz="2400" baseline="0" dirty="0" smtClean="0"/>
                        <a:t> </a:t>
                      </a:r>
                      <a:r>
                        <a:rPr lang="en-US" sz="2400" dirty="0" smtClean="0"/>
                        <a:t>of</a:t>
                      </a:r>
                    </a:p>
                    <a:p>
                      <a:pPr algn="ctr"/>
                      <a:r>
                        <a:rPr lang="en-US" sz="2400" dirty="0" smtClean="0"/>
                        <a:t>Patients</a:t>
                      </a:r>
                      <a:endParaRPr lang="en-US" sz="2400" dirty="0"/>
                    </a:p>
                  </a:txBody>
                  <a:tcPr/>
                </a:tc>
                <a:tc>
                  <a:txBody>
                    <a:bodyPr/>
                    <a:lstStyle/>
                    <a:p>
                      <a:pPr algn="ctr"/>
                      <a:r>
                        <a:rPr lang="en-US" sz="2400" dirty="0" smtClean="0"/>
                        <a:t>Comments</a:t>
                      </a:r>
                      <a:endParaRPr lang="en-US" sz="2400" dirty="0"/>
                    </a:p>
                  </a:txBody>
                  <a:tcPr/>
                </a:tc>
                <a:extLst>
                  <a:ext uri="{0D108BD9-81ED-4DB2-BD59-A6C34878D82A}">
                    <a16:rowId xmlns:a16="http://schemas.microsoft.com/office/drawing/2014/main" xmlns="" val="4174696203"/>
                  </a:ext>
                </a:extLst>
              </a:tr>
              <a:tr h="909425">
                <a:tc>
                  <a:txBody>
                    <a:bodyPr/>
                    <a:lstStyle/>
                    <a:p>
                      <a:r>
                        <a:rPr lang="en-US" sz="2400" dirty="0" smtClean="0"/>
                        <a:t>Full course</a:t>
                      </a:r>
                      <a:r>
                        <a:rPr lang="en-US" sz="2400" baseline="0" dirty="0" smtClean="0"/>
                        <a:t> of IV therapy at DHMC</a:t>
                      </a:r>
                      <a:endParaRPr lang="en-US" sz="2400" dirty="0"/>
                    </a:p>
                  </a:txBody>
                  <a:tcPr anchor="ctr">
                    <a:solidFill>
                      <a:schemeClr val="bg2"/>
                    </a:solidFill>
                  </a:tcPr>
                </a:tc>
                <a:tc>
                  <a:txBody>
                    <a:bodyPr/>
                    <a:lstStyle/>
                    <a:p>
                      <a:pPr algn="ctr"/>
                      <a:r>
                        <a:rPr lang="en-US" sz="2400" dirty="0" smtClean="0"/>
                        <a:t>11</a:t>
                      </a:r>
                      <a:endParaRPr lang="en-US" sz="2400" dirty="0"/>
                    </a:p>
                  </a:txBody>
                  <a:tcPr anchor="ctr">
                    <a:solidFill>
                      <a:schemeClr val="bg2"/>
                    </a:solidFill>
                  </a:tcPr>
                </a:tc>
                <a:tc>
                  <a:txBody>
                    <a:bodyPr/>
                    <a:lstStyle/>
                    <a:p>
                      <a:r>
                        <a:rPr lang="en-US" sz="2400" dirty="0" smtClean="0"/>
                        <a:t>Range 4 to 10 weeks</a:t>
                      </a:r>
                      <a:endParaRPr lang="en-US" sz="2400" dirty="0"/>
                    </a:p>
                  </a:txBody>
                  <a:tcPr anchor="ctr">
                    <a:solidFill>
                      <a:schemeClr val="bg2"/>
                    </a:solidFill>
                  </a:tcPr>
                </a:tc>
                <a:extLst>
                  <a:ext uri="{0D108BD9-81ED-4DB2-BD59-A6C34878D82A}">
                    <a16:rowId xmlns:a16="http://schemas.microsoft.com/office/drawing/2014/main" xmlns="" val="3272300614"/>
                  </a:ext>
                </a:extLst>
              </a:tr>
              <a:tr h="909425">
                <a:tc>
                  <a:txBody>
                    <a:bodyPr/>
                    <a:lstStyle/>
                    <a:p>
                      <a:r>
                        <a:rPr lang="en-US" sz="2400" dirty="0" smtClean="0"/>
                        <a:t>Complete IV therapy at outside</a:t>
                      </a:r>
                      <a:r>
                        <a:rPr lang="en-US" sz="2400" baseline="0" dirty="0" smtClean="0"/>
                        <a:t> facility</a:t>
                      </a:r>
                      <a:endParaRPr lang="en-US" sz="2400" dirty="0"/>
                    </a:p>
                  </a:txBody>
                  <a:tcPr anchor="ctr">
                    <a:solidFill>
                      <a:schemeClr val="bg2"/>
                    </a:solidFill>
                  </a:tcPr>
                </a:tc>
                <a:tc>
                  <a:txBody>
                    <a:bodyPr/>
                    <a:lstStyle/>
                    <a:p>
                      <a:pPr algn="ctr"/>
                      <a:r>
                        <a:rPr lang="en-US" sz="2400" dirty="0" smtClean="0"/>
                        <a:t>8</a:t>
                      </a:r>
                      <a:endParaRPr lang="en-US" sz="2400" dirty="0"/>
                    </a:p>
                  </a:txBody>
                  <a:tcPr anchor="ctr">
                    <a:solidFill>
                      <a:schemeClr val="bg2"/>
                    </a:solidFill>
                  </a:tcPr>
                </a:tc>
                <a:tc>
                  <a:txBody>
                    <a:bodyPr/>
                    <a:lstStyle/>
                    <a:p>
                      <a:r>
                        <a:rPr lang="en-US" sz="2400" dirty="0" smtClean="0"/>
                        <a:t>Outside</a:t>
                      </a:r>
                      <a:r>
                        <a:rPr lang="en-US" sz="2400" baseline="0" dirty="0" smtClean="0"/>
                        <a:t> hospital, SNF, rehab facility, jail</a:t>
                      </a:r>
                      <a:endParaRPr lang="en-US" sz="2400" dirty="0"/>
                    </a:p>
                  </a:txBody>
                  <a:tcPr anchor="ctr">
                    <a:solidFill>
                      <a:schemeClr val="bg2"/>
                    </a:solidFill>
                  </a:tcPr>
                </a:tc>
                <a:extLst>
                  <a:ext uri="{0D108BD9-81ED-4DB2-BD59-A6C34878D82A}">
                    <a16:rowId xmlns:a16="http://schemas.microsoft.com/office/drawing/2014/main" xmlns="" val="1239009975"/>
                  </a:ext>
                </a:extLst>
              </a:tr>
              <a:tr h="909425">
                <a:tc>
                  <a:txBody>
                    <a:bodyPr/>
                    <a:lstStyle/>
                    <a:p>
                      <a:r>
                        <a:rPr lang="en-US" sz="2400" dirty="0" smtClean="0"/>
                        <a:t>Home with PICC line for IV</a:t>
                      </a:r>
                      <a:r>
                        <a:rPr lang="en-US" sz="2400" baseline="0" dirty="0" smtClean="0"/>
                        <a:t> therapy</a:t>
                      </a:r>
                      <a:endParaRPr lang="en-US" sz="2400" dirty="0"/>
                    </a:p>
                  </a:txBody>
                  <a:tcPr anchor="ctr">
                    <a:solidFill>
                      <a:schemeClr val="bg2"/>
                    </a:solidFill>
                  </a:tcPr>
                </a:tc>
                <a:tc>
                  <a:txBody>
                    <a:bodyPr/>
                    <a:lstStyle/>
                    <a:p>
                      <a:pPr algn="ctr"/>
                      <a:r>
                        <a:rPr lang="en-US" sz="2400" dirty="0" smtClean="0"/>
                        <a:t>2</a:t>
                      </a:r>
                      <a:endParaRPr lang="en-US" sz="2400" dirty="0"/>
                    </a:p>
                  </a:txBody>
                  <a:tcPr anchor="ctr">
                    <a:solidFill>
                      <a:schemeClr val="bg2"/>
                    </a:solidFill>
                  </a:tcPr>
                </a:tc>
                <a:tc>
                  <a:txBody>
                    <a:bodyPr/>
                    <a:lstStyle/>
                    <a:p>
                      <a:r>
                        <a:rPr lang="en-US" sz="2400" dirty="0" smtClean="0"/>
                        <a:t>No known violation of lines</a:t>
                      </a:r>
                      <a:endParaRPr lang="en-US" sz="2400" dirty="0"/>
                    </a:p>
                  </a:txBody>
                  <a:tcPr anchor="ctr">
                    <a:solidFill>
                      <a:schemeClr val="bg2"/>
                    </a:solidFill>
                  </a:tcPr>
                </a:tc>
                <a:extLst>
                  <a:ext uri="{0D108BD9-81ED-4DB2-BD59-A6C34878D82A}">
                    <a16:rowId xmlns:a16="http://schemas.microsoft.com/office/drawing/2014/main" xmlns="" val="3606941641"/>
                  </a:ext>
                </a:extLst>
              </a:tr>
              <a:tr h="505237">
                <a:tc>
                  <a:txBody>
                    <a:bodyPr/>
                    <a:lstStyle/>
                    <a:p>
                      <a:r>
                        <a:rPr lang="en-US" sz="2400" dirty="0" smtClean="0"/>
                        <a:t>Home on oral therapy</a:t>
                      </a:r>
                      <a:endParaRPr lang="en-US" sz="2400" dirty="0"/>
                    </a:p>
                  </a:txBody>
                  <a:tcPr anchor="ctr">
                    <a:solidFill>
                      <a:schemeClr val="bg2"/>
                    </a:solidFill>
                  </a:tcPr>
                </a:tc>
                <a:tc>
                  <a:txBody>
                    <a:bodyPr/>
                    <a:lstStyle/>
                    <a:p>
                      <a:pPr algn="ctr"/>
                      <a:r>
                        <a:rPr lang="en-US" sz="2400" dirty="0" smtClean="0"/>
                        <a:t>6</a:t>
                      </a:r>
                      <a:endParaRPr lang="en-US" sz="2400" dirty="0"/>
                    </a:p>
                  </a:txBody>
                  <a:tcPr anchor="ctr">
                    <a:solidFill>
                      <a:schemeClr val="bg2"/>
                    </a:solidFill>
                  </a:tcPr>
                </a:tc>
                <a:tc>
                  <a:txBody>
                    <a:bodyPr/>
                    <a:lstStyle/>
                    <a:p>
                      <a:r>
                        <a:rPr lang="en-US" sz="2400" dirty="0" smtClean="0"/>
                        <a:t>Mainly</a:t>
                      </a:r>
                      <a:r>
                        <a:rPr lang="en-US" sz="2400" baseline="0" dirty="0" smtClean="0"/>
                        <a:t> for patients leaving AMA</a:t>
                      </a:r>
                      <a:endParaRPr lang="en-US" sz="2400" dirty="0"/>
                    </a:p>
                  </a:txBody>
                  <a:tcPr anchor="ctr">
                    <a:solidFill>
                      <a:schemeClr val="bg2"/>
                    </a:solidFill>
                  </a:tcPr>
                </a:tc>
                <a:extLst>
                  <a:ext uri="{0D108BD9-81ED-4DB2-BD59-A6C34878D82A}">
                    <a16:rowId xmlns:a16="http://schemas.microsoft.com/office/drawing/2014/main" xmlns="" val="1722099737"/>
                  </a:ext>
                </a:extLst>
              </a:tr>
              <a:tr h="652994">
                <a:tc>
                  <a:txBody>
                    <a:bodyPr/>
                    <a:lstStyle/>
                    <a:p>
                      <a:r>
                        <a:rPr lang="en-US" sz="2400" dirty="0" smtClean="0"/>
                        <a:t>Home with weekly dalbavancin</a:t>
                      </a:r>
                      <a:endParaRPr lang="en-US" sz="2400" dirty="0"/>
                    </a:p>
                  </a:txBody>
                  <a:tcPr anchor="ctr">
                    <a:solidFill>
                      <a:schemeClr val="bg2"/>
                    </a:solidFill>
                  </a:tcPr>
                </a:tc>
                <a:tc>
                  <a:txBody>
                    <a:bodyPr/>
                    <a:lstStyle/>
                    <a:p>
                      <a:pPr algn="ctr"/>
                      <a:r>
                        <a:rPr lang="en-US" sz="2400" dirty="0" smtClean="0"/>
                        <a:t>5</a:t>
                      </a:r>
                      <a:endParaRPr lang="en-US" sz="2400" dirty="0"/>
                    </a:p>
                  </a:txBody>
                  <a:tcPr anchor="ctr">
                    <a:solidFill>
                      <a:schemeClr val="bg2"/>
                    </a:solidFill>
                  </a:tcPr>
                </a:tc>
                <a:tc>
                  <a:txBody>
                    <a:bodyPr/>
                    <a:lstStyle/>
                    <a:p>
                      <a:r>
                        <a:rPr lang="en-US" sz="2400" dirty="0" smtClean="0"/>
                        <a:t>Via peripheral line, infusion suite</a:t>
                      </a:r>
                      <a:endParaRPr lang="en-US" sz="2400" dirty="0"/>
                    </a:p>
                  </a:txBody>
                  <a:tcPr anchor="ctr">
                    <a:solidFill>
                      <a:schemeClr val="bg2"/>
                    </a:solidFill>
                  </a:tcPr>
                </a:tc>
                <a:extLst>
                  <a:ext uri="{0D108BD9-81ED-4DB2-BD59-A6C34878D82A}">
                    <a16:rowId xmlns:a16="http://schemas.microsoft.com/office/drawing/2014/main" xmlns="" val="2379325449"/>
                  </a:ext>
                </a:extLst>
              </a:tr>
              <a:tr h="505237">
                <a:tc>
                  <a:txBody>
                    <a:bodyPr/>
                    <a:lstStyle/>
                    <a:p>
                      <a:r>
                        <a:rPr lang="en-US" sz="2400" dirty="0" smtClean="0"/>
                        <a:t>Died in the hospital</a:t>
                      </a:r>
                      <a:endParaRPr lang="en-US" sz="2400" dirty="0"/>
                    </a:p>
                  </a:txBody>
                  <a:tcPr anchor="ctr">
                    <a:solidFill>
                      <a:schemeClr val="bg2"/>
                    </a:solidFill>
                  </a:tcPr>
                </a:tc>
                <a:tc>
                  <a:txBody>
                    <a:bodyPr/>
                    <a:lstStyle/>
                    <a:p>
                      <a:pPr algn="ctr"/>
                      <a:r>
                        <a:rPr lang="en-US" sz="2400" dirty="0" smtClean="0"/>
                        <a:t>7</a:t>
                      </a:r>
                      <a:endParaRPr lang="en-US" sz="2400" dirty="0"/>
                    </a:p>
                  </a:txBody>
                  <a:tcPr anchor="ctr">
                    <a:solidFill>
                      <a:schemeClr val="bg2"/>
                    </a:solidFill>
                  </a:tcPr>
                </a:tc>
                <a:tc>
                  <a:txBody>
                    <a:bodyPr/>
                    <a:lstStyle/>
                    <a:p>
                      <a:endParaRPr lang="en-US" sz="2400" dirty="0"/>
                    </a:p>
                  </a:txBody>
                  <a:tcPr anchor="ctr">
                    <a:solidFill>
                      <a:schemeClr val="bg2"/>
                    </a:solidFill>
                  </a:tcPr>
                </a:tc>
                <a:extLst>
                  <a:ext uri="{0D108BD9-81ED-4DB2-BD59-A6C34878D82A}">
                    <a16:rowId xmlns:a16="http://schemas.microsoft.com/office/drawing/2014/main" xmlns="" val="4057474996"/>
                  </a:ext>
                </a:extLst>
              </a:tr>
            </a:tbl>
          </a:graphicData>
        </a:graphic>
      </p:graphicFrame>
    </p:spTree>
    <p:extLst>
      <p:ext uri="{BB962C8B-B14F-4D97-AF65-F5344CB8AC3E}">
        <p14:creationId xmlns:p14="http://schemas.microsoft.com/office/powerpoint/2010/main" val="56702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1"/>
            </a:gs>
            <a:gs pos="100000">
              <a:schemeClr val="accent6">
                <a:lumMod val="30000"/>
                <a:lumOff val="7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23433"/>
          </a:xfrm>
        </p:spPr>
        <p:txBody>
          <a:bodyPr>
            <a:normAutofit/>
          </a:bodyPr>
          <a:lstStyle/>
          <a:p>
            <a:pPr algn="ctr"/>
            <a:r>
              <a:rPr lang="en-US" sz="3600" b="1" dirty="0" smtClean="0"/>
              <a:t>Status as of April, 2019</a:t>
            </a:r>
            <a:endParaRPr lang="en-US" sz="3600" b="1" dirty="0"/>
          </a:p>
        </p:txBody>
      </p:sp>
      <p:graphicFrame>
        <p:nvGraphicFramePr>
          <p:cNvPr id="6" name="Content Placeholder 5"/>
          <p:cNvGraphicFramePr>
            <a:graphicFrameLocks noGrp="1"/>
          </p:cNvGraphicFramePr>
          <p:nvPr>
            <p:ph idx="1"/>
            <p:extLst/>
          </p:nvPr>
        </p:nvGraphicFramePr>
        <p:xfrm>
          <a:off x="838200" y="1488558"/>
          <a:ext cx="10515600" cy="515679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713023" y="1577600"/>
            <a:ext cx="1910642" cy="1200329"/>
          </a:xfrm>
          <a:prstGeom prst="rect">
            <a:avLst/>
          </a:prstGeom>
          <a:noFill/>
        </p:spPr>
        <p:txBody>
          <a:bodyPr wrap="square" rtlCol="0">
            <a:spAutoFit/>
          </a:bodyPr>
          <a:lstStyle/>
          <a:p>
            <a:pPr defTabSz="457200"/>
            <a:r>
              <a:rPr lang="en-US" dirty="0" smtClean="0">
                <a:solidFill>
                  <a:prstClr val="black"/>
                </a:solidFill>
              </a:rPr>
              <a:t>Eight deaths: seven in-house, one after discharge</a:t>
            </a:r>
            <a:endParaRPr lang="en-US" dirty="0">
              <a:solidFill>
                <a:prstClr val="black"/>
              </a:solidFill>
            </a:endParaRPr>
          </a:p>
        </p:txBody>
      </p:sp>
    </p:spTree>
    <p:extLst>
      <p:ext uri="{BB962C8B-B14F-4D97-AF65-F5344CB8AC3E}">
        <p14:creationId xmlns:p14="http://schemas.microsoft.com/office/powerpoint/2010/main" val="265036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34187F90-E079-6844-A8F2-978AA84C1E74}"/>
              </a:ext>
            </a:extLst>
          </p:cNvPr>
          <p:cNvSpPr>
            <a:spLocks noGrp="1"/>
          </p:cNvSpPr>
          <p:nvPr>
            <p:ph sz="half" idx="1"/>
          </p:nvPr>
        </p:nvSpPr>
        <p:spPr/>
        <p:txBody>
          <a:bodyPr/>
          <a:lstStyle/>
          <a:p>
            <a:pPr marL="285750" indent="-285750">
              <a:buClr>
                <a:schemeClr val="bg1"/>
              </a:buClr>
            </a:pPr>
            <a:r>
              <a:rPr lang="en-US" dirty="0"/>
              <a:t>All IE cases at DHMC</a:t>
            </a:r>
          </a:p>
        </p:txBody>
      </p:sp>
      <p:sp>
        <p:nvSpPr>
          <p:cNvPr id="4" name="Title 3">
            <a:extLst>
              <a:ext uri="{FF2B5EF4-FFF2-40B4-BE49-F238E27FC236}">
                <a16:creationId xmlns="" xmlns:a16="http://schemas.microsoft.com/office/drawing/2014/main" id="{0FF88DE7-B4A9-1E4D-BA80-250FC532DE81}"/>
              </a:ext>
            </a:extLst>
          </p:cNvPr>
          <p:cNvSpPr>
            <a:spLocks noGrp="1"/>
          </p:cNvSpPr>
          <p:nvPr>
            <p:ph type="title"/>
          </p:nvPr>
        </p:nvSpPr>
        <p:spPr/>
        <p:txBody>
          <a:bodyPr/>
          <a:lstStyle/>
          <a:p>
            <a:r>
              <a:rPr lang="en-US" dirty="0"/>
              <a:t>IE Cases by Year</a:t>
            </a:r>
          </a:p>
        </p:txBody>
      </p:sp>
      <p:sp>
        <p:nvSpPr>
          <p:cNvPr id="6" name="Slide Number Placeholder 5">
            <a:extLst>
              <a:ext uri="{FF2B5EF4-FFF2-40B4-BE49-F238E27FC236}">
                <a16:creationId xmlns="" xmlns:a16="http://schemas.microsoft.com/office/drawing/2014/main" id="{C6613FD8-73DF-2A49-A3AD-7895BC52574E}"/>
              </a:ext>
            </a:extLst>
          </p:cNvPr>
          <p:cNvSpPr>
            <a:spLocks noGrp="1"/>
          </p:cNvSpPr>
          <p:nvPr>
            <p:ph type="sldNum" sz="quarter" idx="12"/>
          </p:nvPr>
        </p:nvSpPr>
        <p:spPr/>
        <p:txBody>
          <a:bodyPr/>
          <a:lstStyle/>
          <a:p>
            <a:fld id="{E917DE0E-AFB1-41FD-BC35-27DB61CA125F}" type="slidenum">
              <a:rPr lang="en-AU" smtClean="0">
                <a:solidFill>
                  <a:srgbClr val="FFFFFF"/>
                </a:solidFill>
              </a:rPr>
              <a:pPr/>
              <a:t>15</a:t>
            </a:fld>
            <a:endParaRPr lang="en-AU" dirty="0">
              <a:solidFill>
                <a:srgbClr val="FFFFFF"/>
              </a:solidFill>
            </a:endParaRPr>
          </a:p>
        </p:txBody>
      </p:sp>
      <p:graphicFrame>
        <p:nvGraphicFramePr>
          <p:cNvPr id="14" name="Picture Placeholder 13">
            <a:extLst>
              <a:ext uri="{FF2B5EF4-FFF2-40B4-BE49-F238E27FC236}">
                <a16:creationId xmlns="" xmlns:a16="http://schemas.microsoft.com/office/drawing/2014/main" id="{9EE38FBD-1F1E-3C43-A639-0E05556B580D}"/>
              </a:ext>
            </a:extLst>
          </p:cNvPr>
          <p:cNvGraphicFramePr>
            <a:graphicFrameLocks noGrp="1"/>
          </p:cNvGraphicFramePr>
          <p:nvPr>
            <p:ph type="pic" idx="10"/>
            <p:extLst/>
          </p:nvPr>
        </p:nvGraphicFramePr>
        <p:xfrm>
          <a:off x="5014913" y="1390650"/>
          <a:ext cx="6853237" cy="510222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 xmlns:a16="http://schemas.microsoft.com/office/drawing/2014/main" id="{B383FDB8-BF57-3C4D-83C2-76FA18C2E62C}"/>
              </a:ext>
            </a:extLst>
          </p:cNvPr>
          <p:cNvSpPr/>
          <p:nvPr/>
        </p:nvSpPr>
        <p:spPr>
          <a:xfrm>
            <a:off x="222125" y="2407176"/>
            <a:ext cx="228600" cy="228600"/>
          </a:xfrm>
          <a:prstGeom prst="rect">
            <a:avLst/>
          </a:prstGeom>
          <a:solidFill>
            <a:srgbClr val="4D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US" sz="2143">
              <a:solidFill>
                <a:srgbClr val="FFFFFF"/>
              </a:solidFill>
            </a:endParaRPr>
          </a:p>
        </p:txBody>
      </p:sp>
      <p:sp>
        <p:nvSpPr>
          <p:cNvPr id="8" name="TextBox 7"/>
          <p:cNvSpPr txBox="1"/>
          <p:nvPr/>
        </p:nvSpPr>
        <p:spPr>
          <a:xfrm>
            <a:off x="138042" y="6204178"/>
            <a:ext cx="4064876" cy="523220"/>
          </a:xfrm>
          <a:prstGeom prst="rect">
            <a:avLst/>
          </a:prstGeom>
          <a:noFill/>
        </p:spPr>
        <p:txBody>
          <a:bodyPr wrap="square" rtlCol="0">
            <a:spAutoFit/>
          </a:bodyPr>
          <a:lstStyle/>
          <a:p>
            <a:r>
              <a:rPr lang="en-US" sz="1400" dirty="0" smtClean="0">
                <a:solidFill>
                  <a:schemeClr val="bg1"/>
                </a:solidFill>
              </a:rPr>
              <a:t>Slide Courtesy of Drs. David DeGijsel and Martha </a:t>
            </a:r>
            <a:r>
              <a:rPr lang="en-US" sz="1400" dirty="0" err="1" smtClean="0">
                <a:solidFill>
                  <a:schemeClr val="bg1"/>
                </a:solidFill>
              </a:rPr>
              <a:t>Desbiens</a:t>
            </a:r>
            <a:endParaRPr lang="en-US" sz="1400" dirty="0">
              <a:solidFill>
                <a:schemeClr val="bg1"/>
              </a:solidFill>
            </a:endParaRPr>
          </a:p>
        </p:txBody>
      </p:sp>
    </p:spTree>
    <p:extLst>
      <p:ext uri="{BB962C8B-B14F-4D97-AF65-F5344CB8AC3E}">
        <p14:creationId xmlns:p14="http://schemas.microsoft.com/office/powerpoint/2010/main" val="361002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34187F90-E079-6844-A8F2-978AA84C1E74}"/>
              </a:ext>
            </a:extLst>
          </p:cNvPr>
          <p:cNvSpPr>
            <a:spLocks noGrp="1"/>
          </p:cNvSpPr>
          <p:nvPr>
            <p:ph sz="half" idx="1"/>
          </p:nvPr>
        </p:nvSpPr>
        <p:spPr/>
        <p:txBody>
          <a:bodyPr/>
          <a:lstStyle/>
          <a:p>
            <a:r>
              <a:rPr lang="en-US" dirty="0"/>
              <a:t>No substance use</a:t>
            </a:r>
          </a:p>
          <a:p>
            <a:r>
              <a:rPr lang="en-US" dirty="0"/>
              <a:t>Substance use by discharge diagnosis</a:t>
            </a:r>
          </a:p>
          <a:p>
            <a:endParaRPr lang="en-US" dirty="0"/>
          </a:p>
        </p:txBody>
      </p:sp>
      <p:sp>
        <p:nvSpPr>
          <p:cNvPr id="4" name="Title 3">
            <a:extLst>
              <a:ext uri="{FF2B5EF4-FFF2-40B4-BE49-F238E27FC236}">
                <a16:creationId xmlns="" xmlns:a16="http://schemas.microsoft.com/office/drawing/2014/main" id="{0FF88DE7-B4A9-1E4D-BA80-250FC532DE81}"/>
              </a:ext>
            </a:extLst>
          </p:cNvPr>
          <p:cNvSpPr>
            <a:spLocks noGrp="1"/>
          </p:cNvSpPr>
          <p:nvPr>
            <p:ph type="title"/>
          </p:nvPr>
        </p:nvSpPr>
        <p:spPr/>
        <p:txBody>
          <a:bodyPr/>
          <a:lstStyle/>
          <a:p>
            <a:r>
              <a:rPr lang="en-US" dirty="0"/>
              <a:t>IE Cases by Year</a:t>
            </a:r>
          </a:p>
        </p:txBody>
      </p:sp>
      <p:sp>
        <p:nvSpPr>
          <p:cNvPr id="6" name="Slide Number Placeholder 5">
            <a:extLst>
              <a:ext uri="{FF2B5EF4-FFF2-40B4-BE49-F238E27FC236}">
                <a16:creationId xmlns="" xmlns:a16="http://schemas.microsoft.com/office/drawing/2014/main" id="{C6613FD8-73DF-2A49-A3AD-7895BC52574E}"/>
              </a:ext>
            </a:extLst>
          </p:cNvPr>
          <p:cNvSpPr>
            <a:spLocks noGrp="1"/>
          </p:cNvSpPr>
          <p:nvPr>
            <p:ph type="sldNum" sz="quarter" idx="12"/>
          </p:nvPr>
        </p:nvSpPr>
        <p:spPr/>
        <p:txBody>
          <a:bodyPr/>
          <a:lstStyle/>
          <a:p>
            <a:fld id="{E917DE0E-AFB1-41FD-BC35-27DB61CA125F}" type="slidenum">
              <a:rPr lang="en-AU" smtClean="0">
                <a:solidFill>
                  <a:srgbClr val="FFFFFF"/>
                </a:solidFill>
              </a:rPr>
              <a:pPr/>
              <a:t>16</a:t>
            </a:fld>
            <a:endParaRPr lang="en-AU" dirty="0">
              <a:solidFill>
                <a:srgbClr val="FFFFFF"/>
              </a:solidFill>
            </a:endParaRPr>
          </a:p>
        </p:txBody>
      </p:sp>
      <p:graphicFrame>
        <p:nvGraphicFramePr>
          <p:cNvPr id="14" name="Picture Placeholder 13">
            <a:extLst>
              <a:ext uri="{FF2B5EF4-FFF2-40B4-BE49-F238E27FC236}">
                <a16:creationId xmlns="" xmlns:a16="http://schemas.microsoft.com/office/drawing/2014/main" id="{9EE38FBD-1F1E-3C43-A639-0E05556B580D}"/>
              </a:ext>
            </a:extLst>
          </p:cNvPr>
          <p:cNvGraphicFramePr>
            <a:graphicFrameLocks noGrp="1"/>
          </p:cNvGraphicFramePr>
          <p:nvPr>
            <p:ph type="pic" idx="10"/>
            <p:extLst/>
          </p:nvPr>
        </p:nvGraphicFramePr>
        <p:xfrm>
          <a:off x="5014913" y="1390650"/>
          <a:ext cx="6853237" cy="510222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 xmlns:a16="http://schemas.microsoft.com/office/drawing/2014/main" id="{E6CD8D59-A429-654C-A48C-7326E5218104}"/>
              </a:ext>
            </a:extLst>
          </p:cNvPr>
          <p:cNvSpPr/>
          <p:nvPr/>
        </p:nvSpPr>
        <p:spPr>
          <a:xfrm>
            <a:off x="222125" y="2407176"/>
            <a:ext cx="228600" cy="228600"/>
          </a:xfrm>
          <a:prstGeom prst="rect">
            <a:avLst/>
          </a:prstGeom>
          <a:solidFill>
            <a:srgbClr val="4D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US" sz="2143">
              <a:solidFill>
                <a:srgbClr val="FFFFFF"/>
              </a:solidFill>
            </a:endParaRPr>
          </a:p>
        </p:txBody>
      </p:sp>
      <p:sp>
        <p:nvSpPr>
          <p:cNvPr id="8" name="Rectangle 7">
            <a:extLst>
              <a:ext uri="{FF2B5EF4-FFF2-40B4-BE49-F238E27FC236}">
                <a16:creationId xmlns="" xmlns:a16="http://schemas.microsoft.com/office/drawing/2014/main" id="{51A3FA6C-68F4-324D-B8AC-EEB917DA11A3}"/>
              </a:ext>
            </a:extLst>
          </p:cNvPr>
          <p:cNvSpPr/>
          <p:nvPr/>
        </p:nvSpPr>
        <p:spPr>
          <a:xfrm>
            <a:off x="227246" y="2879569"/>
            <a:ext cx="228600" cy="228600"/>
          </a:xfrm>
          <a:prstGeom prst="rect">
            <a:avLst/>
          </a:prstGeom>
          <a:solidFill>
            <a:srgbClr val="C150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US" sz="2143">
              <a:solidFill>
                <a:srgbClr val="FFFFFF"/>
              </a:solidFill>
            </a:endParaRPr>
          </a:p>
        </p:txBody>
      </p:sp>
      <p:sp>
        <p:nvSpPr>
          <p:cNvPr id="9" name="TextBox 8"/>
          <p:cNvSpPr txBox="1"/>
          <p:nvPr/>
        </p:nvSpPr>
        <p:spPr>
          <a:xfrm>
            <a:off x="138042" y="6204178"/>
            <a:ext cx="4064876" cy="523220"/>
          </a:xfrm>
          <a:prstGeom prst="rect">
            <a:avLst/>
          </a:prstGeom>
          <a:noFill/>
        </p:spPr>
        <p:txBody>
          <a:bodyPr wrap="square" rtlCol="0">
            <a:spAutoFit/>
          </a:bodyPr>
          <a:lstStyle/>
          <a:p>
            <a:r>
              <a:rPr lang="en-US" sz="1400" dirty="0" smtClean="0">
                <a:solidFill>
                  <a:schemeClr val="bg1"/>
                </a:solidFill>
              </a:rPr>
              <a:t>Slide Courtesy of Drs. David DeGijsel and Martha </a:t>
            </a:r>
            <a:r>
              <a:rPr lang="en-US" sz="1400" dirty="0" err="1" smtClean="0">
                <a:solidFill>
                  <a:schemeClr val="bg1"/>
                </a:solidFill>
              </a:rPr>
              <a:t>Desbiens</a:t>
            </a:r>
            <a:endParaRPr lang="en-US" sz="1400" dirty="0">
              <a:solidFill>
                <a:schemeClr val="bg1"/>
              </a:solidFill>
            </a:endParaRPr>
          </a:p>
        </p:txBody>
      </p:sp>
    </p:spTree>
    <p:extLst>
      <p:ext uri="{BB962C8B-B14F-4D97-AF65-F5344CB8AC3E}">
        <p14:creationId xmlns:p14="http://schemas.microsoft.com/office/powerpoint/2010/main" val="226576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34187F90-E079-6844-A8F2-978AA84C1E74}"/>
              </a:ext>
            </a:extLst>
          </p:cNvPr>
          <p:cNvSpPr>
            <a:spLocks noGrp="1"/>
          </p:cNvSpPr>
          <p:nvPr>
            <p:ph sz="half" idx="1"/>
          </p:nvPr>
        </p:nvSpPr>
        <p:spPr/>
        <p:txBody>
          <a:bodyPr/>
          <a:lstStyle/>
          <a:p>
            <a:r>
              <a:rPr lang="en-US" dirty="0"/>
              <a:t>No substance use</a:t>
            </a:r>
          </a:p>
          <a:p>
            <a:r>
              <a:rPr lang="en-US" dirty="0"/>
              <a:t>Substance use by discharge diagnosis</a:t>
            </a:r>
          </a:p>
          <a:p>
            <a:r>
              <a:rPr lang="en-US" dirty="0"/>
              <a:t>Substance use by composite</a:t>
            </a:r>
          </a:p>
          <a:p>
            <a:endParaRPr lang="en-US" dirty="0"/>
          </a:p>
        </p:txBody>
      </p:sp>
      <p:sp>
        <p:nvSpPr>
          <p:cNvPr id="4" name="Title 3">
            <a:extLst>
              <a:ext uri="{FF2B5EF4-FFF2-40B4-BE49-F238E27FC236}">
                <a16:creationId xmlns="" xmlns:a16="http://schemas.microsoft.com/office/drawing/2014/main" id="{0FF88DE7-B4A9-1E4D-BA80-250FC532DE81}"/>
              </a:ext>
            </a:extLst>
          </p:cNvPr>
          <p:cNvSpPr>
            <a:spLocks noGrp="1"/>
          </p:cNvSpPr>
          <p:nvPr>
            <p:ph type="title"/>
          </p:nvPr>
        </p:nvSpPr>
        <p:spPr/>
        <p:txBody>
          <a:bodyPr/>
          <a:lstStyle/>
          <a:p>
            <a:r>
              <a:rPr lang="en-US" dirty="0"/>
              <a:t>IE Cases by Year</a:t>
            </a:r>
          </a:p>
        </p:txBody>
      </p:sp>
      <p:sp>
        <p:nvSpPr>
          <p:cNvPr id="6" name="Slide Number Placeholder 5">
            <a:extLst>
              <a:ext uri="{FF2B5EF4-FFF2-40B4-BE49-F238E27FC236}">
                <a16:creationId xmlns="" xmlns:a16="http://schemas.microsoft.com/office/drawing/2014/main" id="{C6613FD8-73DF-2A49-A3AD-7895BC52574E}"/>
              </a:ext>
            </a:extLst>
          </p:cNvPr>
          <p:cNvSpPr>
            <a:spLocks noGrp="1"/>
          </p:cNvSpPr>
          <p:nvPr>
            <p:ph type="sldNum" sz="quarter" idx="12"/>
          </p:nvPr>
        </p:nvSpPr>
        <p:spPr/>
        <p:txBody>
          <a:bodyPr/>
          <a:lstStyle/>
          <a:p>
            <a:fld id="{E917DE0E-AFB1-41FD-BC35-27DB61CA125F}" type="slidenum">
              <a:rPr lang="en-AU" smtClean="0">
                <a:solidFill>
                  <a:srgbClr val="FFFFFF"/>
                </a:solidFill>
              </a:rPr>
              <a:pPr/>
              <a:t>17</a:t>
            </a:fld>
            <a:endParaRPr lang="en-AU" dirty="0">
              <a:solidFill>
                <a:srgbClr val="FFFFFF"/>
              </a:solidFill>
            </a:endParaRPr>
          </a:p>
        </p:txBody>
      </p:sp>
      <p:graphicFrame>
        <p:nvGraphicFramePr>
          <p:cNvPr id="14" name="Picture Placeholder 13">
            <a:extLst>
              <a:ext uri="{FF2B5EF4-FFF2-40B4-BE49-F238E27FC236}">
                <a16:creationId xmlns="" xmlns:a16="http://schemas.microsoft.com/office/drawing/2014/main" id="{9EE38FBD-1F1E-3C43-A639-0E05556B580D}"/>
              </a:ext>
            </a:extLst>
          </p:cNvPr>
          <p:cNvGraphicFramePr>
            <a:graphicFrameLocks noGrp="1"/>
          </p:cNvGraphicFramePr>
          <p:nvPr>
            <p:ph type="pic" idx="10"/>
            <p:extLst/>
          </p:nvPr>
        </p:nvGraphicFramePr>
        <p:xfrm>
          <a:off x="5014913" y="1390650"/>
          <a:ext cx="6853237" cy="5102225"/>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 xmlns:a16="http://schemas.microsoft.com/office/drawing/2014/main" id="{DB3E1D4F-6A79-BC45-89CB-7D59F93637BB}"/>
              </a:ext>
            </a:extLst>
          </p:cNvPr>
          <p:cNvSpPr/>
          <p:nvPr/>
        </p:nvSpPr>
        <p:spPr>
          <a:xfrm>
            <a:off x="222125" y="2407176"/>
            <a:ext cx="228600" cy="228600"/>
          </a:xfrm>
          <a:prstGeom prst="rect">
            <a:avLst/>
          </a:prstGeom>
          <a:solidFill>
            <a:srgbClr val="4D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US" sz="2143">
              <a:solidFill>
                <a:srgbClr val="FFFFFF"/>
              </a:solidFill>
            </a:endParaRPr>
          </a:p>
        </p:txBody>
      </p:sp>
      <p:sp>
        <p:nvSpPr>
          <p:cNvPr id="16" name="Rectangle 15">
            <a:extLst>
              <a:ext uri="{FF2B5EF4-FFF2-40B4-BE49-F238E27FC236}">
                <a16:creationId xmlns="" xmlns:a16="http://schemas.microsoft.com/office/drawing/2014/main" id="{65CBD654-FC64-9E4E-A595-E14EF59B9ACE}"/>
              </a:ext>
            </a:extLst>
          </p:cNvPr>
          <p:cNvSpPr/>
          <p:nvPr/>
        </p:nvSpPr>
        <p:spPr>
          <a:xfrm>
            <a:off x="227246" y="2879569"/>
            <a:ext cx="228600" cy="228600"/>
          </a:xfrm>
          <a:prstGeom prst="rect">
            <a:avLst/>
          </a:prstGeom>
          <a:solidFill>
            <a:srgbClr val="C150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US" sz="2143">
              <a:solidFill>
                <a:srgbClr val="FFFFFF"/>
              </a:solidFill>
            </a:endParaRPr>
          </a:p>
        </p:txBody>
      </p:sp>
      <p:sp>
        <p:nvSpPr>
          <p:cNvPr id="17" name="Rectangle 16">
            <a:extLst>
              <a:ext uri="{FF2B5EF4-FFF2-40B4-BE49-F238E27FC236}">
                <a16:creationId xmlns="" xmlns:a16="http://schemas.microsoft.com/office/drawing/2014/main" id="{6DC623A6-399B-9B48-A87A-AE160F345725}"/>
              </a:ext>
            </a:extLst>
          </p:cNvPr>
          <p:cNvSpPr/>
          <p:nvPr/>
        </p:nvSpPr>
        <p:spPr>
          <a:xfrm>
            <a:off x="222125" y="3314700"/>
            <a:ext cx="228600" cy="228600"/>
          </a:xfrm>
          <a:prstGeom prst="rect">
            <a:avLst/>
          </a:prstGeom>
          <a:solidFill>
            <a:srgbClr val="9BBA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79"/>
            <a:endParaRPr lang="en-US" sz="2143">
              <a:solidFill>
                <a:srgbClr val="FFFFFF"/>
              </a:solidFill>
            </a:endParaRPr>
          </a:p>
        </p:txBody>
      </p:sp>
      <p:sp>
        <p:nvSpPr>
          <p:cNvPr id="9" name="TextBox 8"/>
          <p:cNvSpPr txBox="1"/>
          <p:nvPr/>
        </p:nvSpPr>
        <p:spPr>
          <a:xfrm>
            <a:off x="138042" y="6204178"/>
            <a:ext cx="4064876" cy="523220"/>
          </a:xfrm>
          <a:prstGeom prst="rect">
            <a:avLst/>
          </a:prstGeom>
          <a:noFill/>
        </p:spPr>
        <p:txBody>
          <a:bodyPr wrap="square" rtlCol="0">
            <a:spAutoFit/>
          </a:bodyPr>
          <a:lstStyle/>
          <a:p>
            <a:r>
              <a:rPr lang="en-US" sz="1400" dirty="0" smtClean="0">
                <a:solidFill>
                  <a:schemeClr val="bg1"/>
                </a:solidFill>
              </a:rPr>
              <a:t>Slide Courtesy of Drs. David DeGijsel and Martha </a:t>
            </a:r>
            <a:r>
              <a:rPr lang="en-US" sz="1400" dirty="0" err="1" smtClean="0">
                <a:solidFill>
                  <a:schemeClr val="bg1"/>
                </a:solidFill>
              </a:rPr>
              <a:t>Desbiens</a:t>
            </a:r>
            <a:endParaRPr lang="en-US" sz="1400" dirty="0">
              <a:solidFill>
                <a:schemeClr val="bg1"/>
              </a:solidFill>
            </a:endParaRPr>
          </a:p>
        </p:txBody>
      </p:sp>
    </p:spTree>
    <p:extLst>
      <p:ext uri="{BB962C8B-B14F-4D97-AF65-F5344CB8AC3E}">
        <p14:creationId xmlns:p14="http://schemas.microsoft.com/office/powerpoint/2010/main" val="131226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0" y="3105835"/>
            <a:ext cx="6096000" cy="646331"/>
          </a:xfrm>
          <a:prstGeom prst="rect">
            <a:avLst/>
          </a:prstGeom>
        </p:spPr>
        <p:txBody>
          <a:bodyPr>
            <a:spAutoFit/>
          </a:bodyPr>
          <a:lstStyle/>
          <a:p>
            <a:r>
              <a:rPr lang="en-US" dirty="0">
                <a:hlinkClick r:id="rId3"/>
              </a:rPr>
              <a:t>https://www.nytimes.com/interactive/2017/04/14/upshot/drug-overdose-epidemic-you-draw-it.html</a:t>
            </a:r>
            <a:endParaRPr lang="en-US" dirty="0"/>
          </a:p>
        </p:txBody>
      </p:sp>
      <p:grpSp>
        <p:nvGrpSpPr>
          <p:cNvPr id="8" name="Group 7"/>
          <p:cNvGrpSpPr/>
          <p:nvPr/>
        </p:nvGrpSpPr>
        <p:grpSpPr>
          <a:xfrm>
            <a:off x="0" y="0"/>
            <a:ext cx="12191999" cy="6858000"/>
            <a:chOff x="0" y="0"/>
            <a:chExt cx="12191999" cy="6858000"/>
          </a:xfrm>
        </p:grpSpPr>
        <p:pic>
          <p:nvPicPr>
            <p:cNvPr id="4" name="Picture 3"/>
            <p:cNvPicPr>
              <a:picLocks noChangeAspect="1"/>
            </p:cNvPicPr>
            <p:nvPr/>
          </p:nvPicPr>
          <p:blipFill>
            <a:blip r:embed="rId4"/>
            <a:stretch>
              <a:fillRect/>
            </a:stretch>
          </p:blipFill>
          <p:spPr>
            <a:xfrm>
              <a:off x="0" y="0"/>
              <a:ext cx="12191999" cy="6858000"/>
            </a:xfrm>
            <a:prstGeom prst="rect">
              <a:avLst/>
            </a:prstGeom>
          </p:spPr>
        </p:pic>
        <p:sp>
          <p:nvSpPr>
            <p:cNvPr id="5" name="Rectangle 4"/>
            <p:cNvSpPr/>
            <p:nvPr/>
          </p:nvSpPr>
          <p:spPr>
            <a:xfrm>
              <a:off x="0" y="6100549"/>
              <a:ext cx="1433015" cy="757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748215" y="6400800"/>
              <a:ext cx="2825086" cy="307777"/>
            </a:xfrm>
            <a:prstGeom prst="rect">
              <a:avLst/>
            </a:prstGeom>
            <a:noFill/>
          </p:spPr>
          <p:txBody>
            <a:bodyPr wrap="square" rtlCol="0">
              <a:spAutoFit/>
            </a:bodyPr>
            <a:lstStyle/>
            <a:p>
              <a:pPr algn="r"/>
              <a:r>
                <a:rPr lang="en-US" sz="1400" dirty="0" smtClean="0"/>
                <a:t>www.nytimes.com</a:t>
              </a:r>
              <a:endParaRPr lang="en-US" sz="1400" dirty="0"/>
            </a:p>
          </p:txBody>
        </p:sp>
      </p:grpSp>
    </p:spTree>
    <p:extLst>
      <p:ext uri="{BB962C8B-B14F-4D97-AF65-F5344CB8AC3E}">
        <p14:creationId xmlns:p14="http://schemas.microsoft.com/office/powerpoint/2010/main" val="3073036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E981B4-D529-47F7-99AC-0A3F96819491}"/>
              </a:ext>
            </a:extLst>
          </p:cNvPr>
          <p:cNvSpPr txBox="1"/>
          <p:nvPr/>
        </p:nvSpPr>
        <p:spPr>
          <a:xfrm>
            <a:off x="365583" y="1131433"/>
            <a:ext cx="11259403" cy="3416320"/>
          </a:xfrm>
          <a:prstGeom prst="rect">
            <a:avLst/>
          </a:prstGeom>
          <a:solidFill>
            <a:schemeClr val="accent1">
              <a:lumMod val="40000"/>
              <a:lumOff val="60000"/>
            </a:schemeClr>
          </a:solidFill>
          <a:ln>
            <a:solidFill>
              <a:schemeClr val="accent1">
                <a:lumMod val="40000"/>
                <a:lumOff val="60000"/>
              </a:schemeClr>
            </a:solidFill>
          </a:ln>
        </p:spPr>
        <p:txBody>
          <a:bodyPr wrap="square" rtlCol="0">
            <a:spAutoFit/>
          </a:bodyPr>
          <a:lstStyle/>
          <a:p>
            <a:pPr algn="ctr"/>
            <a:endParaRPr lang="en-US" sz="3600" dirty="0">
              <a:solidFill>
                <a:schemeClr val="bg1"/>
              </a:solidFill>
              <a:latin typeface="Calibri" panose="020F0502020204030204" pitchFamily="34" charset="0"/>
              <a:cs typeface="Calibri" panose="020F0502020204030204" pitchFamily="34" charset="0"/>
            </a:endParaRPr>
          </a:p>
          <a:p>
            <a:pPr algn="ctr"/>
            <a:r>
              <a:rPr lang="en-US" sz="3600" dirty="0" smtClean="0">
                <a:solidFill>
                  <a:schemeClr val="bg1"/>
                </a:solidFill>
                <a:latin typeface="Calibri" panose="020F0502020204030204" pitchFamily="34" charset="0"/>
                <a:cs typeface="Calibri" panose="020F0502020204030204" pitchFamily="34" charset="0"/>
              </a:rPr>
              <a:t>The estimated incidence of IE in PWID is</a:t>
            </a:r>
            <a:endParaRPr lang="en-US" sz="3600" dirty="0">
              <a:solidFill>
                <a:schemeClr val="bg1"/>
              </a:solidFill>
              <a:latin typeface="Calibri" panose="020F0502020204030204" pitchFamily="34" charset="0"/>
              <a:cs typeface="Calibri" panose="020F0502020204030204" pitchFamily="34" charset="0"/>
            </a:endParaRPr>
          </a:p>
          <a:p>
            <a:pPr algn="ctr"/>
            <a:r>
              <a:rPr lang="en-US" sz="3600" dirty="0">
                <a:solidFill>
                  <a:schemeClr val="bg1"/>
                </a:solidFill>
                <a:latin typeface="Calibri" panose="020F0502020204030204" pitchFamily="34" charset="0"/>
                <a:cs typeface="Calibri" panose="020F0502020204030204" pitchFamily="34" charset="0"/>
              </a:rPr>
              <a:t> </a:t>
            </a:r>
          </a:p>
          <a:p>
            <a:pPr algn="ctr"/>
            <a:endParaRPr lang="en-US" sz="3600" dirty="0" smtClean="0">
              <a:solidFill>
                <a:schemeClr val="bg1"/>
              </a:solidFill>
              <a:latin typeface="Calibri" panose="020F0502020204030204" pitchFamily="34" charset="0"/>
              <a:cs typeface="Calibri" panose="020F0502020204030204" pitchFamily="34" charset="0"/>
            </a:endParaRPr>
          </a:p>
          <a:p>
            <a:pPr algn="ctr"/>
            <a:r>
              <a:rPr lang="en-US" sz="3600" dirty="0" smtClean="0">
                <a:solidFill>
                  <a:schemeClr val="bg1"/>
                </a:solidFill>
                <a:latin typeface="Calibri" panose="020F0502020204030204" pitchFamily="34" charset="0"/>
                <a:cs typeface="Calibri" panose="020F0502020204030204" pitchFamily="34" charset="0"/>
              </a:rPr>
              <a:t>Incidence </a:t>
            </a:r>
            <a:r>
              <a:rPr lang="en-US" sz="3600" dirty="0">
                <a:solidFill>
                  <a:schemeClr val="bg1"/>
                </a:solidFill>
                <a:latin typeface="Calibri" panose="020F0502020204030204" pitchFamily="34" charset="0"/>
                <a:cs typeface="Calibri" panose="020F0502020204030204" pitchFamily="34" charset="0"/>
              </a:rPr>
              <a:t>in the general population.</a:t>
            </a:r>
          </a:p>
          <a:p>
            <a:pPr algn="ctr"/>
            <a:endParaRPr lang="en-US" sz="3600" dirty="0">
              <a:solidFill>
                <a:schemeClr val="bg1"/>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 xmlns:a16="http://schemas.microsoft.com/office/drawing/2014/main" id="{D87A51ED-EFDA-4BF7-9224-4FDE2367834D}"/>
              </a:ext>
            </a:extLst>
          </p:cNvPr>
          <p:cNvSpPr/>
          <p:nvPr/>
        </p:nvSpPr>
        <p:spPr>
          <a:xfrm>
            <a:off x="4662226" y="2377928"/>
            <a:ext cx="2666115"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50-100 x</a:t>
            </a:r>
          </a:p>
        </p:txBody>
      </p:sp>
      <p:grpSp>
        <p:nvGrpSpPr>
          <p:cNvPr id="7" name="Group 6"/>
          <p:cNvGrpSpPr/>
          <p:nvPr/>
        </p:nvGrpSpPr>
        <p:grpSpPr>
          <a:xfrm>
            <a:off x="960587" y="1023578"/>
            <a:ext cx="11119269" cy="5641650"/>
            <a:chOff x="960587" y="1023578"/>
            <a:chExt cx="11119269" cy="5641650"/>
          </a:xfrm>
        </p:grpSpPr>
        <p:pic>
          <p:nvPicPr>
            <p:cNvPr id="5" name="Picture 4"/>
            <p:cNvPicPr>
              <a:picLocks noChangeAspect="1"/>
            </p:cNvPicPr>
            <p:nvPr/>
          </p:nvPicPr>
          <p:blipFill>
            <a:blip r:embed="rId3"/>
            <a:stretch>
              <a:fillRect/>
            </a:stretch>
          </p:blipFill>
          <p:spPr>
            <a:xfrm>
              <a:off x="960587" y="1023578"/>
              <a:ext cx="10115550" cy="4086225"/>
            </a:xfrm>
            <a:prstGeom prst="rect">
              <a:avLst/>
            </a:prstGeom>
          </p:spPr>
        </p:pic>
        <p:sp>
          <p:nvSpPr>
            <p:cNvPr id="6" name="TextBox 5"/>
            <p:cNvSpPr txBox="1"/>
            <p:nvPr/>
          </p:nvSpPr>
          <p:spPr>
            <a:xfrm>
              <a:off x="8557403" y="6403618"/>
              <a:ext cx="3522453" cy="261610"/>
            </a:xfrm>
            <a:prstGeom prst="rect">
              <a:avLst/>
            </a:prstGeom>
            <a:noFill/>
          </p:spPr>
          <p:txBody>
            <a:bodyPr wrap="square" rtlCol="0">
              <a:spAutoFit/>
            </a:bodyPr>
            <a:lstStyle/>
            <a:p>
              <a:r>
                <a:rPr lang="en-US" sz="1100" dirty="0" err="1" smtClean="0"/>
                <a:t>Fleischauer</a:t>
              </a:r>
              <a:r>
                <a:rPr lang="en-US" sz="1100" dirty="0"/>
                <a:t>, et al. MMWR </a:t>
              </a:r>
              <a:r>
                <a:rPr lang="en-US" sz="1100" dirty="0" err="1"/>
                <a:t>Morb</a:t>
              </a:r>
              <a:r>
                <a:rPr lang="en-US" sz="1100" dirty="0"/>
                <a:t> Mortal </a:t>
              </a:r>
              <a:r>
                <a:rPr lang="en-US" sz="1100" dirty="0" err="1"/>
                <a:t>Wkly</a:t>
              </a:r>
              <a:r>
                <a:rPr lang="en-US" sz="1100" dirty="0"/>
                <a:t> Rep </a:t>
              </a:r>
              <a:r>
                <a:rPr lang="en-US" sz="1100" dirty="0" smtClean="0"/>
                <a:t>2017.</a:t>
              </a:r>
              <a:endParaRPr lang="en-US" sz="1100" dirty="0"/>
            </a:p>
          </p:txBody>
        </p:sp>
      </p:grpSp>
    </p:spTree>
    <p:extLst>
      <p:ext uri="{BB962C8B-B14F-4D97-AF65-F5344CB8AC3E}">
        <p14:creationId xmlns:p14="http://schemas.microsoft.com/office/powerpoint/2010/main" val="339911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07860"/>
            <a:ext cx="10515600" cy="1325563"/>
          </a:xfrm>
        </p:spPr>
        <p:txBody>
          <a:bodyPr/>
          <a:lstStyle/>
          <a:p>
            <a:pPr algn="ctr"/>
            <a:r>
              <a:rPr lang="en-US" dirty="0">
                <a:latin typeface="Calibri" panose="020F0502020204030204" pitchFamily="34" charset="0"/>
                <a:cs typeface="Calibri" panose="020F0502020204030204" pitchFamily="34" charset="0"/>
              </a:rPr>
              <a:t>No conflicts of interest to disclose.</a:t>
            </a:r>
          </a:p>
        </p:txBody>
      </p:sp>
    </p:spTree>
    <p:extLst>
      <p:ext uri="{BB962C8B-B14F-4D97-AF65-F5344CB8AC3E}">
        <p14:creationId xmlns:p14="http://schemas.microsoft.com/office/powerpoint/2010/main" val="44027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1874" y="762157"/>
            <a:ext cx="10665894" cy="4586745"/>
          </a:xfrm>
          <a:prstGeom prst="rect">
            <a:avLst/>
          </a:prstGeom>
        </p:spPr>
      </p:pic>
      <p:sp>
        <p:nvSpPr>
          <p:cNvPr id="5" name="TextBox 4">
            <a:extLst>
              <a:ext uri="{FF2B5EF4-FFF2-40B4-BE49-F238E27FC236}">
                <a16:creationId xmlns:a16="http://schemas.microsoft.com/office/drawing/2014/main" xmlns="" id="{8254EC0F-A651-4887-A2F1-DEC3DDE0FC15}"/>
              </a:ext>
            </a:extLst>
          </p:cNvPr>
          <p:cNvSpPr txBox="1"/>
          <p:nvPr/>
        </p:nvSpPr>
        <p:spPr>
          <a:xfrm>
            <a:off x="7751928" y="6216555"/>
            <a:ext cx="3780430" cy="307777"/>
          </a:xfrm>
          <a:prstGeom prst="rect">
            <a:avLst/>
          </a:prstGeom>
          <a:noFill/>
        </p:spPr>
        <p:txBody>
          <a:bodyPr wrap="square" rtlCol="0">
            <a:spAutoFit/>
          </a:bodyPr>
          <a:lstStyle/>
          <a:p>
            <a:pPr algn="r"/>
            <a:r>
              <a:rPr lang="en-US" sz="1400" dirty="0" err="1" smtClean="0"/>
              <a:t>Rudasill</a:t>
            </a:r>
            <a:r>
              <a:rPr lang="en-US" sz="1400" dirty="0" smtClean="0"/>
              <a:t> et al. JACC 2019</a:t>
            </a:r>
            <a:endParaRPr lang="en-US" sz="1400" dirty="0"/>
          </a:p>
        </p:txBody>
      </p:sp>
      <p:grpSp>
        <p:nvGrpSpPr>
          <p:cNvPr id="8" name="Group 7"/>
          <p:cNvGrpSpPr/>
          <p:nvPr/>
        </p:nvGrpSpPr>
        <p:grpSpPr>
          <a:xfrm>
            <a:off x="1641987" y="216310"/>
            <a:ext cx="1927123" cy="835742"/>
            <a:chOff x="1641987" y="216310"/>
            <a:chExt cx="1927123" cy="835742"/>
          </a:xfrm>
        </p:grpSpPr>
        <p:sp>
          <p:nvSpPr>
            <p:cNvPr id="6" name="Down Arrow 5"/>
            <p:cNvSpPr/>
            <p:nvPr/>
          </p:nvSpPr>
          <p:spPr>
            <a:xfrm rot="10800000">
              <a:off x="1641987" y="216310"/>
              <a:ext cx="560439" cy="83574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1084" y="221055"/>
              <a:ext cx="1288026" cy="830997"/>
            </a:xfrm>
            <a:prstGeom prst="rect">
              <a:avLst/>
            </a:prstGeom>
            <a:noFill/>
          </p:spPr>
          <p:txBody>
            <a:bodyPr wrap="square" rtlCol="0">
              <a:spAutoFit/>
            </a:bodyPr>
            <a:lstStyle/>
            <a:p>
              <a:r>
                <a:rPr lang="en-US" sz="4800" dirty="0" smtClean="0">
                  <a:solidFill>
                    <a:srgbClr val="C00000"/>
                  </a:solidFill>
                  <a:latin typeface="Calibri" panose="020F0502020204030204" pitchFamily="34" charset="0"/>
                </a:rPr>
                <a:t>90%</a:t>
              </a:r>
              <a:endParaRPr lang="en-US" sz="4800" dirty="0">
                <a:solidFill>
                  <a:srgbClr val="C00000"/>
                </a:solidFill>
                <a:latin typeface="Calibri" panose="020F0502020204030204" pitchFamily="34" charset="0"/>
              </a:endParaRPr>
            </a:p>
          </p:txBody>
        </p:sp>
      </p:grpSp>
    </p:spTree>
    <p:extLst>
      <p:ext uri="{BB962C8B-B14F-4D97-AF65-F5344CB8AC3E}">
        <p14:creationId xmlns:p14="http://schemas.microsoft.com/office/powerpoint/2010/main" val="309954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a:prstGeom prst="rect">
            <a:avLst/>
          </a:prstGeom>
        </p:spPr>
        <p:txBody>
          <a:bodyPr/>
          <a:lstStyle/>
          <a:p>
            <a:r>
              <a:rPr lang="en-US" dirty="0" smtClean="0">
                <a:latin typeface="Calibri" panose="020F0502020204030204" pitchFamily="34" charset="0"/>
              </a:rPr>
              <a:t>Epidemic of the Young</a:t>
            </a:r>
            <a:endParaRPr lang="en-US" dirty="0">
              <a:latin typeface="Calibri" panose="020F0502020204030204" pitchFamily="34" charset="0"/>
            </a:endParaRPr>
          </a:p>
        </p:txBody>
      </p:sp>
      <p:pic>
        <p:nvPicPr>
          <p:cNvPr id="4" name="Picture 3"/>
          <p:cNvPicPr>
            <a:picLocks noChangeAspect="1"/>
          </p:cNvPicPr>
          <p:nvPr/>
        </p:nvPicPr>
        <p:blipFill>
          <a:blip r:embed="rId2"/>
          <a:stretch>
            <a:fillRect/>
          </a:stretch>
        </p:blipFill>
        <p:spPr>
          <a:xfrm>
            <a:off x="5967300" y="1458837"/>
            <a:ext cx="5700653" cy="4750545"/>
          </a:xfrm>
          <a:prstGeom prst="rect">
            <a:avLst/>
          </a:prstGeom>
        </p:spPr>
      </p:pic>
      <p:sp>
        <p:nvSpPr>
          <p:cNvPr id="5" name="TextBox 4"/>
          <p:cNvSpPr txBox="1"/>
          <p:nvPr/>
        </p:nvSpPr>
        <p:spPr>
          <a:xfrm>
            <a:off x="6857828" y="6237903"/>
            <a:ext cx="4810125" cy="307777"/>
          </a:xfrm>
          <a:prstGeom prst="rect">
            <a:avLst/>
          </a:prstGeom>
          <a:noFill/>
        </p:spPr>
        <p:txBody>
          <a:bodyPr wrap="square" rtlCol="0">
            <a:spAutoFit/>
          </a:bodyPr>
          <a:lstStyle/>
          <a:p>
            <a:pPr algn="r"/>
            <a:r>
              <a:rPr lang="en-US" sz="1400" dirty="0" err="1"/>
              <a:t>Wurcel</a:t>
            </a:r>
            <a:r>
              <a:rPr lang="en-US" sz="1400" dirty="0"/>
              <a:t>, et al. </a:t>
            </a:r>
            <a:r>
              <a:rPr lang="en-US" sz="1400" dirty="0" smtClean="0"/>
              <a:t>OFID 2016.</a:t>
            </a:r>
          </a:p>
        </p:txBody>
      </p:sp>
      <p:graphicFrame>
        <p:nvGraphicFramePr>
          <p:cNvPr id="6" name="Table 5"/>
          <p:cNvGraphicFramePr>
            <a:graphicFrameLocks noGrp="1"/>
          </p:cNvGraphicFramePr>
          <p:nvPr>
            <p:extLst>
              <p:ext uri="{D42A27DB-BD31-4B8C-83A1-F6EECF244321}">
                <p14:modId xmlns:p14="http://schemas.microsoft.com/office/powerpoint/2010/main" val="2339487790"/>
              </p:ext>
            </p:extLst>
          </p:nvPr>
        </p:nvGraphicFramePr>
        <p:xfrm>
          <a:off x="192689" y="2257887"/>
          <a:ext cx="5220138" cy="1955842"/>
        </p:xfrm>
        <a:graphic>
          <a:graphicData uri="http://schemas.openxmlformats.org/drawingml/2006/table">
            <a:tbl>
              <a:tblPr firstRow="1" bandRow="1">
                <a:tableStyleId>{5C22544A-7EE6-4342-B048-85BDC9FD1C3A}</a:tableStyleId>
              </a:tblPr>
              <a:tblGrid>
                <a:gridCol w="1740046"/>
                <a:gridCol w="1740046"/>
                <a:gridCol w="1740046"/>
              </a:tblGrid>
              <a:tr h="584242">
                <a:tc>
                  <a:txBody>
                    <a:bodyPr/>
                    <a:lstStyle/>
                    <a:p>
                      <a:pPr algn="ctr"/>
                      <a:endParaRPr lang="en-US" sz="2800" dirty="0">
                        <a:latin typeface="Calibri" panose="020F0502020204030204" pitchFamily="34" charset="0"/>
                      </a:endParaRPr>
                    </a:p>
                  </a:txBody>
                  <a:tcPr/>
                </a:tc>
                <a:tc>
                  <a:txBody>
                    <a:bodyPr/>
                    <a:lstStyle/>
                    <a:p>
                      <a:pPr algn="ctr"/>
                      <a:r>
                        <a:rPr lang="en-US" sz="2800" dirty="0" smtClean="0">
                          <a:latin typeface="Calibri" panose="020F0502020204030204" pitchFamily="34" charset="0"/>
                        </a:rPr>
                        <a:t>IE</a:t>
                      </a:r>
                      <a:r>
                        <a:rPr lang="en-US" sz="2800" baseline="0" dirty="0" smtClean="0">
                          <a:latin typeface="Calibri" panose="020F0502020204030204" pitchFamily="34" charset="0"/>
                        </a:rPr>
                        <a:t> in PWID</a:t>
                      </a:r>
                    </a:p>
                    <a:p>
                      <a:pPr algn="ctr"/>
                      <a:r>
                        <a:rPr lang="en-US" sz="2800" baseline="0" dirty="0" smtClean="0">
                          <a:latin typeface="Calibri" panose="020F0502020204030204" pitchFamily="34" charset="0"/>
                        </a:rPr>
                        <a:t>N=27,432</a:t>
                      </a:r>
                      <a:endParaRPr lang="en-US" sz="2800" dirty="0">
                        <a:latin typeface="Calibri" panose="020F0502020204030204" pitchFamily="34" charset="0"/>
                      </a:endParaRPr>
                    </a:p>
                  </a:txBody>
                  <a:tcPr/>
                </a:tc>
                <a:tc>
                  <a:txBody>
                    <a:bodyPr/>
                    <a:lstStyle/>
                    <a:p>
                      <a:pPr algn="ctr"/>
                      <a:r>
                        <a:rPr lang="en-US" sz="2800" dirty="0" smtClean="0">
                          <a:latin typeface="Calibri" panose="020F0502020204030204" pitchFamily="34" charset="0"/>
                        </a:rPr>
                        <a:t>IE in non-PWID</a:t>
                      </a:r>
                    </a:p>
                    <a:p>
                      <a:pPr algn="ctr"/>
                      <a:r>
                        <a:rPr lang="en-US" sz="2800" dirty="0" smtClean="0">
                          <a:latin typeface="Calibri" panose="020F0502020204030204" pitchFamily="34" charset="0"/>
                        </a:rPr>
                        <a:t>N=96,344</a:t>
                      </a:r>
                      <a:endParaRPr lang="en-US" sz="2800" dirty="0">
                        <a:latin typeface="Calibri" panose="020F0502020204030204" pitchFamily="34" charset="0"/>
                      </a:endParaRPr>
                    </a:p>
                  </a:txBody>
                  <a:tcPr/>
                </a:tc>
              </a:tr>
              <a:tr h="584242">
                <a:tc>
                  <a:txBody>
                    <a:bodyPr/>
                    <a:lstStyle/>
                    <a:p>
                      <a:pPr algn="ctr"/>
                      <a:r>
                        <a:rPr lang="en-US" sz="2800" dirty="0" smtClean="0">
                          <a:latin typeface="Calibri" panose="020F0502020204030204" pitchFamily="34" charset="0"/>
                        </a:rPr>
                        <a:t>Mean Age</a:t>
                      </a:r>
                      <a:endParaRPr lang="en-US" sz="2800" dirty="0">
                        <a:latin typeface="Calibri" panose="020F0502020204030204" pitchFamily="34" charset="0"/>
                      </a:endParaRPr>
                    </a:p>
                  </a:txBody>
                  <a:tcPr/>
                </a:tc>
                <a:tc>
                  <a:txBody>
                    <a:bodyPr/>
                    <a:lstStyle/>
                    <a:p>
                      <a:pPr algn="ctr"/>
                      <a:r>
                        <a:rPr lang="en-US" sz="2800" dirty="0" smtClean="0">
                          <a:latin typeface="Calibri" panose="020F0502020204030204" pitchFamily="34" charset="0"/>
                        </a:rPr>
                        <a:t>38.3</a:t>
                      </a:r>
                      <a:endParaRPr lang="en-US" sz="2800" dirty="0">
                        <a:latin typeface="Calibri" panose="020F0502020204030204" pitchFamily="34" charset="0"/>
                      </a:endParaRPr>
                    </a:p>
                  </a:txBody>
                  <a:tcPr/>
                </a:tc>
                <a:tc>
                  <a:txBody>
                    <a:bodyPr/>
                    <a:lstStyle/>
                    <a:p>
                      <a:pPr algn="ctr"/>
                      <a:r>
                        <a:rPr lang="en-US" sz="2800" dirty="0" smtClean="0">
                          <a:latin typeface="Calibri" panose="020F0502020204030204" pitchFamily="34" charset="0"/>
                        </a:rPr>
                        <a:t>50.7</a:t>
                      </a:r>
                      <a:endParaRPr lang="en-US" sz="2800" dirty="0">
                        <a:latin typeface="Calibri" panose="020F0502020204030204" pitchFamily="34" charset="0"/>
                      </a:endParaRPr>
                    </a:p>
                  </a:txBody>
                  <a:tcPr/>
                </a:tc>
              </a:tr>
            </a:tbl>
          </a:graphicData>
        </a:graphic>
      </p:graphicFrame>
      <p:sp>
        <p:nvSpPr>
          <p:cNvPr id="7" name="TextBox 6">
            <a:extLst>
              <a:ext uri="{FF2B5EF4-FFF2-40B4-BE49-F238E27FC236}">
                <a16:creationId xmlns:a16="http://schemas.microsoft.com/office/drawing/2014/main" xmlns="" id="{8254EC0F-A651-4887-A2F1-DEC3DDE0FC15}"/>
              </a:ext>
            </a:extLst>
          </p:cNvPr>
          <p:cNvSpPr txBox="1"/>
          <p:nvPr/>
        </p:nvSpPr>
        <p:spPr>
          <a:xfrm>
            <a:off x="1632397" y="4342035"/>
            <a:ext cx="3780430" cy="307777"/>
          </a:xfrm>
          <a:prstGeom prst="rect">
            <a:avLst/>
          </a:prstGeom>
          <a:noFill/>
        </p:spPr>
        <p:txBody>
          <a:bodyPr wrap="square" rtlCol="0">
            <a:spAutoFit/>
          </a:bodyPr>
          <a:lstStyle/>
          <a:p>
            <a:pPr algn="r"/>
            <a:r>
              <a:rPr lang="en-US" sz="1400" dirty="0" err="1" smtClean="0"/>
              <a:t>Rudasill</a:t>
            </a:r>
            <a:r>
              <a:rPr lang="en-US" sz="1400" dirty="0" smtClean="0"/>
              <a:t> et al. JACC 2019</a:t>
            </a:r>
            <a:endParaRPr lang="en-US" sz="1400" dirty="0"/>
          </a:p>
        </p:txBody>
      </p:sp>
    </p:spTree>
    <p:extLst>
      <p:ext uri="{BB962C8B-B14F-4D97-AF65-F5344CB8AC3E}">
        <p14:creationId xmlns:p14="http://schemas.microsoft.com/office/powerpoint/2010/main" val="2057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What happens to these patients?</a:t>
            </a:r>
            <a:endParaRPr lang="en-US" dirty="0">
              <a:latin typeface="Calibri" panose="020F0502020204030204" pitchFamily="34" charset="0"/>
            </a:endParaRPr>
          </a:p>
        </p:txBody>
      </p:sp>
      <p:sp>
        <p:nvSpPr>
          <p:cNvPr id="3" name="Content Placeholder 2"/>
          <p:cNvSpPr>
            <a:spLocks noGrp="1"/>
          </p:cNvSpPr>
          <p:nvPr>
            <p:ph idx="1"/>
          </p:nvPr>
        </p:nvSpPr>
        <p:spPr>
          <a:xfrm>
            <a:off x="838200" y="1539022"/>
            <a:ext cx="10515600" cy="3961400"/>
          </a:xfrm>
        </p:spPr>
        <p:txBody>
          <a:bodyPr/>
          <a:lstStyle/>
          <a:p>
            <a:r>
              <a:rPr lang="en-US" dirty="0" smtClean="0">
                <a:latin typeface="Calibri" panose="020F0502020204030204" pitchFamily="34" charset="0"/>
              </a:rPr>
              <a:t>Longer hospital stays</a:t>
            </a:r>
          </a:p>
          <a:p>
            <a:pPr marL="0" indent="0">
              <a:buNone/>
            </a:pPr>
            <a:endParaRPr lang="en-US" dirty="0" smtClean="0">
              <a:latin typeface="Calibri" panose="020F0502020204030204" pitchFamily="34" charset="0"/>
            </a:endParaRPr>
          </a:p>
          <a:p>
            <a:endParaRPr lang="en-US" dirty="0" smtClean="0">
              <a:latin typeface="Calibri" panose="020F0502020204030204" pitchFamily="34" charset="0"/>
            </a:endParaRPr>
          </a:p>
          <a:p>
            <a:endParaRPr lang="en-US" dirty="0">
              <a:latin typeface="Calibri" panose="020F0502020204030204" pitchFamily="34" charset="0"/>
            </a:endParaRPr>
          </a:p>
        </p:txBody>
      </p:sp>
      <p:graphicFrame>
        <p:nvGraphicFramePr>
          <p:cNvPr id="4" name="Chart 3"/>
          <p:cNvGraphicFramePr/>
          <p:nvPr>
            <p:extLst>
              <p:ext uri="{D42A27DB-BD31-4B8C-83A1-F6EECF244321}">
                <p14:modId xmlns:p14="http://schemas.microsoft.com/office/powerpoint/2010/main" val="3791361496"/>
              </p:ext>
            </p:extLst>
          </p:nvPr>
        </p:nvGraphicFramePr>
        <p:xfrm>
          <a:off x="4551579" y="1690688"/>
          <a:ext cx="7285697" cy="4363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256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What happens to these patients?</a:t>
            </a:r>
            <a:endParaRPr lang="en-US" dirty="0">
              <a:latin typeface="Calibri" panose="020F0502020204030204" pitchFamily="34" charset="0"/>
            </a:endParaRPr>
          </a:p>
        </p:txBody>
      </p:sp>
      <p:sp>
        <p:nvSpPr>
          <p:cNvPr id="3" name="Content Placeholder 2"/>
          <p:cNvSpPr>
            <a:spLocks noGrp="1"/>
          </p:cNvSpPr>
          <p:nvPr>
            <p:ph idx="1"/>
          </p:nvPr>
        </p:nvSpPr>
        <p:spPr>
          <a:xfrm>
            <a:off x="838200" y="1539022"/>
            <a:ext cx="10515600" cy="3961400"/>
          </a:xfrm>
        </p:spPr>
        <p:txBody>
          <a:bodyPr/>
          <a:lstStyle/>
          <a:p>
            <a:r>
              <a:rPr lang="en-US" dirty="0" smtClean="0">
                <a:solidFill>
                  <a:schemeClr val="bg1">
                    <a:lumMod val="75000"/>
                  </a:schemeClr>
                </a:solidFill>
                <a:latin typeface="Calibri" panose="020F0502020204030204" pitchFamily="34" charset="0"/>
              </a:rPr>
              <a:t>Longer hospital stays</a:t>
            </a:r>
          </a:p>
          <a:p>
            <a:r>
              <a:rPr lang="en-US" dirty="0" smtClean="0">
                <a:latin typeface="Calibri" panose="020F0502020204030204" pitchFamily="34" charset="0"/>
              </a:rPr>
              <a:t>Many leave AMA: </a:t>
            </a:r>
          </a:p>
          <a:p>
            <a:pPr lvl="1"/>
            <a:r>
              <a:rPr lang="en-US" dirty="0" smtClean="0">
                <a:latin typeface="Calibri" panose="020F0502020204030204" pitchFamily="34" charset="0"/>
              </a:rPr>
              <a:t>4-17%</a:t>
            </a:r>
          </a:p>
          <a:p>
            <a:pPr lvl="1"/>
            <a:r>
              <a:rPr lang="en-US" dirty="0" smtClean="0">
                <a:latin typeface="Calibri" panose="020F0502020204030204" pitchFamily="34" charset="0"/>
              </a:rPr>
              <a:t>Difference between patients undergoing surgery vs. not</a:t>
            </a:r>
          </a:p>
          <a:p>
            <a:pPr marL="0" indent="0">
              <a:buNone/>
            </a:pPr>
            <a:endParaRPr lang="en-US" dirty="0" smtClean="0">
              <a:latin typeface="Calibri" panose="020F0502020204030204" pitchFamily="34" charset="0"/>
            </a:endParaRPr>
          </a:p>
          <a:p>
            <a:endParaRPr lang="en-US" dirty="0" smtClean="0">
              <a:latin typeface="Calibri" panose="020F0502020204030204" pitchFamily="34" charset="0"/>
            </a:endParaRPr>
          </a:p>
          <a:p>
            <a:endParaRPr lang="en-US" dirty="0">
              <a:latin typeface="Calibri" panose="020F0502020204030204" pitchFamily="34" charset="0"/>
            </a:endParaRPr>
          </a:p>
        </p:txBody>
      </p:sp>
      <p:sp>
        <p:nvSpPr>
          <p:cNvPr id="4" name="TextBox 3">
            <a:extLst>
              <a:ext uri="{FF2B5EF4-FFF2-40B4-BE49-F238E27FC236}">
                <a16:creationId xmlns:a16="http://schemas.microsoft.com/office/drawing/2014/main" xmlns="" id="{9EFF8E0F-4AFA-4FEE-89A7-3A7B17EA3827}"/>
              </a:ext>
            </a:extLst>
          </p:cNvPr>
          <p:cNvSpPr txBox="1"/>
          <p:nvPr/>
        </p:nvSpPr>
        <p:spPr>
          <a:xfrm>
            <a:off x="7738282" y="6063439"/>
            <a:ext cx="4264925" cy="738664"/>
          </a:xfrm>
          <a:prstGeom prst="rect">
            <a:avLst/>
          </a:prstGeom>
          <a:noFill/>
        </p:spPr>
        <p:txBody>
          <a:bodyPr wrap="square" rtlCol="0">
            <a:spAutoFit/>
          </a:bodyPr>
          <a:lstStyle/>
          <a:p>
            <a:pPr algn="r"/>
            <a:r>
              <a:rPr lang="en-US" sz="1400" dirty="0" err="1" smtClean="0"/>
              <a:t>Rudasill</a:t>
            </a:r>
            <a:r>
              <a:rPr lang="en-US" sz="1400" dirty="0" smtClean="0"/>
              <a:t>, et al. JACC 2019.  </a:t>
            </a:r>
            <a:endParaRPr lang="en-US" sz="1400" dirty="0"/>
          </a:p>
          <a:p>
            <a:pPr algn="r"/>
            <a:r>
              <a:rPr lang="en-US" sz="1400" dirty="0" smtClean="0"/>
              <a:t>Rosenthal</a:t>
            </a:r>
            <a:r>
              <a:rPr lang="en-US" sz="1400" dirty="0"/>
              <a:t>, et al. Am J Med 2016. </a:t>
            </a:r>
          </a:p>
          <a:p>
            <a:pPr algn="r"/>
            <a:r>
              <a:rPr lang="en-US" sz="1400" dirty="0" smtClean="0"/>
              <a:t>Gray </a:t>
            </a:r>
            <a:r>
              <a:rPr lang="en-US" sz="1400" dirty="0"/>
              <a:t>et al. BMC Infect Dis 2018.</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4158"/>
          <a:stretch/>
        </p:blipFill>
        <p:spPr>
          <a:xfrm>
            <a:off x="9322676" y="1209137"/>
            <a:ext cx="2251759" cy="4621169"/>
          </a:xfrm>
          <a:prstGeom prst="rect">
            <a:avLst/>
          </a:prstGeom>
        </p:spPr>
      </p:pic>
    </p:spTree>
    <p:extLst>
      <p:ext uri="{BB962C8B-B14F-4D97-AF65-F5344CB8AC3E}">
        <p14:creationId xmlns:p14="http://schemas.microsoft.com/office/powerpoint/2010/main" val="37468339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What happens to these patients?</a:t>
            </a:r>
            <a:endParaRPr lang="en-US" dirty="0">
              <a:latin typeface="Calibri" panose="020F0502020204030204" pitchFamily="34" charset="0"/>
            </a:endParaRPr>
          </a:p>
        </p:txBody>
      </p:sp>
      <p:sp>
        <p:nvSpPr>
          <p:cNvPr id="3" name="Content Placeholder 2"/>
          <p:cNvSpPr>
            <a:spLocks noGrp="1"/>
          </p:cNvSpPr>
          <p:nvPr>
            <p:ph sz="half" idx="1"/>
          </p:nvPr>
        </p:nvSpPr>
        <p:spPr>
          <a:xfrm>
            <a:off x="609600" y="1600207"/>
            <a:ext cx="5384800" cy="2105520"/>
          </a:xfrm>
        </p:spPr>
        <p:txBody>
          <a:bodyPr>
            <a:normAutofit/>
          </a:bodyPr>
          <a:lstStyle/>
          <a:p>
            <a:r>
              <a:rPr lang="en-US" dirty="0" smtClean="0">
                <a:solidFill>
                  <a:schemeClr val="bg1">
                    <a:lumMod val="75000"/>
                  </a:schemeClr>
                </a:solidFill>
                <a:latin typeface="Calibri" panose="020F0502020204030204" pitchFamily="34" charset="0"/>
              </a:rPr>
              <a:t>Longer hospital stays</a:t>
            </a:r>
          </a:p>
          <a:p>
            <a:r>
              <a:rPr lang="en-US" dirty="0" smtClean="0">
                <a:solidFill>
                  <a:schemeClr val="bg1">
                    <a:lumMod val="75000"/>
                  </a:schemeClr>
                </a:solidFill>
                <a:latin typeface="Calibri" panose="020F0502020204030204" pitchFamily="34" charset="0"/>
              </a:rPr>
              <a:t>Many leave AMA</a:t>
            </a:r>
          </a:p>
          <a:p>
            <a:r>
              <a:rPr lang="en-US" dirty="0" smtClean="0">
                <a:latin typeface="Calibri" panose="020F0502020204030204" pitchFamily="34" charset="0"/>
              </a:rPr>
              <a:t>Few go home with IV </a:t>
            </a:r>
          </a:p>
          <a:p>
            <a:pPr marL="0" indent="0">
              <a:buNone/>
            </a:pPr>
            <a:r>
              <a:rPr lang="en-US" dirty="0" smtClean="0">
                <a:latin typeface="Calibri" panose="020F0502020204030204" pitchFamily="34" charset="0"/>
              </a:rPr>
              <a:t>antibiotics/home health care</a:t>
            </a:r>
          </a:p>
          <a:p>
            <a:pPr marL="0" indent="0">
              <a:buNone/>
            </a:pPr>
            <a:endParaRPr lang="en-US" dirty="0" smtClean="0">
              <a:latin typeface="Calibri" panose="020F0502020204030204" pitchFamily="34" charset="0"/>
            </a:endParaRPr>
          </a:p>
          <a:p>
            <a:pPr marL="0" indent="0">
              <a:buNone/>
            </a:pPr>
            <a:endParaRPr lang="en-US" dirty="0" smtClean="0">
              <a:latin typeface="Calibri" panose="020F0502020204030204" pitchFamily="34" charset="0"/>
            </a:endParaRPr>
          </a:p>
          <a:p>
            <a:pPr marL="0" indent="0">
              <a:buNone/>
            </a:pPr>
            <a:endParaRPr lang="en-US" dirty="0">
              <a:latin typeface="Calibri" panose="020F0502020204030204" pitchFamily="34" charset="0"/>
            </a:endParaRPr>
          </a:p>
        </p:txBody>
      </p:sp>
      <p:graphicFrame>
        <p:nvGraphicFramePr>
          <p:cNvPr id="11" name="Chart 10"/>
          <p:cNvGraphicFramePr/>
          <p:nvPr>
            <p:extLst>
              <p:ext uri="{D42A27DB-BD31-4B8C-83A1-F6EECF244321}">
                <p14:modId xmlns:p14="http://schemas.microsoft.com/office/powerpoint/2010/main" val="2866923452"/>
              </p:ext>
            </p:extLst>
          </p:nvPr>
        </p:nvGraphicFramePr>
        <p:xfrm>
          <a:off x="6096000" y="1588036"/>
          <a:ext cx="5764463" cy="453813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xmlns="" id="{8254EC0F-A651-4887-A2F1-DEC3DDE0FC15}"/>
              </a:ext>
            </a:extLst>
          </p:cNvPr>
          <p:cNvSpPr txBox="1"/>
          <p:nvPr/>
        </p:nvSpPr>
        <p:spPr>
          <a:xfrm>
            <a:off x="7751928" y="6216555"/>
            <a:ext cx="3780430" cy="307777"/>
          </a:xfrm>
          <a:prstGeom prst="rect">
            <a:avLst/>
          </a:prstGeom>
          <a:noFill/>
        </p:spPr>
        <p:txBody>
          <a:bodyPr wrap="square" rtlCol="0">
            <a:spAutoFit/>
          </a:bodyPr>
          <a:lstStyle/>
          <a:p>
            <a:pPr algn="r"/>
            <a:r>
              <a:rPr lang="en-US" sz="1400" dirty="0" err="1" smtClean="0"/>
              <a:t>Rudasill</a:t>
            </a:r>
            <a:r>
              <a:rPr lang="en-US" sz="1400" dirty="0" smtClean="0"/>
              <a:t> et al. JACC 2019</a:t>
            </a:r>
            <a:endParaRPr lang="en-US" sz="1400" dirty="0"/>
          </a:p>
        </p:txBody>
      </p:sp>
    </p:spTree>
    <p:extLst>
      <p:ext uri="{BB962C8B-B14F-4D97-AF65-F5344CB8AC3E}">
        <p14:creationId xmlns:p14="http://schemas.microsoft.com/office/powerpoint/2010/main" val="3294586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What happens to these patients?</a:t>
            </a:r>
            <a:endParaRPr lang="en-US" dirty="0">
              <a:latin typeface="Calibri" panose="020F0502020204030204" pitchFamily="34" charset="0"/>
            </a:endParaRPr>
          </a:p>
        </p:txBody>
      </p:sp>
      <p:sp>
        <p:nvSpPr>
          <p:cNvPr id="3" name="Content Placeholder 2"/>
          <p:cNvSpPr>
            <a:spLocks noGrp="1"/>
          </p:cNvSpPr>
          <p:nvPr>
            <p:ph sz="half" idx="1"/>
          </p:nvPr>
        </p:nvSpPr>
        <p:spPr/>
        <p:txBody>
          <a:bodyPr>
            <a:normAutofit/>
          </a:bodyPr>
          <a:lstStyle/>
          <a:p>
            <a:r>
              <a:rPr lang="en-US" dirty="0" smtClean="0">
                <a:solidFill>
                  <a:schemeClr val="bg1">
                    <a:lumMod val="75000"/>
                  </a:schemeClr>
                </a:solidFill>
                <a:latin typeface="Calibri" panose="020F0502020204030204" pitchFamily="34" charset="0"/>
              </a:rPr>
              <a:t>Longer hospital stays</a:t>
            </a:r>
          </a:p>
          <a:p>
            <a:r>
              <a:rPr lang="en-US" dirty="0" smtClean="0">
                <a:solidFill>
                  <a:schemeClr val="bg1">
                    <a:lumMod val="75000"/>
                  </a:schemeClr>
                </a:solidFill>
                <a:latin typeface="Calibri" panose="020F0502020204030204" pitchFamily="34" charset="0"/>
              </a:rPr>
              <a:t>Many leave AMA</a:t>
            </a:r>
          </a:p>
          <a:p>
            <a:r>
              <a:rPr lang="en-US" dirty="0" smtClean="0">
                <a:solidFill>
                  <a:schemeClr val="bg1">
                    <a:lumMod val="75000"/>
                  </a:schemeClr>
                </a:solidFill>
                <a:latin typeface="Calibri" panose="020F0502020204030204" pitchFamily="34" charset="0"/>
              </a:rPr>
              <a:t>Few go home with IV antibiotics/home health care</a:t>
            </a:r>
          </a:p>
          <a:p>
            <a:r>
              <a:rPr lang="en-US" dirty="0" smtClean="0">
                <a:latin typeface="Calibri" panose="020F0502020204030204" pitchFamily="34" charset="0"/>
              </a:rPr>
              <a:t>Mixed data on readmissions, with caveats</a:t>
            </a:r>
          </a:p>
          <a:p>
            <a:pPr marL="457200" lvl="1" indent="0">
              <a:buNone/>
            </a:pPr>
            <a:endParaRPr lang="en-US" dirty="0" smtClean="0">
              <a:latin typeface="Calibri" panose="020F0502020204030204" pitchFamily="34" charset="0"/>
            </a:endParaRPr>
          </a:p>
          <a:p>
            <a:pPr marL="0" indent="0">
              <a:buNone/>
            </a:pPr>
            <a:endParaRPr lang="en-US" dirty="0" smtClean="0">
              <a:latin typeface="Calibri" panose="020F0502020204030204" pitchFamily="34" charset="0"/>
            </a:endParaRPr>
          </a:p>
          <a:p>
            <a:endParaRPr lang="en-US" dirty="0" smtClean="0">
              <a:latin typeface="Calibri" panose="020F0502020204030204" pitchFamily="34" charset="0"/>
            </a:endParaRPr>
          </a:p>
          <a:p>
            <a:endParaRPr lang="en-US" dirty="0">
              <a:latin typeface="Calibri" panose="020F0502020204030204" pitchFamily="34" charset="0"/>
            </a:endParaRPr>
          </a:p>
        </p:txBody>
      </p:sp>
      <p:pic>
        <p:nvPicPr>
          <p:cNvPr id="4" name="Picture 3"/>
          <p:cNvPicPr>
            <a:picLocks noChangeAspect="1"/>
          </p:cNvPicPr>
          <p:nvPr/>
        </p:nvPicPr>
        <p:blipFill>
          <a:blip r:embed="rId3"/>
          <a:stretch>
            <a:fillRect/>
          </a:stretch>
        </p:blipFill>
        <p:spPr>
          <a:xfrm>
            <a:off x="7158789" y="1417638"/>
            <a:ext cx="4095199" cy="2212507"/>
          </a:xfrm>
          <a:prstGeom prst="rect">
            <a:avLst/>
          </a:prstGeom>
        </p:spPr>
      </p:pic>
      <p:pic>
        <p:nvPicPr>
          <p:cNvPr id="5" name="Picture 4"/>
          <p:cNvPicPr>
            <a:picLocks noChangeAspect="1"/>
          </p:cNvPicPr>
          <p:nvPr/>
        </p:nvPicPr>
        <p:blipFill>
          <a:blip r:embed="rId4"/>
          <a:stretch>
            <a:fillRect/>
          </a:stretch>
        </p:blipFill>
        <p:spPr>
          <a:xfrm>
            <a:off x="7158789" y="3757245"/>
            <a:ext cx="4095199" cy="2471001"/>
          </a:xfrm>
          <a:prstGeom prst="rect">
            <a:avLst/>
          </a:prstGeom>
        </p:spPr>
      </p:pic>
    </p:spTree>
    <p:extLst>
      <p:ext uri="{BB962C8B-B14F-4D97-AF65-F5344CB8AC3E}">
        <p14:creationId xmlns:p14="http://schemas.microsoft.com/office/powerpoint/2010/main" val="63934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What happens to these patients?</a:t>
            </a:r>
            <a:endParaRPr lang="en-US" dirty="0">
              <a:latin typeface="Calibri" panose="020F0502020204030204" pitchFamily="34" charset="0"/>
            </a:endParaRPr>
          </a:p>
        </p:txBody>
      </p:sp>
      <p:sp>
        <p:nvSpPr>
          <p:cNvPr id="3" name="Content Placeholder 2"/>
          <p:cNvSpPr>
            <a:spLocks noGrp="1"/>
          </p:cNvSpPr>
          <p:nvPr>
            <p:ph idx="1"/>
          </p:nvPr>
        </p:nvSpPr>
        <p:spPr>
          <a:xfrm>
            <a:off x="838200" y="1539022"/>
            <a:ext cx="10515600" cy="3961400"/>
          </a:xfrm>
        </p:spPr>
        <p:txBody>
          <a:bodyPr/>
          <a:lstStyle/>
          <a:p>
            <a:r>
              <a:rPr lang="en-US" dirty="0" smtClean="0">
                <a:solidFill>
                  <a:schemeClr val="bg1">
                    <a:lumMod val="75000"/>
                  </a:schemeClr>
                </a:solidFill>
                <a:latin typeface="Calibri" panose="020F0502020204030204" pitchFamily="34" charset="0"/>
              </a:rPr>
              <a:t>Longer hospital stays</a:t>
            </a:r>
          </a:p>
          <a:p>
            <a:r>
              <a:rPr lang="en-US" dirty="0" smtClean="0">
                <a:solidFill>
                  <a:schemeClr val="bg1">
                    <a:lumMod val="75000"/>
                  </a:schemeClr>
                </a:solidFill>
                <a:latin typeface="Calibri" panose="020F0502020204030204" pitchFamily="34" charset="0"/>
              </a:rPr>
              <a:t>Many leave AMA</a:t>
            </a:r>
          </a:p>
          <a:p>
            <a:r>
              <a:rPr lang="en-US" dirty="0" smtClean="0">
                <a:solidFill>
                  <a:schemeClr val="bg1">
                    <a:lumMod val="75000"/>
                  </a:schemeClr>
                </a:solidFill>
                <a:latin typeface="Calibri" panose="020F0502020204030204" pitchFamily="34" charset="0"/>
              </a:rPr>
              <a:t>Few go home with IV antibiotics/home health care</a:t>
            </a:r>
          </a:p>
          <a:p>
            <a:r>
              <a:rPr lang="en-US" dirty="0" smtClean="0">
                <a:solidFill>
                  <a:schemeClr val="bg1">
                    <a:lumMod val="75000"/>
                  </a:schemeClr>
                </a:solidFill>
                <a:latin typeface="Calibri" panose="020F0502020204030204" pitchFamily="34" charset="0"/>
              </a:rPr>
              <a:t>Mixed data on readmissions, with caveats</a:t>
            </a:r>
          </a:p>
          <a:p>
            <a:r>
              <a:rPr lang="en-US" dirty="0" smtClean="0">
                <a:latin typeface="Calibri" panose="020F0502020204030204" pitchFamily="34" charset="0"/>
              </a:rPr>
              <a:t>Overall mortality?</a:t>
            </a:r>
          </a:p>
          <a:p>
            <a:endParaRPr lang="en-US" dirty="0">
              <a:latin typeface="Calibri" panose="020F0502020204030204" pitchFamily="34" charset="0"/>
            </a:endParaRPr>
          </a:p>
        </p:txBody>
      </p:sp>
    </p:spTree>
    <p:extLst>
      <p:ext uri="{BB962C8B-B14F-4D97-AF65-F5344CB8AC3E}">
        <p14:creationId xmlns:p14="http://schemas.microsoft.com/office/powerpoint/2010/main" val="4266835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15E21410-F32F-44E5-A746-D954407206CB}"/>
              </a:ext>
            </a:extLst>
          </p:cNvPr>
          <p:cNvGraphicFramePr>
            <a:graphicFrameLocks noGrp="1"/>
          </p:cNvGraphicFramePr>
          <p:nvPr>
            <p:extLst>
              <p:ext uri="{D42A27DB-BD31-4B8C-83A1-F6EECF244321}">
                <p14:modId xmlns:p14="http://schemas.microsoft.com/office/powerpoint/2010/main" val="3760237208"/>
              </p:ext>
            </p:extLst>
          </p:nvPr>
        </p:nvGraphicFramePr>
        <p:xfrm>
          <a:off x="599090" y="605086"/>
          <a:ext cx="11404117" cy="3907582"/>
        </p:xfrm>
        <a:graphic>
          <a:graphicData uri="http://schemas.openxmlformats.org/drawingml/2006/table">
            <a:tbl>
              <a:tblPr firstRow="1" bandRow="1">
                <a:tableStyleId>{5C22544A-7EE6-4342-B048-85BDC9FD1C3A}</a:tableStyleId>
              </a:tblPr>
              <a:tblGrid>
                <a:gridCol w="3124500">
                  <a:extLst>
                    <a:ext uri="{9D8B030D-6E8A-4147-A177-3AD203B41FA5}">
                      <a16:colId xmlns:a16="http://schemas.microsoft.com/office/drawing/2014/main" xmlns="" val="1428443702"/>
                    </a:ext>
                  </a:extLst>
                </a:gridCol>
                <a:gridCol w="1691293">
                  <a:extLst>
                    <a:ext uri="{9D8B030D-6E8A-4147-A177-3AD203B41FA5}">
                      <a16:colId xmlns:a16="http://schemas.microsoft.com/office/drawing/2014/main" xmlns="" val="3367557600"/>
                    </a:ext>
                  </a:extLst>
                </a:gridCol>
                <a:gridCol w="4201808">
                  <a:extLst>
                    <a:ext uri="{9D8B030D-6E8A-4147-A177-3AD203B41FA5}">
                      <a16:colId xmlns:a16="http://schemas.microsoft.com/office/drawing/2014/main" xmlns="" val="152233546"/>
                    </a:ext>
                  </a:extLst>
                </a:gridCol>
                <a:gridCol w="2386516">
                  <a:extLst>
                    <a:ext uri="{9D8B030D-6E8A-4147-A177-3AD203B41FA5}">
                      <a16:colId xmlns:a16="http://schemas.microsoft.com/office/drawing/2014/main" xmlns="" val="2223790199"/>
                    </a:ext>
                  </a:extLst>
                </a:gridCol>
              </a:tblGrid>
              <a:tr h="795952">
                <a:tc>
                  <a:txBody>
                    <a:bodyPr/>
                    <a:lstStyle/>
                    <a:p>
                      <a:pPr algn="ctr"/>
                      <a:endParaRPr lang="en-US" sz="2400" dirty="0">
                        <a:latin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cs typeface="Calibri" panose="020F0502020204030204" pitchFamily="34" charset="0"/>
                        </a:rPr>
                        <a:t>N</a:t>
                      </a:r>
                    </a:p>
                  </a:txBody>
                  <a:tcPr/>
                </a:tc>
                <a:tc>
                  <a:txBody>
                    <a:bodyPr/>
                    <a:lstStyle/>
                    <a:p>
                      <a:pPr algn="ctr"/>
                      <a:r>
                        <a:rPr lang="en-US" sz="2400" dirty="0">
                          <a:latin typeface="Calibri" panose="020F0502020204030204" pitchFamily="34" charset="0"/>
                          <a:cs typeface="Calibri" panose="020F0502020204030204" pitchFamily="34" charset="0"/>
                        </a:rPr>
                        <a:t>Mortality</a:t>
                      </a:r>
                    </a:p>
                  </a:txBody>
                  <a:tcPr/>
                </a:tc>
                <a:tc>
                  <a:txBody>
                    <a:bodyPr/>
                    <a:lstStyle/>
                    <a:p>
                      <a:pPr algn="ctr"/>
                      <a:r>
                        <a:rPr lang="en-US" sz="2400" dirty="0">
                          <a:latin typeface="Calibri" panose="020F0502020204030204" pitchFamily="34" charset="0"/>
                          <a:cs typeface="Calibri" panose="020F0502020204030204" pitchFamily="34" charset="0"/>
                        </a:rPr>
                        <a:t>Comparison to non-PWID</a:t>
                      </a:r>
                    </a:p>
                  </a:txBody>
                  <a:tcPr/>
                </a:tc>
                <a:extLst>
                  <a:ext uri="{0D108BD9-81ED-4DB2-BD59-A6C34878D82A}">
                    <a16:rowId xmlns:a16="http://schemas.microsoft.com/office/drawing/2014/main" xmlns="" val="3194155314"/>
                  </a:ext>
                </a:extLst>
              </a:tr>
              <a:tr h="795952">
                <a:tc>
                  <a:txBody>
                    <a:bodyPr/>
                    <a:lstStyle/>
                    <a:p>
                      <a:pPr algn="ctr"/>
                      <a:r>
                        <a:rPr lang="en-US" sz="2400" dirty="0" smtClean="0">
                          <a:latin typeface="Calibri" panose="020F0502020204030204" pitchFamily="34" charset="0"/>
                          <a:cs typeface="Calibri" panose="020F0502020204030204" pitchFamily="34" charset="0"/>
                        </a:rPr>
                        <a:t>BIDMC</a:t>
                      </a:r>
                      <a:r>
                        <a:rPr lang="en-US" sz="2400" baseline="30000" dirty="0">
                          <a:latin typeface="Calibri" panose="020F0502020204030204" pitchFamily="34" charset="0"/>
                          <a:cs typeface="Calibri" panose="020F0502020204030204" pitchFamily="34" charset="0"/>
                        </a:rPr>
                        <a:t>1</a:t>
                      </a:r>
                      <a:r>
                        <a:rPr lang="en-US" sz="2400" dirty="0" smtClean="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algn="ctr"/>
                      <a:r>
                        <a:rPr lang="en-US" sz="2400" dirty="0">
                          <a:latin typeface="Calibri" panose="020F0502020204030204" pitchFamily="34" charset="0"/>
                          <a:cs typeface="Calibri" panose="020F0502020204030204" pitchFamily="34" charset="0"/>
                        </a:rPr>
                        <a:t>2004-2014</a:t>
                      </a:r>
                    </a:p>
                  </a:txBody>
                  <a:tcPr/>
                </a:tc>
                <a:tc>
                  <a:txBody>
                    <a:bodyPr/>
                    <a:lstStyle/>
                    <a:p>
                      <a:pPr algn="ctr"/>
                      <a:r>
                        <a:rPr lang="en-US" sz="2400" dirty="0">
                          <a:latin typeface="Calibri" panose="020F0502020204030204" pitchFamily="34" charset="0"/>
                          <a:cs typeface="Calibri" panose="020F0502020204030204" pitchFamily="34" charset="0"/>
                        </a:rPr>
                        <a:t>102</a:t>
                      </a:r>
                    </a:p>
                  </a:txBody>
                  <a:tcPr/>
                </a:tc>
                <a:tc>
                  <a:txBody>
                    <a:bodyPr/>
                    <a:lstStyle/>
                    <a:p>
                      <a:pPr algn="ctr"/>
                      <a:r>
                        <a:rPr lang="en-US" sz="2400" dirty="0">
                          <a:latin typeface="Calibri" panose="020F0502020204030204" pitchFamily="34" charset="0"/>
                          <a:cs typeface="Calibri" panose="020F0502020204030204" pitchFamily="34" charset="0"/>
                        </a:rPr>
                        <a:t>25.5% </a:t>
                      </a:r>
                      <a:endParaRPr lang="en-US" sz="2400" dirty="0" smtClean="0">
                        <a:latin typeface="Calibri" panose="020F0502020204030204" pitchFamily="34" charset="0"/>
                        <a:cs typeface="Calibri" panose="020F0502020204030204" pitchFamily="34" charset="0"/>
                      </a:endParaRPr>
                    </a:p>
                    <a:p>
                      <a:pPr algn="ctr"/>
                      <a:r>
                        <a:rPr lang="en-US" sz="2400" dirty="0" smtClean="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during study </a:t>
                      </a:r>
                      <a:r>
                        <a:rPr lang="en-US" sz="2400" dirty="0" smtClean="0">
                          <a:latin typeface="Calibri" panose="020F0502020204030204" pitchFamily="34" charset="0"/>
                          <a:cs typeface="Calibri" panose="020F0502020204030204" pitchFamily="34" charset="0"/>
                        </a:rPr>
                        <a:t>period 10yrs)</a:t>
                      </a:r>
                      <a:endParaRPr lang="en-US" sz="2400" dirty="0">
                        <a:latin typeface="Calibri" panose="020F0502020204030204" pitchFamily="34" charset="0"/>
                        <a:cs typeface="Calibri" panose="020F0502020204030204" pitchFamily="34" charset="0"/>
                      </a:endParaRPr>
                    </a:p>
                  </a:txBody>
                  <a:tcPr/>
                </a:tc>
                <a:tc>
                  <a:txBody>
                    <a:bodyPr/>
                    <a:lstStyle/>
                    <a:p>
                      <a:pPr algn="ct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3248269160"/>
                  </a:ext>
                </a:extLst>
              </a:tr>
              <a:tr h="1149708">
                <a:tc>
                  <a:txBody>
                    <a:bodyPr/>
                    <a:lstStyle/>
                    <a:p>
                      <a:pPr algn="ctr"/>
                      <a:r>
                        <a:rPr lang="en-US" sz="2400" dirty="0" smtClean="0">
                          <a:latin typeface="Calibri" panose="020F0502020204030204" pitchFamily="34" charset="0"/>
                          <a:cs typeface="Calibri" panose="020F0502020204030204" pitchFamily="34" charset="0"/>
                        </a:rPr>
                        <a:t>UVA</a:t>
                      </a:r>
                      <a:r>
                        <a:rPr lang="en-US" sz="2400" baseline="30000" dirty="0">
                          <a:latin typeface="Calibri" panose="020F0502020204030204" pitchFamily="34" charset="0"/>
                          <a:cs typeface="Calibri" panose="020F0502020204030204" pitchFamily="34" charset="0"/>
                        </a:rPr>
                        <a:t>2</a:t>
                      </a:r>
                      <a:r>
                        <a:rPr lang="en-US" sz="2400" dirty="0" smtClean="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algn="ctr"/>
                      <a:r>
                        <a:rPr lang="en-US" sz="2400" dirty="0">
                          <a:latin typeface="Calibri" panose="020F0502020204030204" pitchFamily="34" charset="0"/>
                          <a:cs typeface="Calibri" panose="020F0502020204030204" pitchFamily="34" charset="0"/>
                        </a:rPr>
                        <a:t>2006-2016</a:t>
                      </a:r>
                    </a:p>
                  </a:txBody>
                  <a:tcPr/>
                </a:tc>
                <a:tc>
                  <a:txBody>
                    <a:bodyPr/>
                    <a:lstStyle/>
                    <a:p>
                      <a:pPr algn="ctr"/>
                      <a:r>
                        <a:rPr lang="en-US" sz="2400" dirty="0">
                          <a:latin typeface="Calibri" panose="020F0502020204030204" pitchFamily="34" charset="0"/>
                          <a:cs typeface="Calibri" panose="020F0502020204030204" pitchFamily="34" charset="0"/>
                        </a:rPr>
                        <a:t>76</a:t>
                      </a:r>
                    </a:p>
                  </a:txBody>
                  <a:tcPr/>
                </a:tc>
                <a:tc>
                  <a:txBody>
                    <a:bodyPr/>
                    <a:lstStyle/>
                    <a:p>
                      <a:pPr algn="ctr"/>
                      <a:r>
                        <a:rPr lang="en-US" sz="2400" dirty="0">
                          <a:latin typeface="Calibri" panose="020F0502020204030204" pitchFamily="34" charset="0"/>
                          <a:cs typeface="Calibri" panose="020F0502020204030204" pitchFamily="34" charset="0"/>
                        </a:rPr>
                        <a:t>21.8% </a:t>
                      </a:r>
                      <a:endParaRPr lang="en-US" sz="2400" dirty="0" smtClean="0">
                        <a:latin typeface="Calibri" panose="020F0502020204030204" pitchFamily="34" charset="0"/>
                        <a:cs typeface="Calibri" panose="020F0502020204030204" pitchFamily="34" charset="0"/>
                      </a:endParaRPr>
                    </a:p>
                    <a:p>
                      <a:pPr algn="ctr"/>
                      <a:r>
                        <a:rPr lang="en-US" sz="2400" dirty="0" smtClean="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90d)</a:t>
                      </a:r>
                    </a:p>
                  </a:txBody>
                  <a:tcPr/>
                </a:tc>
                <a:tc>
                  <a:txBody>
                    <a:bodyPr/>
                    <a:lstStyle/>
                    <a:p>
                      <a:pPr algn="ctr"/>
                      <a:r>
                        <a:rPr lang="en-US" sz="2400" dirty="0">
                          <a:latin typeface="Calibri" panose="020F0502020204030204" pitchFamily="34" charset="0"/>
                          <a:cs typeface="Calibri" panose="020F0502020204030204" pitchFamily="34" charset="0"/>
                        </a:rPr>
                        <a:t>No difference w/ non-PWID-IE cohort</a:t>
                      </a:r>
                    </a:p>
                  </a:txBody>
                  <a:tcPr/>
                </a:tc>
                <a:extLst>
                  <a:ext uri="{0D108BD9-81ED-4DB2-BD59-A6C34878D82A}">
                    <a16:rowId xmlns:a16="http://schemas.microsoft.com/office/drawing/2014/main" xmlns="" val="4087259371"/>
                  </a:ext>
                </a:extLst>
              </a:tr>
              <a:tr h="1072942">
                <a:tc>
                  <a:txBody>
                    <a:bodyPr/>
                    <a:lstStyle/>
                    <a:p>
                      <a:pPr algn="ctr"/>
                      <a:r>
                        <a:rPr lang="en-US" sz="2400" dirty="0" smtClean="0">
                          <a:latin typeface="Calibri" panose="020F0502020204030204" pitchFamily="34" charset="0"/>
                          <a:cs typeface="Calibri" panose="020F0502020204030204" pitchFamily="34" charset="0"/>
                        </a:rPr>
                        <a:t>DHMC 2018-2019</a:t>
                      </a:r>
                      <a:endParaRPr lang="en-US" sz="2400" dirty="0">
                        <a:latin typeface="Calibri" panose="020F0502020204030204" pitchFamily="34" charset="0"/>
                        <a:cs typeface="Calibri" panose="020F0502020204030204" pitchFamily="34" charset="0"/>
                      </a:endParaRPr>
                    </a:p>
                  </a:txBody>
                  <a:tcPr/>
                </a:tc>
                <a:tc>
                  <a:txBody>
                    <a:bodyPr/>
                    <a:lstStyle/>
                    <a:p>
                      <a:pPr algn="ctr"/>
                      <a:r>
                        <a:rPr lang="en-US" sz="2400" dirty="0" smtClean="0">
                          <a:latin typeface="Calibri" panose="020F0502020204030204" pitchFamily="34" charset="0"/>
                          <a:cs typeface="Calibri" panose="020F0502020204030204" pitchFamily="34" charset="0"/>
                        </a:rPr>
                        <a:t>38</a:t>
                      </a:r>
                      <a:endParaRPr lang="en-US" sz="2400" dirty="0">
                        <a:latin typeface="Calibri" panose="020F0502020204030204" pitchFamily="34" charset="0"/>
                        <a:cs typeface="Calibri" panose="020F0502020204030204" pitchFamily="34" charset="0"/>
                      </a:endParaRPr>
                    </a:p>
                  </a:txBody>
                  <a:tcPr/>
                </a:tc>
                <a:tc>
                  <a:txBody>
                    <a:bodyPr/>
                    <a:lstStyle/>
                    <a:p>
                      <a:pPr algn="ctr"/>
                      <a:r>
                        <a:rPr lang="en-US" sz="2400" dirty="0" smtClean="0">
                          <a:latin typeface="Calibri" panose="020F0502020204030204" pitchFamily="34" charset="0"/>
                          <a:cs typeface="Calibri" panose="020F0502020204030204" pitchFamily="34" charset="0"/>
                        </a:rPr>
                        <a:t>21%</a:t>
                      </a:r>
                    </a:p>
                    <a:p>
                      <a:pPr algn="ctr"/>
                      <a:r>
                        <a:rPr lang="en-US" sz="2400" dirty="0" smtClean="0">
                          <a:latin typeface="Calibri" panose="020F0502020204030204" pitchFamily="34" charset="0"/>
                          <a:cs typeface="Calibri" panose="020F0502020204030204" pitchFamily="34" charset="0"/>
                        </a:rPr>
                        <a:t>(during study period 1yr)</a:t>
                      </a:r>
                      <a:endParaRPr lang="en-US" sz="2400" dirty="0">
                        <a:latin typeface="Calibri" panose="020F0502020204030204" pitchFamily="34" charset="0"/>
                        <a:cs typeface="Calibri" panose="020F0502020204030204" pitchFamily="34" charset="0"/>
                      </a:endParaRPr>
                    </a:p>
                  </a:txBody>
                  <a:tcPr/>
                </a:tc>
                <a:tc>
                  <a:txBody>
                    <a:bodyPr/>
                    <a:lstStyle/>
                    <a:p>
                      <a:pPr algn="ctr"/>
                      <a:endParaRPr lang="en-US" sz="2400" dirty="0">
                        <a:latin typeface="Calibri" panose="020F0502020204030204" pitchFamily="34" charset="0"/>
                        <a:cs typeface="Calibri" panose="020F0502020204030204" pitchFamily="34" charset="0"/>
                      </a:endParaRPr>
                    </a:p>
                  </a:txBody>
                  <a:tcPr/>
                </a:tc>
              </a:tr>
            </a:tbl>
          </a:graphicData>
        </a:graphic>
      </p:graphicFrame>
      <p:sp>
        <p:nvSpPr>
          <p:cNvPr id="6" name="TextBox 5">
            <a:extLst>
              <a:ext uri="{FF2B5EF4-FFF2-40B4-BE49-F238E27FC236}">
                <a16:creationId xmlns:a16="http://schemas.microsoft.com/office/drawing/2014/main" xmlns="" id="{9EFF8E0F-4AFA-4FEE-89A7-3A7B17EA3827}"/>
              </a:ext>
            </a:extLst>
          </p:cNvPr>
          <p:cNvSpPr txBox="1"/>
          <p:nvPr/>
        </p:nvSpPr>
        <p:spPr>
          <a:xfrm>
            <a:off x="7927075" y="5739535"/>
            <a:ext cx="4264925" cy="954107"/>
          </a:xfrm>
          <a:prstGeom prst="rect">
            <a:avLst/>
          </a:prstGeom>
          <a:noFill/>
        </p:spPr>
        <p:txBody>
          <a:bodyPr wrap="square" rtlCol="0">
            <a:spAutoFit/>
          </a:bodyPr>
          <a:lstStyle/>
          <a:p>
            <a:pPr algn="r"/>
            <a:r>
              <a:rPr lang="en-US" sz="1400" dirty="0" smtClean="0"/>
              <a:t>. </a:t>
            </a:r>
            <a:endParaRPr lang="en-US" sz="1400" dirty="0"/>
          </a:p>
          <a:p>
            <a:pPr algn="r"/>
            <a:r>
              <a:rPr lang="en-US" sz="1400" dirty="0"/>
              <a:t>1</a:t>
            </a:r>
            <a:r>
              <a:rPr lang="en-US" sz="1400" dirty="0" smtClean="0"/>
              <a:t>. </a:t>
            </a:r>
            <a:r>
              <a:rPr lang="en-US" sz="1400" dirty="0"/>
              <a:t>Rosenthal, et al. Am J Med 2016. </a:t>
            </a:r>
          </a:p>
          <a:p>
            <a:pPr algn="r"/>
            <a:r>
              <a:rPr lang="en-US" sz="1400" dirty="0"/>
              <a:t>2</a:t>
            </a:r>
            <a:r>
              <a:rPr lang="en-US" sz="1400" dirty="0" smtClean="0"/>
              <a:t>. </a:t>
            </a:r>
            <a:r>
              <a:rPr lang="en-US" sz="1400" dirty="0"/>
              <a:t>Gray et al. BMC Infect Dis 2018</a:t>
            </a:r>
            <a:r>
              <a:rPr lang="en-US" sz="1400" dirty="0" smtClean="0"/>
              <a:t>.</a:t>
            </a:r>
          </a:p>
          <a:p>
            <a:pPr algn="r"/>
            <a:r>
              <a:rPr lang="en-US" sz="1400" dirty="0" smtClean="0"/>
              <a:t>3. </a:t>
            </a:r>
            <a:r>
              <a:rPr lang="en-US" sz="1400" dirty="0" err="1" smtClean="0"/>
              <a:t>Rudasill</a:t>
            </a:r>
            <a:r>
              <a:rPr lang="en-US" sz="1400" dirty="0" smtClean="0"/>
              <a:t>, et al. JACC 2019.</a:t>
            </a:r>
            <a:endParaRPr lang="en-US" sz="1400" dirty="0"/>
          </a:p>
        </p:txBody>
      </p:sp>
      <p:graphicFrame>
        <p:nvGraphicFramePr>
          <p:cNvPr id="2" name="Table 1"/>
          <p:cNvGraphicFramePr>
            <a:graphicFrameLocks noGrp="1"/>
          </p:cNvGraphicFramePr>
          <p:nvPr>
            <p:extLst>
              <p:ext uri="{D42A27DB-BD31-4B8C-83A1-F6EECF244321}">
                <p14:modId xmlns:p14="http://schemas.microsoft.com/office/powerpoint/2010/main" val="3735045468"/>
              </p:ext>
            </p:extLst>
          </p:nvPr>
        </p:nvGraphicFramePr>
        <p:xfrm>
          <a:off x="599089" y="4684439"/>
          <a:ext cx="11404117" cy="1226867"/>
        </p:xfrm>
        <a:graphic>
          <a:graphicData uri="http://schemas.openxmlformats.org/drawingml/2006/table">
            <a:tbl>
              <a:tblPr firstRow="1" bandRow="1">
                <a:tableStyleId>{5C22544A-7EE6-4342-B048-85BDC9FD1C3A}</a:tableStyleId>
              </a:tblPr>
              <a:tblGrid>
                <a:gridCol w="3124500"/>
                <a:gridCol w="1691293"/>
                <a:gridCol w="4201808"/>
                <a:gridCol w="2386516"/>
              </a:tblGrid>
              <a:tr h="1226867">
                <a:tc>
                  <a:txBody>
                    <a:bodyPr/>
                    <a:lstStyle/>
                    <a:p>
                      <a:pPr algn="ctr"/>
                      <a:r>
                        <a:rPr lang="en-US" sz="2400" b="0" dirty="0" smtClean="0">
                          <a:solidFill>
                            <a:schemeClr val="tx1"/>
                          </a:solidFill>
                          <a:latin typeface="Calibri" panose="020F0502020204030204" pitchFamily="34" charset="0"/>
                          <a:cs typeface="Calibri" panose="020F0502020204030204" pitchFamily="34" charset="0"/>
                        </a:rPr>
                        <a:t>National Readmissions Database</a:t>
                      </a:r>
                      <a:r>
                        <a:rPr lang="en-US" sz="2400" b="0" baseline="30000" dirty="0" smtClean="0">
                          <a:solidFill>
                            <a:schemeClr val="tx1"/>
                          </a:solidFill>
                          <a:latin typeface="Calibri" panose="020F0502020204030204" pitchFamily="34" charset="0"/>
                          <a:cs typeface="Calibri" panose="020F0502020204030204" pitchFamily="34" charset="0"/>
                        </a:rPr>
                        <a:t>3</a:t>
                      </a:r>
                      <a:endParaRPr lang="en-US" sz="2400" b="0" dirty="0" smtClean="0">
                        <a:solidFill>
                          <a:schemeClr val="tx1"/>
                        </a:solidFill>
                        <a:latin typeface="Calibri" panose="020F0502020204030204" pitchFamily="34" charset="0"/>
                        <a:cs typeface="Calibri" panose="020F0502020204030204" pitchFamily="34" charset="0"/>
                      </a:endParaRPr>
                    </a:p>
                    <a:p>
                      <a:pPr algn="ctr"/>
                      <a:r>
                        <a:rPr lang="en-US" sz="2400" b="0" dirty="0" smtClean="0">
                          <a:solidFill>
                            <a:schemeClr val="tx1"/>
                          </a:solidFill>
                          <a:latin typeface="Calibri" panose="020F0502020204030204" pitchFamily="34" charset="0"/>
                          <a:cs typeface="Calibri" panose="020F0502020204030204" pitchFamily="34" charset="0"/>
                        </a:rPr>
                        <a:t>2010-2015</a:t>
                      </a:r>
                      <a:endParaRPr lang="en-US" sz="2400" b="0" dirty="0">
                        <a:solidFill>
                          <a:schemeClr val="tx1"/>
                        </a:solidFill>
                        <a:latin typeface="Calibri" panose="020F0502020204030204" pitchFamily="34" charset="0"/>
                        <a:cs typeface="Calibri" panose="020F0502020204030204" pitchFamily="34" charset="0"/>
                      </a:endParaRPr>
                    </a:p>
                  </a:txBody>
                  <a:tcPr>
                    <a:solidFill>
                      <a:schemeClr val="accent1">
                        <a:lumMod val="60000"/>
                        <a:lumOff val="40000"/>
                      </a:schemeClr>
                    </a:solidFill>
                  </a:tcPr>
                </a:tc>
                <a:tc>
                  <a:txBody>
                    <a:bodyPr/>
                    <a:lstStyle/>
                    <a:p>
                      <a:pPr algn="ctr"/>
                      <a:r>
                        <a:rPr lang="en-US" sz="2400" b="0" dirty="0" smtClean="0">
                          <a:solidFill>
                            <a:schemeClr val="tx1"/>
                          </a:solidFill>
                          <a:latin typeface="Calibri" panose="020F0502020204030204" pitchFamily="34" charset="0"/>
                          <a:cs typeface="Calibri" panose="020F0502020204030204" pitchFamily="34" charset="0"/>
                        </a:rPr>
                        <a:t>27,432</a:t>
                      </a:r>
                      <a:endParaRPr lang="en-US" sz="2400" b="0" dirty="0">
                        <a:solidFill>
                          <a:schemeClr val="tx1"/>
                        </a:solidFill>
                        <a:latin typeface="Calibri" panose="020F0502020204030204" pitchFamily="34" charset="0"/>
                        <a:cs typeface="Calibri" panose="020F0502020204030204" pitchFamily="34" charset="0"/>
                      </a:endParaRPr>
                    </a:p>
                  </a:txBody>
                  <a:tcPr>
                    <a:solidFill>
                      <a:schemeClr val="accent1">
                        <a:lumMod val="60000"/>
                        <a:lumOff val="40000"/>
                      </a:schemeClr>
                    </a:solidFill>
                  </a:tcPr>
                </a:tc>
                <a:tc>
                  <a:txBody>
                    <a:bodyPr/>
                    <a:lstStyle/>
                    <a:p>
                      <a:pPr algn="ctr"/>
                      <a:r>
                        <a:rPr lang="en-US" sz="2400" b="0" dirty="0" smtClean="0">
                          <a:solidFill>
                            <a:schemeClr val="tx1"/>
                          </a:solidFill>
                          <a:latin typeface="Calibri" panose="020F0502020204030204" pitchFamily="34" charset="0"/>
                          <a:cs typeface="Calibri" panose="020F0502020204030204" pitchFamily="34" charset="0"/>
                        </a:rPr>
                        <a:t>6.8%</a:t>
                      </a:r>
                    </a:p>
                    <a:p>
                      <a:pPr algn="ctr"/>
                      <a:r>
                        <a:rPr lang="en-US" sz="2400" b="0" dirty="0" smtClean="0">
                          <a:solidFill>
                            <a:schemeClr val="tx1"/>
                          </a:solidFill>
                          <a:latin typeface="Calibri" panose="020F0502020204030204" pitchFamily="34" charset="0"/>
                          <a:cs typeface="Calibri" panose="020F0502020204030204" pitchFamily="34" charset="0"/>
                        </a:rPr>
                        <a:t>(not clearly defined)</a:t>
                      </a:r>
                      <a:endParaRPr lang="en-US" sz="2400" b="0" dirty="0">
                        <a:solidFill>
                          <a:schemeClr val="tx1"/>
                        </a:solidFill>
                        <a:latin typeface="Calibri" panose="020F0502020204030204" pitchFamily="34" charset="0"/>
                        <a:cs typeface="Calibri" panose="020F0502020204030204" pitchFamily="34" charset="0"/>
                      </a:endParaRPr>
                    </a:p>
                  </a:txBody>
                  <a:tcPr>
                    <a:solidFill>
                      <a:schemeClr val="accent1">
                        <a:lumMod val="60000"/>
                        <a:lumOff val="40000"/>
                      </a:schemeClr>
                    </a:solidFill>
                  </a:tcPr>
                </a:tc>
                <a:tc>
                  <a:txBody>
                    <a:bodyPr/>
                    <a:lstStyle/>
                    <a:p>
                      <a:pPr algn="ctr"/>
                      <a:r>
                        <a:rPr lang="en-US" sz="2400" b="0" dirty="0" smtClean="0">
                          <a:solidFill>
                            <a:schemeClr val="tx1"/>
                          </a:solidFill>
                          <a:latin typeface="Calibri" panose="020F0502020204030204" pitchFamily="34" charset="0"/>
                          <a:cs typeface="Calibri" panose="020F0502020204030204" pitchFamily="34" charset="0"/>
                        </a:rPr>
                        <a:t>9.6%</a:t>
                      </a:r>
                      <a:endParaRPr lang="en-US" sz="2400" b="0" dirty="0">
                        <a:solidFill>
                          <a:schemeClr val="tx1"/>
                        </a:solidFill>
                        <a:latin typeface="Calibri" panose="020F0502020204030204" pitchFamily="34" charset="0"/>
                        <a:cs typeface="Calibri" panose="020F0502020204030204" pitchFamily="34" charset="0"/>
                      </a:endParaRPr>
                    </a:p>
                  </a:txBody>
                  <a:tcPr>
                    <a:solidFill>
                      <a:schemeClr val="accent1">
                        <a:lumMod val="60000"/>
                        <a:lumOff val="40000"/>
                      </a:schemeClr>
                    </a:solidFill>
                  </a:tcPr>
                </a:tc>
              </a:tr>
            </a:tbl>
          </a:graphicData>
        </a:graphic>
      </p:graphicFrame>
    </p:spTree>
    <p:extLst>
      <p:ext uri="{BB962C8B-B14F-4D97-AF65-F5344CB8AC3E}">
        <p14:creationId xmlns:p14="http://schemas.microsoft.com/office/powerpoint/2010/main" val="47211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50933" y="331932"/>
            <a:ext cx="7668883" cy="5568536"/>
          </a:xfrm>
          <a:prstGeom prst="rect">
            <a:avLst/>
          </a:prstGeom>
        </p:spPr>
      </p:pic>
      <p:sp>
        <p:nvSpPr>
          <p:cNvPr id="6" name="TextBox 5">
            <a:extLst>
              <a:ext uri="{FF2B5EF4-FFF2-40B4-BE49-F238E27FC236}">
                <a16:creationId xmlns:a16="http://schemas.microsoft.com/office/drawing/2014/main" xmlns="" id="{65F313D9-AFEC-4A5E-94C7-827ADE79DF7E}"/>
              </a:ext>
            </a:extLst>
          </p:cNvPr>
          <p:cNvSpPr txBox="1"/>
          <p:nvPr/>
        </p:nvSpPr>
        <p:spPr>
          <a:xfrm>
            <a:off x="7738282" y="6356866"/>
            <a:ext cx="4264925" cy="276999"/>
          </a:xfrm>
          <a:prstGeom prst="rect">
            <a:avLst/>
          </a:prstGeom>
          <a:noFill/>
        </p:spPr>
        <p:txBody>
          <a:bodyPr wrap="square" rtlCol="0">
            <a:spAutoFit/>
          </a:bodyPr>
          <a:lstStyle/>
          <a:p>
            <a:pPr algn="r"/>
            <a:r>
              <a:rPr lang="en-US" sz="1200" dirty="0" err="1" smtClean="0"/>
              <a:t>Schranz</a:t>
            </a:r>
            <a:r>
              <a:rPr lang="en-US" sz="1200" dirty="0" smtClean="0"/>
              <a:t>, et al. Ann Intern Med 2019.</a:t>
            </a:r>
            <a:endParaRPr lang="en-US" sz="1200" dirty="0"/>
          </a:p>
        </p:txBody>
      </p:sp>
      <p:sp>
        <p:nvSpPr>
          <p:cNvPr id="7" name="Right Brace 6"/>
          <p:cNvSpPr/>
          <p:nvPr/>
        </p:nvSpPr>
        <p:spPr>
          <a:xfrm>
            <a:off x="10232456" y="3102140"/>
            <a:ext cx="252663" cy="1648327"/>
          </a:xfrm>
          <a:prstGeom prst="rightBrace">
            <a:avLst/>
          </a:prstGeom>
          <a:noFill/>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0942364" y="3575764"/>
            <a:ext cx="1588169" cy="584775"/>
          </a:xfrm>
          <a:prstGeom prst="rect">
            <a:avLst/>
          </a:prstGeom>
          <a:noFill/>
        </p:spPr>
        <p:txBody>
          <a:bodyPr wrap="square" rtlCol="0">
            <a:spAutoFit/>
          </a:bodyPr>
          <a:lstStyle/>
          <a:p>
            <a:r>
              <a:rPr lang="en-US" sz="3200" dirty="0" smtClean="0">
                <a:solidFill>
                  <a:srgbClr val="C00000"/>
                </a:solidFill>
                <a:latin typeface="Calibri" panose="020F0502020204030204" pitchFamily="34" charset="0"/>
              </a:rPr>
              <a:t>12x </a:t>
            </a:r>
            <a:endParaRPr lang="en-US" sz="3200" dirty="0">
              <a:solidFill>
                <a:srgbClr val="C00000"/>
              </a:solidFill>
              <a:latin typeface="Calibri" panose="020F0502020204030204" pitchFamily="34" charset="0"/>
            </a:endParaRPr>
          </a:p>
        </p:txBody>
      </p:sp>
      <p:sp>
        <p:nvSpPr>
          <p:cNvPr id="10" name="Up Arrow 9"/>
          <p:cNvSpPr/>
          <p:nvPr/>
        </p:nvSpPr>
        <p:spPr>
          <a:xfrm>
            <a:off x="10713763" y="3693693"/>
            <a:ext cx="228601" cy="348916"/>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7"/>
          <p:cNvSpPr>
            <a:spLocks noGrp="1"/>
          </p:cNvSpPr>
          <p:nvPr>
            <p:ph type="title"/>
          </p:nvPr>
        </p:nvSpPr>
        <p:spPr>
          <a:xfrm>
            <a:off x="198120" y="1980565"/>
            <a:ext cx="2331765" cy="1325563"/>
          </a:xfrm>
        </p:spPr>
        <p:txBody>
          <a:bodyPr/>
          <a:lstStyle/>
          <a:p>
            <a:r>
              <a:rPr lang="en-US" sz="4000" dirty="0" smtClean="0">
                <a:latin typeface="Calibri" panose="020F0502020204030204" pitchFamily="34" charset="0"/>
              </a:rPr>
              <a:t>What about surgery?</a:t>
            </a:r>
            <a:endParaRPr lang="en-US" sz="4000" dirty="0">
              <a:latin typeface="Calibri" panose="020F0502020204030204" pitchFamily="34" charset="0"/>
            </a:endParaRPr>
          </a:p>
        </p:txBody>
      </p:sp>
    </p:spTree>
    <p:extLst>
      <p:ext uri="{BB962C8B-B14F-4D97-AF65-F5344CB8AC3E}">
        <p14:creationId xmlns:p14="http://schemas.microsoft.com/office/powerpoint/2010/main" val="7324505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F16DD8-3B56-4831-837A-FD0FEEAE1613}"/>
              </a:ext>
            </a:extLst>
          </p:cNvPr>
          <p:cNvSpPr>
            <a:spLocks noGrp="1"/>
          </p:cNvSpPr>
          <p:nvPr>
            <p:ph type="title"/>
          </p:nvPr>
        </p:nvSpPr>
        <p:spPr>
          <a:xfrm>
            <a:off x="497006" y="165514"/>
            <a:ext cx="10515600" cy="1325563"/>
          </a:xfrm>
        </p:spPr>
        <p:txBody>
          <a:bodyPr/>
          <a:lstStyle/>
          <a:p>
            <a:r>
              <a:rPr lang="en-US" sz="4000" dirty="0">
                <a:latin typeface="Calibri" panose="020F0502020204030204" pitchFamily="34" charset="0"/>
                <a:cs typeface="Calibri" panose="020F0502020204030204" pitchFamily="34" charset="0"/>
              </a:rPr>
              <a:t>Outcomes in PWID requiring surgery for IE</a:t>
            </a:r>
          </a:p>
        </p:txBody>
      </p:sp>
      <p:sp>
        <p:nvSpPr>
          <p:cNvPr id="5" name="TextBox 4">
            <a:extLst>
              <a:ext uri="{FF2B5EF4-FFF2-40B4-BE49-F238E27FC236}">
                <a16:creationId xmlns:a16="http://schemas.microsoft.com/office/drawing/2014/main" xmlns="" id="{7D487D7A-B5E6-486E-81E5-150FE09B3484}"/>
              </a:ext>
            </a:extLst>
          </p:cNvPr>
          <p:cNvSpPr txBox="1"/>
          <p:nvPr/>
        </p:nvSpPr>
        <p:spPr>
          <a:xfrm>
            <a:off x="7799696" y="6411457"/>
            <a:ext cx="4264925" cy="307777"/>
          </a:xfrm>
          <a:prstGeom prst="rect">
            <a:avLst/>
          </a:prstGeom>
          <a:noFill/>
        </p:spPr>
        <p:txBody>
          <a:bodyPr wrap="square" rtlCol="0">
            <a:spAutoFit/>
          </a:bodyPr>
          <a:lstStyle/>
          <a:p>
            <a:pPr algn="r"/>
            <a:r>
              <a:rPr lang="en-US" sz="1400" dirty="0"/>
              <a:t>Shrestha, et al. Ann </a:t>
            </a:r>
            <a:r>
              <a:rPr lang="en-US" sz="1400" dirty="0" err="1"/>
              <a:t>Thorac</a:t>
            </a:r>
            <a:r>
              <a:rPr lang="en-US" sz="1400" dirty="0"/>
              <a:t> Surg. 2015</a:t>
            </a:r>
          </a:p>
        </p:txBody>
      </p:sp>
      <p:pic>
        <p:nvPicPr>
          <p:cNvPr id="6" name="Picture 5">
            <a:extLst>
              <a:ext uri="{FF2B5EF4-FFF2-40B4-BE49-F238E27FC236}">
                <a16:creationId xmlns:a16="http://schemas.microsoft.com/office/drawing/2014/main" xmlns="" id="{F42AF2D0-8F6F-4FDC-B114-20B1671D7506}"/>
              </a:ext>
            </a:extLst>
          </p:cNvPr>
          <p:cNvPicPr>
            <a:picLocks noChangeAspect="1"/>
          </p:cNvPicPr>
          <p:nvPr/>
        </p:nvPicPr>
        <p:blipFill rotWithShape="1">
          <a:blip r:embed="rId3"/>
          <a:srcRect r="7101" b="7684"/>
          <a:stretch/>
        </p:blipFill>
        <p:spPr>
          <a:xfrm>
            <a:off x="296241" y="1277576"/>
            <a:ext cx="8417291" cy="4367284"/>
          </a:xfrm>
          <a:prstGeom prst="rect">
            <a:avLst/>
          </a:prstGeom>
        </p:spPr>
      </p:pic>
      <p:grpSp>
        <p:nvGrpSpPr>
          <p:cNvPr id="21" name="Group 20">
            <a:extLst>
              <a:ext uri="{FF2B5EF4-FFF2-40B4-BE49-F238E27FC236}">
                <a16:creationId xmlns:a16="http://schemas.microsoft.com/office/drawing/2014/main" xmlns="" id="{96DCA531-131D-49E1-B085-C264669065ED}"/>
              </a:ext>
            </a:extLst>
          </p:cNvPr>
          <p:cNvGrpSpPr/>
          <p:nvPr/>
        </p:nvGrpSpPr>
        <p:grpSpPr>
          <a:xfrm>
            <a:off x="8291015" y="1480580"/>
            <a:ext cx="3809431" cy="3956060"/>
            <a:chOff x="10723150" y="305908"/>
            <a:chExt cx="4264925" cy="2944165"/>
          </a:xfrm>
        </p:grpSpPr>
        <p:sp>
          <p:nvSpPr>
            <p:cNvPr id="22" name="Rectangle 21">
              <a:extLst>
                <a:ext uri="{FF2B5EF4-FFF2-40B4-BE49-F238E27FC236}">
                  <a16:creationId xmlns:a16="http://schemas.microsoft.com/office/drawing/2014/main" xmlns="" id="{7570E8D8-6A64-465D-B2CE-B683E9F1F409}"/>
                </a:ext>
              </a:extLst>
            </p:cNvPr>
            <p:cNvSpPr/>
            <p:nvPr/>
          </p:nvSpPr>
          <p:spPr>
            <a:xfrm>
              <a:off x="10723150" y="305908"/>
              <a:ext cx="4264925" cy="2944165"/>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xmlns="" id="{7EAB289B-5CCF-4C30-9550-F3BA80F25226}"/>
                </a:ext>
              </a:extLst>
            </p:cNvPr>
            <p:cNvGrpSpPr/>
            <p:nvPr/>
          </p:nvGrpSpPr>
          <p:grpSpPr>
            <a:xfrm>
              <a:off x="10959153" y="375625"/>
              <a:ext cx="3930555" cy="2725724"/>
              <a:chOff x="11026266" y="-403613"/>
              <a:chExt cx="3930555" cy="2725724"/>
            </a:xfrm>
          </p:grpSpPr>
          <p:sp>
            <p:nvSpPr>
              <p:cNvPr id="24" name="TextBox 23">
                <a:extLst>
                  <a:ext uri="{FF2B5EF4-FFF2-40B4-BE49-F238E27FC236}">
                    <a16:creationId xmlns:a16="http://schemas.microsoft.com/office/drawing/2014/main" xmlns="" id="{B1CC6633-85FB-4955-A7B3-E18EEC6F44E3}"/>
                  </a:ext>
                </a:extLst>
              </p:cNvPr>
              <p:cNvSpPr txBox="1"/>
              <p:nvPr/>
            </p:nvSpPr>
            <p:spPr>
              <a:xfrm>
                <a:off x="11026266" y="-403613"/>
                <a:ext cx="3930555" cy="2725724"/>
              </a:xfrm>
              <a:prstGeom prst="rect">
                <a:avLst/>
              </a:prstGeom>
              <a:noFill/>
            </p:spPr>
            <p:txBody>
              <a:bodyPr wrap="square" rtlCol="0">
                <a:spAutoFit/>
              </a:bodyPr>
              <a:lstStyle/>
              <a:p>
                <a:pPr algn="ctr"/>
                <a:r>
                  <a:rPr lang="en-US" sz="3200" dirty="0">
                    <a:solidFill>
                      <a:schemeClr val="bg1"/>
                    </a:solidFill>
                    <a:latin typeface="Calibri" panose="020F0502020204030204" pitchFamily="34" charset="0"/>
                    <a:cs typeface="Calibri" panose="020F0502020204030204" pitchFamily="34" charset="0"/>
                  </a:rPr>
                  <a:t>3-6 months after surgery, PWID were</a:t>
                </a:r>
                <a:r>
                  <a:rPr lang="en-US" sz="2400" dirty="0">
                    <a:solidFill>
                      <a:schemeClr val="bg1"/>
                    </a:solidFill>
                    <a:latin typeface="Calibri" panose="020F0502020204030204" pitchFamily="34" charset="0"/>
                    <a:cs typeface="Calibri" panose="020F0502020204030204" pitchFamily="34" charset="0"/>
                  </a:rPr>
                  <a:t> </a:t>
                </a:r>
              </a:p>
              <a:p>
                <a:pPr algn="ctr"/>
                <a:endParaRPr lang="en-US" sz="2400" dirty="0">
                  <a:solidFill>
                    <a:schemeClr val="bg1"/>
                  </a:solidFill>
                  <a:latin typeface="Calibri" panose="020F0502020204030204" pitchFamily="34" charset="0"/>
                  <a:cs typeface="Calibri" panose="020F0502020204030204" pitchFamily="34" charset="0"/>
                </a:endParaRPr>
              </a:p>
              <a:p>
                <a:pPr algn="ctr"/>
                <a:endParaRPr lang="en-US" sz="2400" dirty="0">
                  <a:solidFill>
                    <a:schemeClr val="bg1"/>
                  </a:solidFill>
                  <a:latin typeface="Calibri" panose="020F0502020204030204" pitchFamily="34" charset="0"/>
                  <a:cs typeface="Calibri" panose="020F0502020204030204" pitchFamily="34" charset="0"/>
                </a:endParaRPr>
              </a:p>
              <a:p>
                <a:pPr algn="ctr"/>
                <a:endParaRPr lang="en-US" sz="2400" dirty="0">
                  <a:solidFill>
                    <a:schemeClr val="bg1"/>
                  </a:solidFill>
                  <a:latin typeface="Calibri" panose="020F0502020204030204" pitchFamily="34" charset="0"/>
                  <a:cs typeface="Calibri" panose="020F0502020204030204" pitchFamily="34" charset="0"/>
                </a:endParaRPr>
              </a:p>
              <a:p>
                <a:pPr algn="ctr"/>
                <a:r>
                  <a:rPr lang="en-US" sz="3200" dirty="0">
                    <a:solidFill>
                      <a:schemeClr val="bg1"/>
                    </a:solidFill>
                    <a:latin typeface="Calibri" panose="020F0502020204030204" pitchFamily="34" charset="0"/>
                    <a:cs typeface="Calibri" panose="020F0502020204030204" pitchFamily="34" charset="0"/>
                  </a:rPr>
                  <a:t>More likely to die or require re-operation</a:t>
                </a:r>
              </a:p>
            </p:txBody>
          </p:sp>
          <p:sp>
            <p:nvSpPr>
              <p:cNvPr id="25" name="Rectangle 24">
                <a:extLst>
                  <a:ext uri="{FF2B5EF4-FFF2-40B4-BE49-F238E27FC236}">
                    <a16:creationId xmlns:a16="http://schemas.microsoft.com/office/drawing/2014/main" xmlns="" id="{10608B53-EF78-4383-84D9-A94B4DE9EEF0}"/>
                  </a:ext>
                </a:extLst>
              </p:cNvPr>
              <p:cNvSpPr/>
              <p:nvPr/>
            </p:nvSpPr>
            <p:spPr>
              <a:xfrm>
                <a:off x="12218735" y="376552"/>
                <a:ext cx="1545616" cy="1200329"/>
              </a:xfrm>
              <a:prstGeom prst="rect">
                <a:avLst/>
              </a:prstGeom>
              <a:noFill/>
            </p:spPr>
            <p:txBody>
              <a:bodyPr wrap="none" lIns="91440" tIns="45720" rIns="91440" bIns="45720">
                <a:spAutoFit/>
              </a:bodyPr>
              <a:lstStyle/>
              <a:p>
                <a:pPr algn="ctr"/>
                <a:r>
                  <a:rPr lang="en-US" sz="7200" b="1" cap="none" spc="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10x</a:t>
                </a:r>
              </a:p>
            </p:txBody>
          </p:sp>
        </p:grpSp>
      </p:grpSp>
    </p:spTree>
    <p:extLst>
      <p:ext uri="{BB962C8B-B14F-4D97-AF65-F5344CB8AC3E}">
        <p14:creationId xmlns:p14="http://schemas.microsoft.com/office/powerpoint/2010/main" val="2431680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Presentation</a:t>
            </a:r>
            <a:endParaRPr lang="en-US" b="1" dirty="0"/>
          </a:p>
        </p:txBody>
      </p:sp>
      <p:sp>
        <p:nvSpPr>
          <p:cNvPr id="3" name="Content Placeholder 2"/>
          <p:cNvSpPr>
            <a:spLocks noGrp="1"/>
          </p:cNvSpPr>
          <p:nvPr>
            <p:ph idx="1"/>
          </p:nvPr>
        </p:nvSpPr>
        <p:spPr>
          <a:xfrm>
            <a:off x="838200" y="1690688"/>
            <a:ext cx="10515600" cy="4700685"/>
          </a:xfrm>
        </p:spPr>
        <p:txBody>
          <a:bodyPr/>
          <a:lstStyle/>
          <a:p>
            <a:r>
              <a:rPr lang="en-US" sz="3600" dirty="0" smtClean="0"/>
              <a:t>29 </a:t>
            </a:r>
            <a:r>
              <a:rPr lang="en-US" sz="3600" dirty="0" err="1" smtClean="0"/>
              <a:t>y.o</a:t>
            </a:r>
            <a:r>
              <a:rPr lang="en-US" sz="3600" dirty="0" smtClean="0"/>
              <a:t>. female, transferred from OSH after presenting with chest pain, dyspnea, fever, starting about 3 days </a:t>
            </a:r>
            <a:r>
              <a:rPr lang="en-US" sz="3600" dirty="0" err="1" smtClean="0"/>
              <a:t>p.t.a</a:t>
            </a:r>
            <a:r>
              <a:rPr lang="en-US" sz="3600" dirty="0" smtClean="0"/>
              <a:t>.</a:t>
            </a:r>
          </a:p>
          <a:p>
            <a:r>
              <a:rPr lang="en-US" sz="3600" dirty="0" smtClean="0"/>
              <a:t>History of injecting drug use, last injected heroin 6 days </a:t>
            </a:r>
            <a:r>
              <a:rPr lang="en-US" sz="3600" dirty="0" err="1" smtClean="0"/>
              <a:t>p.t.a</a:t>
            </a:r>
            <a:endParaRPr lang="en-US" sz="3600" dirty="0" smtClean="0"/>
          </a:p>
          <a:p>
            <a:r>
              <a:rPr lang="en-US" sz="3600" dirty="0" smtClean="0"/>
              <a:t>PMH negative except for untreated HCV infection</a:t>
            </a:r>
          </a:p>
          <a:p>
            <a:r>
              <a:rPr lang="en-US" sz="3600" dirty="0" smtClean="0"/>
              <a:t>Multiple blood cultures positive for MRSA</a:t>
            </a:r>
          </a:p>
          <a:p>
            <a:r>
              <a:rPr lang="en-US" sz="3600" dirty="0" smtClean="0"/>
              <a:t>Antibiotic therapy:  vancomycin</a:t>
            </a:r>
          </a:p>
          <a:p>
            <a:endParaRPr lang="en-US" dirty="0"/>
          </a:p>
        </p:txBody>
      </p:sp>
    </p:spTree>
    <p:extLst>
      <p:ext uri="{BB962C8B-B14F-4D97-AF65-F5344CB8AC3E}">
        <p14:creationId xmlns:p14="http://schemas.microsoft.com/office/powerpoint/2010/main" val="40108575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BD2F348-7901-4642-B45D-ABB577EDA8F5}"/>
              </a:ext>
            </a:extLst>
          </p:cNvPr>
          <p:cNvPicPr>
            <a:picLocks noChangeAspect="1"/>
          </p:cNvPicPr>
          <p:nvPr/>
        </p:nvPicPr>
        <p:blipFill>
          <a:blip r:embed="rId3"/>
          <a:stretch>
            <a:fillRect/>
          </a:stretch>
        </p:blipFill>
        <p:spPr>
          <a:xfrm>
            <a:off x="442824" y="607326"/>
            <a:ext cx="11403432" cy="5151357"/>
          </a:xfrm>
          <a:prstGeom prst="rect">
            <a:avLst/>
          </a:prstGeom>
        </p:spPr>
      </p:pic>
      <p:sp>
        <p:nvSpPr>
          <p:cNvPr id="5" name="TextBox 4">
            <a:extLst>
              <a:ext uri="{FF2B5EF4-FFF2-40B4-BE49-F238E27FC236}">
                <a16:creationId xmlns:a16="http://schemas.microsoft.com/office/drawing/2014/main" xmlns="" id="{121E35AD-BE29-4577-A7CA-2A721D2BA3EE}"/>
              </a:ext>
            </a:extLst>
          </p:cNvPr>
          <p:cNvSpPr txBox="1"/>
          <p:nvPr/>
        </p:nvSpPr>
        <p:spPr>
          <a:xfrm>
            <a:off x="8347880" y="798394"/>
            <a:ext cx="2224585" cy="461665"/>
          </a:xfrm>
          <a:prstGeom prst="rect">
            <a:avLst/>
          </a:prstGeom>
          <a:noFill/>
        </p:spPr>
        <p:txBody>
          <a:bodyPr wrap="square" rtlCol="0">
            <a:spAutoFit/>
          </a:bodyPr>
          <a:lstStyle/>
          <a:p>
            <a:pPr algn="ctr"/>
            <a:r>
              <a:rPr lang="en-US" sz="2400" dirty="0">
                <a:solidFill>
                  <a:srgbClr val="1A6049"/>
                </a:solidFill>
                <a:latin typeface="Calibri" panose="020F0502020204030204" pitchFamily="34" charset="0"/>
                <a:cs typeface="Calibri" panose="020F0502020204030204" pitchFamily="34" charset="0"/>
              </a:rPr>
              <a:t>Non-PWID</a:t>
            </a:r>
          </a:p>
        </p:txBody>
      </p:sp>
      <p:sp>
        <p:nvSpPr>
          <p:cNvPr id="6" name="TextBox 5">
            <a:extLst>
              <a:ext uri="{FF2B5EF4-FFF2-40B4-BE49-F238E27FC236}">
                <a16:creationId xmlns:a16="http://schemas.microsoft.com/office/drawing/2014/main" xmlns="" id="{70C02469-9F77-4688-A335-E4E9EB2B5D41}"/>
              </a:ext>
            </a:extLst>
          </p:cNvPr>
          <p:cNvSpPr txBox="1"/>
          <p:nvPr/>
        </p:nvSpPr>
        <p:spPr>
          <a:xfrm>
            <a:off x="2731827" y="896203"/>
            <a:ext cx="2224585" cy="461665"/>
          </a:xfrm>
          <a:prstGeom prst="rect">
            <a:avLst/>
          </a:prstGeom>
          <a:noFill/>
        </p:spPr>
        <p:txBody>
          <a:bodyPr wrap="square" rtlCol="0">
            <a:spAutoFit/>
          </a:bodyPr>
          <a:lstStyle/>
          <a:p>
            <a:pPr algn="ctr"/>
            <a:r>
              <a:rPr lang="en-US" sz="2400" dirty="0">
                <a:solidFill>
                  <a:srgbClr val="1A6049"/>
                </a:solidFill>
                <a:latin typeface="Calibri" panose="020F0502020204030204" pitchFamily="34" charset="0"/>
                <a:cs typeface="Calibri" panose="020F0502020204030204" pitchFamily="34" charset="0"/>
              </a:rPr>
              <a:t>PWID</a:t>
            </a:r>
          </a:p>
        </p:txBody>
      </p:sp>
      <p:sp>
        <p:nvSpPr>
          <p:cNvPr id="7" name="TextBox 6">
            <a:extLst>
              <a:ext uri="{FF2B5EF4-FFF2-40B4-BE49-F238E27FC236}">
                <a16:creationId xmlns:a16="http://schemas.microsoft.com/office/drawing/2014/main" xmlns="" id="{6DB31F69-864F-4282-83D4-7ECDEA93C431}"/>
              </a:ext>
            </a:extLst>
          </p:cNvPr>
          <p:cNvSpPr txBox="1"/>
          <p:nvPr/>
        </p:nvSpPr>
        <p:spPr>
          <a:xfrm>
            <a:off x="2507776" y="1550959"/>
            <a:ext cx="2672686" cy="461665"/>
          </a:xfrm>
          <a:prstGeom prst="rect">
            <a:avLst/>
          </a:prstGeom>
          <a:noFill/>
        </p:spPr>
        <p:txBody>
          <a:bodyPr wrap="square" rtlCol="0">
            <a:spAutoFit/>
          </a:bodyPr>
          <a:lstStyle/>
          <a:p>
            <a:pPr algn="ctr"/>
            <a:r>
              <a:rPr lang="en-US" sz="2400" dirty="0">
                <a:solidFill>
                  <a:srgbClr val="1A6049"/>
                </a:solidFill>
                <a:latin typeface="Calibri" panose="020F0502020204030204" pitchFamily="34" charset="0"/>
                <a:cs typeface="Calibri" panose="020F0502020204030204" pitchFamily="34" charset="0"/>
              </a:rPr>
              <a:t>Mean age 38 </a:t>
            </a:r>
            <a:r>
              <a:rPr lang="en-US" sz="2400" u="sng" dirty="0">
                <a:solidFill>
                  <a:srgbClr val="1A6049"/>
                </a:solidFill>
                <a:latin typeface="Calibri" panose="020F0502020204030204" pitchFamily="34" charset="0"/>
                <a:cs typeface="Calibri" panose="020F0502020204030204" pitchFamily="34" charset="0"/>
              </a:rPr>
              <a:t>+</a:t>
            </a:r>
            <a:r>
              <a:rPr lang="en-US" sz="2400" dirty="0">
                <a:solidFill>
                  <a:srgbClr val="1A6049"/>
                </a:solidFill>
                <a:latin typeface="Calibri" panose="020F0502020204030204" pitchFamily="34" charset="0"/>
                <a:cs typeface="Calibri" panose="020F0502020204030204" pitchFamily="34" charset="0"/>
              </a:rPr>
              <a:t> 11</a:t>
            </a:r>
          </a:p>
        </p:txBody>
      </p:sp>
      <p:sp>
        <p:nvSpPr>
          <p:cNvPr id="8" name="TextBox 7">
            <a:extLst>
              <a:ext uri="{FF2B5EF4-FFF2-40B4-BE49-F238E27FC236}">
                <a16:creationId xmlns:a16="http://schemas.microsoft.com/office/drawing/2014/main" xmlns="" id="{BAC3AE88-EAD2-45A4-A696-994BDCE5D268}"/>
              </a:ext>
            </a:extLst>
          </p:cNvPr>
          <p:cNvSpPr txBox="1"/>
          <p:nvPr/>
        </p:nvSpPr>
        <p:spPr>
          <a:xfrm>
            <a:off x="8154535" y="1537143"/>
            <a:ext cx="2611273" cy="461665"/>
          </a:xfrm>
          <a:prstGeom prst="rect">
            <a:avLst/>
          </a:prstGeom>
          <a:noFill/>
        </p:spPr>
        <p:txBody>
          <a:bodyPr wrap="square" rtlCol="0">
            <a:spAutoFit/>
          </a:bodyPr>
          <a:lstStyle/>
          <a:p>
            <a:pPr algn="ctr"/>
            <a:r>
              <a:rPr lang="en-US" sz="2400" dirty="0">
                <a:solidFill>
                  <a:srgbClr val="1A6049"/>
                </a:solidFill>
                <a:latin typeface="Calibri" panose="020F0502020204030204" pitchFamily="34" charset="0"/>
                <a:cs typeface="Calibri" panose="020F0502020204030204" pitchFamily="34" charset="0"/>
              </a:rPr>
              <a:t>Mean age 59 </a:t>
            </a:r>
            <a:r>
              <a:rPr lang="en-US" sz="2400" u="sng" dirty="0">
                <a:solidFill>
                  <a:srgbClr val="1A6049"/>
                </a:solidFill>
                <a:latin typeface="Calibri" panose="020F0502020204030204" pitchFamily="34" charset="0"/>
                <a:cs typeface="Calibri" panose="020F0502020204030204" pitchFamily="34" charset="0"/>
              </a:rPr>
              <a:t>+</a:t>
            </a:r>
            <a:r>
              <a:rPr lang="en-US" sz="2400" dirty="0">
                <a:solidFill>
                  <a:srgbClr val="1A6049"/>
                </a:solidFill>
                <a:latin typeface="Calibri" panose="020F0502020204030204" pitchFamily="34" charset="0"/>
                <a:cs typeface="Calibri" panose="020F0502020204030204" pitchFamily="34" charset="0"/>
              </a:rPr>
              <a:t> 14</a:t>
            </a:r>
          </a:p>
        </p:txBody>
      </p:sp>
      <p:sp>
        <p:nvSpPr>
          <p:cNvPr id="9" name="TextBox 8">
            <a:extLst>
              <a:ext uri="{FF2B5EF4-FFF2-40B4-BE49-F238E27FC236}">
                <a16:creationId xmlns:a16="http://schemas.microsoft.com/office/drawing/2014/main" xmlns="" id="{DFF39DC2-69EF-458B-9AC0-4ED0E55D7CE0}"/>
              </a:ext>
            </a:extLst>
          </p:cNvPr>
          <p:cNvSpPr txBox="1"/>
          <p:nvPr/>
        </p:nvSpPr>
        <p:spPr>
          <a:xfrm>
            <a:off x="7799696" y="6103680"/>
            <a:ext cx="4264925" cy="307777"/>
          </a:xfrm>
          <a:prstGeom prst="rect">
            <a:avLst/>
          </a:prstGeom>
          <a:noFill/>
        </p:spPr>
        <p:txBody>
          <a:bodyPr wrap="square" rtlCol="0">
            <a:spAutoFit/>
          </a:bodyPr>
          <a:lstStyle/>
          <a:p>
            <a:pPr algn="r"/>
            <a:r>
              <a:rPr lang="en-US" sz="1400" dirty="0"/>
              <a:t>Shrestha, et al. Ann </a:t>
            </a:r>
            <a:r>
              <a:rPr lang="en-US" sz="1400" dirty="0" err="1"/>
              <a:t>Thorac</a:t>
            </a:r>
            <a:r>
              <a:rPr lang="en-US" sz="1400" dirty="0"/>
              <a:t> Surg. 2015</a:t>
            </a:r>
          </a:p>
        </p:txBody>
      </p:sp>
      <p:sp>
        <p:nvSpPr>
          <p:cNvPr id="10" name="TextBox 9">
            <a:extLst>
              <a:ext uri="{FF2B5EF4-FFF2-40B4-BE49-F238E27FC236}">
                <a16:creationId xmlns:a16="http://schemas.microsoft.com/office/drawing/2014/main" xmlns="" id="{48538590-FD7C-42E8-B3B8-176EC9C83B5F}"/>
              </a:ext>
            </a:extLst>
          </p:cNvPr>
          <p:cNvSpPr txBox="1"/>
          <p:nvPr/>
        </p:nvSpPr>
        <p:spPr>
          <a:xfrm>
            <a:off x="7799696" y="6411457"/>
            <a:ext cx="4264925" cy="307777"/>
          </a:xfrm>
          <a:prstGeom prst="rect">
            <a:avLst/>
          </a:prstGeom>
          <a:noFill/>
        </p:spPr>
        <p:txBody>
          <a:bodyPr wrap="square" rtlCol="0">
            <a:spAutoFit/>
          </a:bodyPr>
          <a:lstStyle/>
          <a:p>
            <a:pPr algn="r"/>
            <a:r>
              <a:rPr lang="en-US" sz="1400" dirty="0"/>
              <a:t>Kim, et al. J </a:t>
            </a:r>
            <a:r>
              <a:rPr lang="en-US" sz="1400" dirty="0" err="1"/>
              <a:t>Thorac</a:t>
            </a:r>
            <a:r>
              <a:rPr lang="en-US" sz="1400" dirty="0"/>
              <a:t> Cardiovasc </a:t>
            </a:r>
            <a:r>
              <a:rPr lang="en-US" sz="1400" dirty="0" err="1"/>
              <a:t>Surg</a:t>
            </a:r>
            <a:r>
              <a:rPr lang="en-US" sz="1400" dirty="0"/>
              <a:t> 2016.</a:t>
            </a:r>
          </a:p>
        </p:txBody>
      </p:sp>
      <p:graphicFrame>
        <p:nvGraphicFramePr>
          <p:cNvPr id="11" name="Diagram 10">
            <a:extLst>
              <a:ext uri="{FF2B5EF4-FFF2-40B4-BE49-F238E27FC236}">
                <a16:creationId xmlns:a16="http://schemas.microsoft.com/office/drawing/2014/main" xmlns="" id="{497EB031-DCBF-4B07-AFB2-07650BA449EF}"/>
              </a:ext>
            </a:extLst>
          </p:cNvPr>
          <p:cNvGraphicFramePr/>
          <p:nvPr>
            <p:extLst>
              <p:ext uri="{D42A27DB-BD31-4B8C-83A1-F6EECF244321}">
                <p14:modId xmlns:p14="http://schemas.microsoft.com/office/powerpoint/2010/main" val="3408879523"/>
              </p:ext>
            </p:extLst>
          </p:nvPr>
        </p:nvGraphicFramePr>
        <p:xfrm>
          <a:off x="3384309" y="493989"/>
          <a:ext cx="5129049" cy="41515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552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Graphic spid="11"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03829"/>
            <a:ext cx="10515600" cy="1325563"/>
          </a:xfrm>
        </p:spPr>
        <p:txBody>
          <a:bodyPr/>
          <a:lstStyle/>
          <a:p>
            <a:pPr algn="ctr"/>
            <a:r>
              <a:rPr lang="en-US" dirty="0" smtClean="0">
                <a:latin typeface="Calibri" panose="020F0502020204030204" pitchFamily="34" charset="0"/>
              </a:rPr>
              <a:t>What are we missing?</a:t>
            </a:r>
            <a:endParaRPr lang="en-US" dirty="0">
              <a:latin typeface="Calibri" panose="020F0502020204030204" pitchFamily="34" charset="0"/>
            </a:endParaRPr>
          </a:p>
        </p:txBody>
      </p:sp>
    </p:spTree>
    <p:extLst>
      <p:ext uri="{BB962C8B-B14F-4D97-AF65-F5344CB8AC3E}">
        <p14:creationId xmlns:p14="http://schemas.microsoft.com/office/powerpoint/2010/main" val="28887326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E837B8-73C4-4264-A1E1-21F9D2299C53}"/>
              </a:ext>
            </a:extLst>
          </p:cNvPr>
          <p:cNvSpPr>
            <a:spLocks noGrp="1"/>
          </p:cNvSpPr>
          <p:nvPr>
            <p:ph type="title"/>
          </p:nvPr>
        </p:nvSpPr>
        <p:spPr>
          <a:xfrm>
            <a:off x="313899" y="365125"/>
            <a:ext cx="11039901" cy="1325563"/>
          </a:xfrm>
        </p:spPr>
        <p:txBody>
          <a:bodyPr/>
          <a:lstStyle/>
          <a:p>
            <a:r>
              <a:rPr lang="en-US" sz="3600" dirty="0">
                <a:latin typeface="Calibri" panose="020F0502020204030204" pitchFamily="34" charset="0"/>
                <a:cs typeface="Calibri" panose="020F0502020204030204" pitchFamily="34" charset="0"/>
              </a:rPr>
              <a:t>Addressing addiction: essential and missed opportunities</a:t>
            </a:r>
          </a:p>
        </p:txBody>
      </p:sp>
      <p:sp>
        <p:nvSpPr>
          <p:cNvPr id="5" name="TextBox 4">
            <a:extLst>
              <a:ext uri="{FF2B5EF4-FFF2-40B4-BE49-F238E27FC236}">
                <a16:creationId xmlns:a16="http://schemas.microsoft.com/office/drawing/2014/main" xmlns="" id="{50F3792A-AA77-4B1A-8CC5-A67EB1BCBDFC}"/>
              </a:ext>
            </a:extLst>
          </p:cNvPr>
          <p:cNvSpPr txBox="1"/>
          <p:nvPr/>
        </p:nvSpPr>
        <p:spPr>
          <a:xfrm>
            <a:off x="7738282" y="6356866"/>
            <a:ext cx="4264925" cy="523220"/>
          </a:xfrm>
          <a:prstGeom prst="rect">
            <a:avLst/>
          </a:prstGeom>
          <a:noFill/>
        </p:spPr>
        <p:txBody>
          <a:bodyPr wrap="square" rtlCol="0">
            <a:spAutoFit/>
          </a:bodyPr>
          <a:lstStyle/>
          <a:p>
            <a:pPr algn="r"/>
            <a:r>
              <a:rPr lang="en-US" sz="1400" dirty="0"/>
              <a:t>1. Rosenthal, et al. Am J Med 2016. </a:t>
            </a:r>
          </a:p>
          <a:p>
            <a:pPr algn="r"/>
            <a:r>
              <a:rPr lang="en-US" sz="1400" dirty="0"/>
              <a:t>2. Gray et al. BMC Infect Dis 2018.</a:t>
            </a:r>
          </a:p>
        </p:txBody>
      </p:sp>
      <p:graphicFrame>
        <p:nvGraphicFramePr>
          <p:cNvPr id="20" name="Chart 19">
            <a:extLst>
              <a:ext uri="{FF2B5EF4-FFF2-40B4-BE49-F238E27FC236}">
                <a16:creationId xmlns:a16="http://schemas.microsoft.com/office/drawing/2014/main" xmlns="" id="{A6B6E528-2F47-43FC-929B-22C539C0B53B}"/>
              </a:ext>
            </a:extLst>
          </p:cNvPr>
          <p:cNvGraphicFramePr/>
          <p:nvPr>
            <p:extLst>
              <p:ext uri="{D42A27DB-BD31-4B8C-83A1-F6EECF244321}">
                <p14:modId xmlns:p14="http://schemas.microsoft.com/office/powerpoint/2010/main" val="1177769812"/>
              </p:ext>
            </p:extLst>
          </p:nvPr>
        </p:nvGraphicFramePr>
        <p:xfrm>
          <a:off x="3204946" y="1426328"/>
          <a:ext cx="5257801" cy="41978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xmlns="" id="{0A13BBC2-5CA5-405A-99C0-24B7E6B03FF0}"/>
              </a:ext>
            </a:extLst>
          </p:cNvPr>
          <p:cNvGraphicFramePr/>
          <p:nvPr>
            <p:extLst>
              <p:ext uri="{D42A27DB-BD31-4B8C-83A1-F6EECF244321}">
                <p14:modId xmlns:p14="http://schemas.microsoft.com/office/powerpoint/2010/main" val="3958737481"/>
              </p:ext>
            </p:extLst>
          </p:nvPr>
        </p:nvGraphicFramePr>
        <p:xfrm>
          <a:off x="3213005" y="1431582"/>
          <a:ext cx="5257801" cy="41978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xmlns="" id="{8A679960-8218-4F72-823D-AA3B40536D8A}"/>
              </a:ext>
            </a:extLst>
          </p:cNvPr>
          <p:cNvGraphicFramePr/>
          <p:nvPr>
            <p:extLst>
              <p:ext uri="{D42A27DB-BD31-4B8C-83A1-F6EECF244321}">
                <p14:modId xmlns:p14="http://schemas.microsoft.com/office/powerpoint/2010/main" val="1413739191"/>
              </p:ext>
            </p:extLst>
          </p:nvPr>
        </p:nvGraphicFramePr>
        <p:xfrm>
          <a:off x="3204946" y="1436836"/>
          <a:ext cx="5257801" cy="4197830"/>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a:extLst>
              <a:ext uri="{FF2B5EF4-FFF2-40B4-BE49-F238E27FC236}">
                <a16:creationId xmlns:a16="http://schemas.microsoft.com/office/drawing/2014/main" xmlns="" id="{5D4A4452-B192-4AFC-96FB-AABD97222955}"/>
              </a:ext>
            </a:extLst>
          </p:cNvPr>
          <p:cNvSpPr txBox="1"/>
          <p:nvPr/>
        </p:nvSpPr>
        <p:spPr>
          <a:xfrm>
            <a:off x="545322" y="1016863"/>
            <a:ext cx="11039901" cy="5016758"/>
          </a:xfrm>
          <a:prstGeom prst="rect">
            <a:avLst/>
          </a:prstGeom>
          <a:solidFill>
            <a:schemeClr val="bg1"/>
          </a:solidFill>
        </p:spPr>
        <p:txBody>
          <a:bodyPr wrap="square" rtlCol="0">
            <a:spAutoFit/>
          </a:bodyPr>
          <a:lstStyle/>
          <a:p>
            <a:pPr marL="285750" indent="-285750" algn="ctr">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pPr marL="285750" indent="-285750" algn="ctr">
              <a:buFont typeface="Arial" panose="020B0604020202020204" pitchFamily="34" charset="0"/>
              <a:buChar char="•"/>
            </a:pPr>
            <a:r>
              <a:rPr lang="en-US" sz="3200" dirty="0">
                <a:latin typeface="Calibri" panose="020F0502020204030204" pitchFamily="34" charset="0"/>
                <a:cs typeface="Calibri" panose="020F0502020204030204" pitchFamily="34" charset="0"/>
              </a:rPr>
              <a:t>No naloxone prescriptions provided</a:t>
            </a:r>
          </a:p>
          <a:p>
            <a:pPr marL="285750" indent="-285750" algn="ctr">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pPr marL="285750" indent="-285750" algn="ctr">
              <a:buFont typeface="Arial" panose="020B0604020202020204" pitchFamily="34" charset="0"/>
              <a:buChar char="•"/>
            </a:pPr>
            <a:r>
              <a:rPr lang="en-US" sz="3200" dirty="0">
                <a:latin typeface="Calibri" panose="020F0502020204030204" pitchFamily="34" charset="0"/>
                <a:cs typeface="Calibri" panose="020F0502020204030204" pitchFamily="34" charset="0"/>
              </a:rPr>
              <a:t>49% readmitted</a:t>
            </a:r>
          </a:p>
          <a:p>
            <a:pPr marL="285750" indent="-285750" algn="ctr">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pPr marL="285750" indent="-285750" algn="ctr">
              <a:buFont typeface="Arial" panose="020B0604020202020204" pitchFamily="34" charset="0"/>
              <a:buChar char="•"/>
            </a:pPr>
            <a:r>
              <a:rPr lang="en-US" sz="3200" dirty="0">
                <a:latin typeface="Calibri" panose="020F0502020204030204" pitchFamily="34" charset="0"/>
                <a:cs typeface="Calibri" panose="020F0502020204030204" pitchFamily="34" charset="0"/>
              </a:rPr>
              <a:t>Of which: 28/50 (56%) had ongoing documented active injection drug </a:t>
            </a:r>
            <a:r>
              <a:rPr lang="en-US" sz="3200" dirty="0" smtClean="0">
                <a:latin typeface="Calibri" panose="020F0502020204030204" pitchFamily="34" charset="0"/>
                <a:cs typeface="Calibri" panose="020F0502020204030204" pitchFamily="34" charset="0"/>
              </a:rPr>
              <a:t>use</a:t>
            </a:r>
          </a:p>
          <a:p>
            <a:pPr algn="ctr"/>
            <a:endParaRPr lang="en-US" sz="3200" dirty="0" smtClean="0">
              <a:latin typeface="Calibri" panose="020F0502020204030204" pitchFamily="34" charset="0"/>
              <a:cs typeface="Calibri" panose="020F0502020204030204" pitchFamily="34" charset="0"/>
            </a:endParaRPr>
          </a:p>
          <a:p>
            <a:pPr marL="285750" indent="-285750" algn="ctr">
              <a:buFont typeface="Arial" panose="020B0604020202020204" pitchFamily="34" charset="0"/>
              <a:buChar char="•"/>
            </a:pPr>
            <a:r>
              <a:rPr lang="en-US" sz="3200" dirty="0">
                <a:latin typeface="Calibri" panose="020F0502020204030204" pitchFamily="34" charset="0"/>
              </a:rPr>
              <a:t>7.3% of IDU-IE patients in national database readmitted within 180 days explicitly for “drug abuse</a:t>
            </a:r>
            <a:r>
              <a:rPr lang="en-US" sz="3200" dirty="0" smtClean="0">
                <a:latin typeface="Calibri" panose="020F0502020204030204" pitchFamily="34" charset="0"/>
              </a:rPr>
              <a:t>”</a:t>
            </a:r>
            <a:endParaRPr lang="en-US" sz="3200" dirty="0">
              <a:latin typeface="Calibri" panose="020F0502020204030204" pitchFamily="34" charset="0"/>
            </a:endParaRPr>
          </a:p>
        </p:txBody>
      </p:sp>
    </p:spTree>
    <p:extLst>
      <p:ext uri="{BB962C8B-B14F-4D97-AF65-F5344CB8AC3E}">
        <p14:creationId xmlns:p14="http://schemas.microsoft.com/office/powerpoint/2010/main" val="139194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Graphic spid="7" grpId="0">
        <p:bldAsOne/>
      </p:bldGraphic>
      <p:bldGraphic spid="10" grpId="0">
        <p:bldAsOne/>
      </p:bldGraphic>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57880" y="1569493"/>
            <a:ext cx="10696062" cy="2169994"/>
          </a:xfrm>
          <a:prstGeom prst="rect">
            <a:avLst/>
          </a:prstGeom>
        </p:spPr>
      </p:pic>
      <p:sp>
        <p:nvSpPr>
          <p:cNvPr id="5" name="TextBox 4"/>
          <p:cNvSpPr txBox="1"/>
          <p:nvPr/>
        </p:nvSpPr>
        <p:spPr>
          <a:xfrm>
            <a:off x="8243248" y="6271567"/>
            <a:ext cx="3575713" cy="338554"/>
          </a:xfrm>
          <a:prstGeom prst="rect">
            <a:avLst/>
          </a:prstGeom>
          <a:noFill/>
        </p:spPr>
        <p:txBody>
          <a:bodyPr wrap="square" rtlCol="0">
            <a:spAutoFit/>
          </a:bodyPr>
          <a:lstStyle/>
          <a:p>
            <a:pPr algn="r"/>
            <a:r>
              <a:rPr lang="en-US" sz="1600" dirty="0" err="1" smtClean="0"/>
              <a:t>Jicha</a:t>
            </a:r>
            <a:r>
              <a:rPr lang="en-US" sz="1600" dirty="0" smtClean="0"/>
              <a:t>, et al. J Addict Med 2019</a:t>
            </a:r>
            <a:endParaRPr lang="en-US" sz="1600" dirty="0"/>
          </a:p>
        </p:txBody>
      </p:sp>
      <p:sp>
        <p:nvSpPr>
          <p:cNvPr id="6" name="Title 1">
            <a:extLst>
              <a:ext uri="{FF2B5EF4-FFF2-40B4-BE49-F238E27FC236}">
                <a16:creationId xmlns:a16="http://schemas.microsoft.com/office/drawing/2014/main" xmlns="" id="{F0E837B8-73C4-4264-A1E1-21F9D2299C53}"/>
              </a:ext>
            </a:extLst>
          </p:cNvPr>
          <p:cNvSpPr txBox="1">
            <a:spLocks/>
          </p:cNvSpPr>
          <p:nvPr/>
        </p:nvSpPr>
        <p:spPr>
          <a:xfrm>
            <a:off x="313899" y="538667"/>
            <a:ext cx="1103990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mtClean="0">
                <a:latin typeface="Calibri" panose="020F0502020204030204" pitchFamily="34" charset="0"/>
                <a:cs typeface="Calibri" panose="020F0502020204030204" pitchFamily="34" charset="0"/>
              </a:rPr>
              <a:t>Addressing addiction: essential and missed opportunities</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80374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62700" y="6030962"/>
            <a:ext cx="4305300" cy="646331"/>
          </a:xfrm>
          <a:prstGeom prst="rect">
            <a:avLst/>
          </a:prstGeom>
          <a:noFill/>
        </p:spPr>
        <p:txBody>
          <a:bodyPr wrap="square" rtlCol="0">
            <a:spAutoFit/>
          </a:bodyPr>
          <a:lstStyle/>
          <a:p>
            <a:r>
              <a:rPr lang="en-US" sz="1200" dirty="0">
                <a:latin typeface="Calibri" panose="020F0502020204030204" pitchFamily="34" charset="0"/>
              </a:rPr>
              <a:t>Infectious Diseases Society of America Emerging Infections Network Report for Query: ‘Injection Drug Use (IDU) and Infectious Disease Practice.’ Courtesy of Christopher Rowley.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884223"/>
          </a:xfrm>
          <a:prstGeom prst="rect">
            <a:avLst/>
          </a:prstGeom>
        </p:spPr>
      </p:pic>
      <p:sp>
        <p:nvSpPr>
          <p:cNvPr id="3" name="TextBox 2"/>
          <p:cNvSpPr txBox="1"/>
          <p:nvPr/>
        </p:nvSpPr>
        <p:spPr>
          <a:xfrm>
            <a:off x="4114800" y="1905001"/>
            <a:ext cx="5715990" cy="3693319"/>
          </a:xfrm>
          <a:prstGeom prst="rect">
            <a:avLst/>
          </a:prstGeom>
          <a:noFill/>
        </p:spPr>
        <p:txBody>
          <a:bodyPr wrap="square" rtlCol="0">
            <a:spAutoFit/>
          </a:bodyPr>
          <a:lstStyle/>
          <a:p>
            <a:endParaRPr lang="en-US" dirty="0">
              <a:solidFill>
                <a:schemeClr val="bg1"/>
              </a:solidFill>
              <a:latin typeface="Calibri" panose="020F0502020204030204" pitchFamily="34" charset="0"/>
            </a:endParaRPr>
          </a:p>
          <a:p>
            <a:pPr algn="ctr"/>
            <a:r>
              <a:rPr lang="en-US" sz="3600" b="1" dirty="0">
                <a:solidFill>
                  <a:schemeClr val="bg1"/>
                </a:solidFill>
              </a:rPr>
              <a:t>“</a:t>
            </a:r>
            <a:r>
              <a:rPr lang="en-US" sz="3600" b="1" i="1" dirty="0">
                <a:solidFill>
                  <a:schemeClr val="bg1"/>
                </a:solidFill>
              </a:rPr>
              <a:t>It sucks, nothing works, I have treated entire addicted families.  Thinking of quitting.  50% of my infected </a:t>
            </a:r>
            <a:r>
              <a:rPr lang="en-US" sz="3600" b="1" i="1" dirty="0" smtClean="0">
                <a:solidFill>
                  <a:schemeClr val="bg1"/>
                </a:solidFill>
              </a:rPr>
              <a:t>inpatients </a:t>
            </a:r>
            <a:r>
              <a:rPr lang="en-US" sz="3600" b="1" i="1" dirty="0">
                <a:solidFill>
                  <a:schemeClr val="bg1"/>
                </a:solidFill>
              </a:rPr>
              <a:t>today were heroin related</a:t>
            </a:r>
            <a:r>
              <a:rPr lang="en-US" sz="3600" b="1" dirty="0">
                <a:solidFill>
                  <a:schemeClr val="bg1"/>
                </a:solidFill>
              </a:rPr>
              <a:t>.”</a:t>
            </a:r>
          </a:p>
        </p:txBody>
      </p:sp>
      <p:sp>
        <p:nvSpPr>
          <p:cNvPr id="2" name="TextBox 1"/>
          <p:cNvSpPr txBox="1"/>
          <p:nvPr/>
        </p:nvSpPr>
        <p:spPr>
          <a:xfrm>
            <a:off x="1524000" y="11876"/>
            <a:ext cx="9144000" cy="1384995"/>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cs typeface="Calibri" panose="020F0502020204030204" pitchFamily="34" charset="0"/>
              </a:rPr>
              <a:t>What strategies have you found particularly helpful to providing comprehensive</a:t>
            </a:r>
          </a:p>
          <a:p>
            <a:pPr algn="ctr"/>
            <a:r>
              <a:rPr lang="en-US" sz="2800" dirty="0">
                <a:solidFill>
                  <a:schemeClr val="bg1"/>
                </a:solidFill>
                <a:latin typeface="Calibri" panose="020F0502020204030204" pitchFamily="34" charset="0"/>
                <a:cs typeface="Calibri" panose="020F0502020204030204" pitchFamily="34" charset="0"/>
              </a:rPr>
              <a:t>medical management to PWID?</a:t>
            </a:r>
          </a:p>
        </p:txBody>
      </p:sp>
    </p:spTree>
    <p:extLst>
      <p:ext uri="{BB962C8B-B14F-4D97-AF65-F5344CB8AC3E}">
        <p14:creationId xmlns:p14="http://schemas.microsoft.com/office/powerpoint/2010/main" val="25133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26038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latin typeface="Calibri" panose="020F0502020204030204" pitchFamily="34" charset="0"/>
              </a:rPr>
              <a:t>How do we move forward?</a:t>
            </a:r>
            <a:endParaRPr lang="en-US" dirty="0">
              <a:latin typeface="Calibri" panose="020F0502020204030204" pitchFamily="34" charset="0"/>
            </a:endParaRPr>
          </a:p>
        </p:txBody>
      </p:sp>
    </p:spTree>
    <p:extLst>
      <p:ext uri="{BB962C8B-B14F-4D97-AF65-F5344CB8AC3E}">
        <p14:creationId xmlns:p14="http://schemas.microsoft.com/office/powerpoint/2010/main" val="7677410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libri" panose="020F0502020204030204" pitchFamily="34" charset="0"/>
              </a:rPr>
              <a:t>Models for Integrating Addiction Care</a:t>
            </a:r>
            <a:endParaRPr lang="en-US" dirty="0">
              <a:latin typeface="Calibri" panose="020F0502020204030204" pitchFamily="34" charset="0"/>
            </a:endParaRPr>
          </a:p>
        </p:txBody>
      </p:sp>
      <p:pic>
        <p:nvPicPr>
          <p:cNvPr id="6" name="Picture 5"/>
          <p:cNvPicPr>
            <a:picLocks noChangeAspect="1"/>
          </p:cNvPicPr>
          <p:nvPr/>
        </p:nvPicPr>
        <p:blipFill>
          <a:blip r:embed="rId3"/>
          <a:stretch>
            <a:fillRect/>
          </a:stretch>
        </p:blipFill>
        <p:spPr>
          <a:xfrm>
            <a:off x="76200" y="1186998"/>
            <a:ext cx="6019800" cy="4800600"/>
          </a:xfrm>
          <a:prstGeom prst="rect">
            <a:avLst/>
          </a:prstGeom>
        </p:spPr>
      </p:pic>
      <p:pic>
        <p:nvPicPr>
          <p:cNvPr id="5" name="Picture 4"/>
          <p:cNvPicPr>
            <a:picLocks noChangeAspect="1"/>
          </p:cNvPicPr>
          <p:nvPr/>
        </p:nvPicPr>
        <p:blipFill rotWithShape="1">
          <a:blip r:embed="rId4"/>
          <a:srcRect r="13400"/>
          <a:stretch/>
        </p:blipFill>
        <p:spPr>
          <a:xfrm>
            <a:off x="5710278" y="2512561"/>
            <a:ext cx="6481722" cy="2620937"/>
          </a:xfrm>
          <a:prstGeom prst="rect">
            <a:avLst/>
          </a:prstGeom>
        </p:spPr>
      </p:pic>
    </p:spTree>
    <p:extLst>
      <p:ext uri="{BB962C8B-B14F-4D97-AF65-F5344CB8AC3E}">
        <p14:creationId xmlns:p14="http://schemas.microsoft.com/office/powerpoint/2010/main" val="23040525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0317" y="365125"/>
            <a:ext cx="11361683" cy="1325563"/>
          </a:xfrm>
        </p:spPr>
        <p:txBody>
          <a:bodyPr/>
          <a:lstStyle/>
          <a:p>
            <a:r>
              <a:rPr lang="en-US" dirty="0" err="1" smtClean="0">
                <a:latin typeface="Calibri" panose="020F0502020204030204" pitchFamily="34" charset="0"/>
              </a:rPr>
              <a:t>BITeam</a:t>
            </a:r>
            <a:r>
              <a:rPr lang="en-US" dirty="0" smtClean="0">
                <a:latin typeface="Calibri" panose="020F0502020204030204" pitchFamily="34" charset="0"/>
              </a:rPr>
              <a:t> at DHMC:</a:t>
            </a:r>
            <a:r>
              <a:rPr lang="en-US" dirty="0">
                <a:latin typeface="Calibri" panose="020F0502020204030204" pitchFamily="34" charset="0"/>
              </a:rPr>
              <a:t> </a:t>
            </a:r>
            <a:r>
              <a:rPr lang="en-US" dirty="0" smtClean="0">
                <a:latin typeface="Calibri" panose="020F0502020204030204" pitchFamily="34" charset="0"/>
              </a:rPr>
              <a:t>Trying to take a multi-tiered approach</a:t>
            </a:r>
            <a:endParaRPr lang="en-US" dirty="0">
              <a:latin typeface="Calibri" panose="020F0502020204030204" pitchFamily="34" charset="0"/>
            </a:endParaRPr>
          </a:p>
        </p:txBody>
      </p:sp>
      <p:sp>
        <p:nvSpPr>
          <p:cNvPr id="4" name="Content Placeholder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mtClean="0">
                <a:latin typeface="Calibri" panose="020F0502020204030204" pitchFamily="34" charset="0"/>
              </a:rPr>
              <a:t>Early identification</a:t>
            </a:r>
          </a:p>
          <a:p>
            <a:r>
              <a:rPr lang="en-US" smtClean="0">
                <a:latin typeface="Calibri" panose="020F0502020204030204" pitchFamily="34" charset="0"/>
              </a:rPr>
              <a:t>Management of withdrawal symptoms</a:t>
            </a:r>
          </a:p>
          <a:p>
            <a:r>
              <a:rPr lang="en-US" smtClean="0">
                <a:latin typeface="Calibri" panose="020F0502020204030204" pitchFamily="34" charset="0"/>
              </a:rPr>
              <a:t>Therapeutic interventions during inpatient hospitalization</a:t>
            </a:r>
          </a:p>
          <a:p>
            <a:r>
              <a:rPr lang="en-US" smtClean="0">
                <a:latin typeface="Calibri" panose="020F0502020204030204" pitchFamily="34" charset="0"/>
              </a:rPr>
              <a:t>Relapse Prevention</a:t>
            </a:r>
            <a:endParaRPr lang="en-US" dirty="0">
              <a:latin typeface="Calibri" panose="020F0502020204030204" pitchFamily="34" charset="0"/>
            </a:endParaRPr>
          </a:p>
        </p:txBody>
      </p:sp>
      <p:sp>
        <p:nvSpPr>
          <p:cNvPr id="5" name="TextBox 4"/>
          <p:cNvSpPr txBox="1"/>
          <p:nvPr/>
        </p:nvSpPr>
        <p:spPr>
          <a:xfrm>
            <a:off x="7998372" y="6127234"/>
            <a:ext cx="3836276" cy="369332"/>
          </a:xfrm>
          <a:prstGeom prst="rect">
            <a:avLst/>
          </a:prstGeom>
          <a:noFill/>
        </p:spPr>
        <p:txBody>
          <a:bodyPr wrap="square" rtlCol="0">
            <a:spAutoFit/>
          </a:bodyPr>
          <a:lstStyle/>
          <a:p>
            <a:r>
              <a:rPr lang="en-US" dirty="0" smtClean="0"/>
              <a:t>Slide Courtesy of Christine Finn, MD</a:t>
            </a:r>
            <a:endParaRPr lang="en-US" dirty="0"/>
          </a:p>
        </p:txBody>
      </p:sp>
      <p:pic>
        <p:nvPicPr>
          <p:cNvPr id="2" name="Picture 1"/>
          <p:cNvPicPr>
            <a:picLocks noChangeAspect="1"/>
          </p:cNvPicPr>
          <p:nvPr/>
        </p:nvPicPr>
        <p:blipFill>
          <a:blip r:embed="rId2"/>
          <a:stretch>
            <a:fillRect/>
          </a:stretch>
        </p:blipFill>
        <p:spPr>
          <a:xfrm>
            <a:off x="1520190" y="4075132"/>
            <a:ext cx="8675172" cy="1917165"/>
          </a:xfrm>
          <a:prstGeom prst="rect">
            <a:avLst/>
          </a:prstGeom>
        </p:spPr>
      </p:pic>
    </p:spTree>
    <p:extLst>
      <p:ext uri="{BB962C8B-B14F-4D97-AF65-F5344CB8AC3E}">
        <p14:creationId xmlns:p14="http://schemas.microsoft.com/office/powerpoint/2010/main" val="41095664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508107DE-2E92-44C4-9154-D5A3D457E09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06254" y="1416701"/>
            <a:ext cx="5601269" cy="4653744"/>
          </a:xfrm>
        </p:spPr>
      </p:pic>
      <p:sp>
        <p:nvSpPr>
          <p:cNvPr id="2" name="Title 1"/>
          <p:cNvSpPr>
            <a:spLocks noGrp="1"/>
          </p:cNvSpPr>
          <p:nvPr>
            <p:ph type="title"/>
          </p:nvPr>
        </p:nvSpPr>
        <p:spPr/>
        <p:txBody>
          <a:bodyPr/>
          <a:lstStyle/>
          <a:p>
            <a:r>
              <a:rPr lang="en-US" dirty="0" smtClean="0">
                <a:latin typeface="Calibri" panose="020F0502020204030204" pitchFamily="34" charset="0"/>
              </a:rPr>
              <a:t>Choosing therapy for the infection: Can we use a PICC line?</a:t>
            </a:r>
            <a:endParaRPr lang="en-US" dirty="0">
              <a:latin typeface="Calibri" panose="020F0502020204030204" pitchFamily="34" charset="0"/>
            </a:endParaRPr>
          </a:p>
        </p:txBody>
      </p:sp>
    </p:spTree>
    <p:extLst>
      <p:ext uri="{BB962C8B-B14F-4D97-AF65-F5344CB8AC3E}">
        <p14:creationId xmlns:p14="http://schemas.microsoft.com/office/powerpoint/2010/main" val="14223498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7"/>
          <p:cNvGraphicFramePr>
            <a:graphicFrameLocks/>
          </p:cNvGraphicFramePr>
          <p:nvPr>
            <p:extLst>
              <p:ext uri="{D42A27DB-BD31-4B8C-83A1-F6EECF244321}">
                <p14:modId xmlns:p14="http://schemas.microsoft.com/office/powerpoint/2010/main" val="1243888830"/>
              </p:ext>
            </p:extLst>
          </p:nvPr>
        </p:nvGraphicFramePr>
        <p:xfrm>
          <a:off x="2286000" y="472440"/>
          <a:ext cx="7045960" cy="576040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749540" y="6057362"/>
            <a:ext cx="4305300" cy="646331"/>
          </a:xfrm>
          <a:prstGeom prst="rect">
            <a:avLst/>
          </a:prstGeom>
          <a:noFill/>
        </p:spPr>
        <p:txBody>
          <a:bodyPr wrap="square" rtlCol="0">
            <a:spAutoFit/>
          </a:bodyPr>
          <a:lstStyle/>
          <a:p>
            <a:pPr algn="r"/>
            <a:r>
              <a:rPr lang="en-US" sz="1200" dirty="0">
                <a:solidFill>
                  <a:prstClr val="black"/>
                </a:solidFill>
                <a:latin typeface="Calibri" panose="020F0502020204030204" pitchFamily="34" charset="0"/>
              </a:rPr>
              <a:t>Infectious Diseases Society of America Emerging Infections Network Report for Query: ‘Injection Drug Use (IDU) and Infectious Disease Practice.’ Courtesy of Christopher Rowley. </a:t>
            </a:r>
          </a:p>
        </p:txBody>
      </p:sp>
    </p:spTree>
    <p:extLst>
      <p:ext uri="{BB962C8B-B14F-4D97-AF65-F5344CB8AC3E}">
        <p14:creationId xmlns:p14="http://schemas.microsoft.com/office/powerpoint/2010/main" val="1129267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55880"/>
          </a:xfrm>
        </p:spPr>
        <p:txBody>
          <a:bodyPr/>
          <a:lstStyle/>
          <a:p>
            <a:r>
              <a:rPr lang="en-US" b="1" dirty="0" smtClean="0"/>
              <a:t>Case Presentation</a:t>
            </a:r>
            <a:endParaRPr lang="en-US" b="1" dirty="0"/>
          </a:p>
        </p:txBody>
      </p:sp>
      <p:sp>
        <p:nvSpPr>
          <p:cNvPr id="3" name="Content Placeholder 2"/>
          <p:cNvSpPr>
            <a:spLocks noGrp="1"/>
          </p:cNvSpPr>
          <p:nvPr>
            <p:ph idx="1"/>
          </p:nvPr>
        </p:nvSpPr>
        <p:spPr>
          <a:xfrm>
            <a:off x="838200" y="1432874"/>
            <a:ext cx="10515600" cy="4958499"/>
          </a:xfrm>
        </p:spPr>
        <p:txBody>
          <a:bodyPr/>
          <a:lstStyle/>
          <a:p>
            <a:r>
              <a:rPr lang="en-US" sz="3600" dirty="0"/>
              <a:t>Echocardiogram:  Independently mobile, frond-like </a:t>
            </a:r>
            <a:r>
              <a:rPr lang="en-US" sz="3600" dirty="0" err="1"/>
              <a:t>echodensities</a:t>
            </a:r>
            <a:r>
              <a:rPr lang="en-US" sz="3600" dirty="0"/>
              <a:t> on TV, the largest 2 cm in length; severe TR.</a:t>
            </a:r>
          </a:p>
          <a:p>
            <a:r>
              <a:rPr lang="en-US" sz="3600" dirty="0" smtClean="0"/>
              <a:t>CT scan:  </a:t>
            </a:r>
          </a:p>
          <a:p>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513" t="22793" b="13611"/>
          <a:stretch/>
        </p:blipFill>
        <p:spPr>
          <a:xfrm>
            <a:off x="3509091" y="2846568"/>
            <a:ext cx="5173818" cy="3375122"/>
          </a:xfrm>
          <a:prstGeom prst="rect">
            <a:avLst/>
          </a:prstGeom>
        </p:spPr>
      </p:pic>
    </p:spTree>
    <p:extLst>
      <p:ext uri="{BB962C8B-B14F-4D97-AF65-F5344CB8AC3E}">
        <p14:creationId xmlns:p14="http://schemas.microsoft.com/office/powerpoint/2010/main" val="38802941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31105" y="2690649"/>
            <a:ext cx="7252137" cy="2417379"/>
          </a:xfrm>
          <a:prstGeom prst="rect">
            <a:avLst/>
          </a:prstGeom>
        </p:spPr>
      </p:pic>
      <p:pic>
        <p:nvPicPr>
          <p:cNvPr id="7" name="Picture 6"/>
          <p:cNvPicPr>
            <a:picLocks noChangeAspect="1"/>
          </p:cNvPicPr>
          <p:nvPr/>
        </p:nvPicPr>
        <p:blipFill>
          <a:blip r:embed="rId3"/>
          <a:stretch>
            <a:fillRect/>
          </a:stretch>
        </p:blipFill>
        <p:spPr>
          <a:xfrm>
            <a:off x="2531105" y="390479"/>
            <a:ext cx="7262812" cy="1928366"/>
          </a:xfrm>
          <a:prstGeom prst="rect">
            <a:avLst/>
          </a:prstGeom>
        </p:spPr>
      </p:pic>
      <p:sp>
        <p:nvSpPr>
          <p:cNvPr id="9" name="TextBox 8"/>
          <p:cNvSpPr txBox="1"/>
          <p:nvPr/>
        </p:nvSpPr>
        <p:spPr>
          <a:xfrm>
            <a:off x="1597573" y="3153104"/>
            <a:ext cx="9522372" cy="923330"/>
          </a:xfrm>
          <a:prstGeom prst="rect">
            <a:avLst/>
          </a:prstGeom>
          <a:solidFill>
            <a:schemeClr val="bg1"/>
          </a:solidFill>
          <a:ln w="38100">
            <a:solidFill>
              <a:schemeClr val="tx1"/>
            </a:solidFill>
          </a:ln>
        </p:spPr>
        <p:txBody>
          <a:bodyPr wrap="square" rtlCol="0">
            <a:spAutoFit/>
          </a:bodyPr>
          <a:lstStyle/>
          <a:p>
            <a:pPr algn="ctr"/>
            <a:r>
              <a:rPr lang="en-US" sz="5400" b="1" dirty="0" smtClean="0">
                <a:solidFill>
                  <a:srgbClr val="C00000"/>
                </a:solidFill>
                <a:latin typeface="Calibri" panose="020F0502020204030204" pitchFamily="34" charset="0"/>
              </a:rPr>
              <a:t>UNHELPFUL</a:t>
            </a:r>
            <a:endParaRPr lang="en-US" sz="540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15345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Current practice: Evidence-based, or Dogma?</a:t>
            </a:r>
            <a:endParaRPr lang="en-US" dirty="0">
              <a:latin typeface="Calibri" panose="020F0502020204030204" pitchFamily="34" charset="0"/>
            </a:endParaRPr>
          </a:p>
        </p:txBody>
      </p:sp>
      <p:sp>
        <p:nvSpPr>
          <p:cNvPr id="3" name="Content Placeholder 2"/>
          <p:cNvSpPr>
            <a:spLocks noGrp="1"/>
          </p:cNvSpPr>
          <p:nvPr>
            <p:ph idx="1"/>
          </p:nvPr>
        </p:nvSpPr>
        <p:spPr>
          <a:xfrm>
            <a:off x="838200" y="1475105"/>
            <a:ext cx="10515600" cy="3961400"/>
          </a:xfrm>
        </p:spPr>
        <p:txBody>
          <a:bodyPr>
            <a:noAutofit/>
          </a:bodyPr>
          <a:lstStyle/>
          <a:p>
            <a:r>
              <a:rPr lang="en-US" dirty="0" smtClean="0">
                <a:latin typeface="Calibri" panose="020F0502020204030204" pitchFamily="34" charset="0"/>
              </a:rPr>
              <a:t>Few studies</a:t>
            </a:r>
          </a:p>
          <a:p>
            <a:r>
              <a:rPr lang="en-US" dirty="0" smtClean="0">
                <a:latin typeface="Calibri" panose="020F0502020204030204" pitchFamily="34" charset="0"/>
              </a:rPr>
              <a:t>Mostly retrospective and relatively small</a:t>
            </a:r>
          </a:p>
          <a:p>
            <a:r>
              <a:rPr lang="en-US" dirty="0" smtClean="0">
                <a:latin typeface="Calibri" panose="020F0502020204030204" pitchFamily="34" charset="0"/>
              </a:rPr>
              <a:t>Mostly without comparison groups</a:t>
            </a:r>
          </a:p>
          <a:p>
            <a:r>
              <a:rPr lang="en-US" dirty="0" smtClean="0">
                <a:latin typeface="Calibri" panose="020F0502020204030204" pitchFamily="34" charset="0"/>
              </a:rPr>
              <a:t>Diverse in delivery methods of OPAT</a:t>
            </a:r>
          </a:p>
          <a:p>
            <a:r>
              <a:rPr lang="en-US" dirty="0" smtClean="0">
                <a:latin typeface="Calibri" panose="020F0502020204030204" pitchFamily="34" charset="0"/>
              </a:rPr>
              <a:t>Most do not report if (and how) patients received treatment for underlying substance use disorder</a:t>
            </a:r>
          </a:p>
          <a:p>
            <a:r>
              <a:rPr lang="en-US" dirty="0" smtClean="0">
                <a:latin typeface="Calibri" panose="020F0502020204030204" pitchFamily="34" charset="0"/>
              </a:rPr>
              <a:t>Most do not report on outcomes related to substance use disorder</a:t>
            </a:r>
          </a:p>
          <a:p>
            <a:r>
              <a:rPr lang="en-US" dirty="0" smtClean="0">
                <a:latin typeface="Calibri" panose="020F0502020204030204" pitchFamily="34" charset="0"/>
              </a:rPr>
              <a:t>Lack of long-term follow up</a:t>
            </a:r>
          </a:p>
          <a:p>
            <a:r>
              <a:rPr lang="en-US" dirty="0" smtClean="0">
                <a:latin typeface="Calibri" panose="020F0502020204030204" pitchFamily="34" charset="0"/>
              </a:rPr>
              <a:t>Some findings contradictory or not replicated</a:t>
            </a:r>
            <a:endParaRPr lang="en-US" dirty="0">
              <a:latin typeface="Calibri" panose="020F0502020204030204" pitchFamily="34" charset="0"/>
            </a:endParaRPr>
          </a:p>
        </p:txBody>
      </p:sp>
    </p:spTree>
    <p:extLst>
      <p:ext uri="{BB962C8B-B14F-4D97-AF65-F5344CB8AC3E}">
        <p14:creationId xmlns:p14="http://schemas.microsoft.com/office/powerpoint/2010/main" val="329049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General Findings</a:t>
            </a:r>
            <a:endParaRPr lang="en-US" dirty="0">
              <a:latin typeface="Calibri" panose="020F0502020204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26043833"/>
              </p:ext>
            </p:extLst>
          </p:nvPr>
        </p:nvGraphicFramePr>
        <p:xfrm>
          <a:off x="683170" y="1418896"/>
          <a:ext cx="10933388" cy="4319751"/>
        </p:xfrm>
        <a:graphic>
          <a:graphicData uri="http://schemas.openxmlformats.org/drawingml/2006/table">
            <a:tbl>
              <a:tblPr firstRow="1" bandRow="1">
                <a:tableStyleId>{5C22544A-7EE6-4342-B048-85BDC9FD1C3A}</a:tableStyleId>
              </a:tblPr>
              <a:tblGrid>
                <a:gridCol w="2733347"/>
                <a:gridCol w="3047345"/>
                <a:gridCol w="2890345"/>
                <a:gridCol w="2262351"/>
              </a:tblGrid>
              <a:tr h="772041">
                <a:tc>
                  <a:txBody>
                    <a:bodyPr/>
                    <a:lstStyle/>
                    <a:p>
                      <a:endParaRPr lang="en-US" sz="2000" dirty="0">
                        <a:latin typeface="Calibri" panose="020F0502020204030204" pitchFamily="34" charset="0"/>
                      </a:endParaRPr>
                    </a:p>
                  </a:txBody>
                  <a:tcPr/>
                </a:tc>
                <a:tc>
                  <a:txBody>
                    <a:bodyPr/>
                    <a:lstStyle/>
                    <a:p>
                      <a:r>
                        <a:rPr lang="en-US" sz="2000" dirty="0" smtClean="0">
                          <a:latin typeface="Calibri" panose="020F0502020204030204" pitchFamily="34" charset="0"/>
                        </a:rPr>
                        <a:t>PWID</a:t>
                      </a:r>
                      <a:endParaRPr lang="en-US" sz="2000" dirty="0">
                        <a:latin typeface="Calibri" panose="020F0502020204030204" pitchFamily="34" charset="0"/>
                      </a:endParaRPr>
                    </a:p>
                  </a:txBody>
                  <a:tcPr/>
                </a:tc>
                <a:tc>
                  <a:txBody>
                    <a:bodyPr/>
                    <a:lstStyle/>
                    <a:p>
                      <a:r>
                        <a:rPr lang="en-US" sz="2000" dirty="0" smtClean="0">
                          <a:latin typeface="Calibri" panose="020F0502020204030204" pitchFamily="34" charset="0"/>
                        </a:rPr>
                        <a:t>General</a:t>
                      </a:r>
                      <a:r>
                        <a:rPr lang="en-US" sz="2000" baseline="0" dirty="0" smtClean="0">
                          <a:latin typeface="Calibri" panose="020F0502020204030204" pitchFamily="34" charset="0"/>
                        </a:rPr>
                        <a:t> OPAT Population</a:t>
                      </a:r>
                      <a:endParaRPr lang="en-US" sz="2000" dirty="0">
                        <a:latin typeface="Calibri" panose="020F0502020204030204" pitchFamily="34" charset="0"/>
                      </a:endParaRPr>
                    </a:p>
                  </a:txBody>
                  <a:tcPr/>
                </a:tc>
                <a:tc>
                  <a:txBody>
                    <a:bodyPr/>
                    <a:lstStyle/>
                    <a:p>
                      <a:r>
                        <a:rPr lang="en-US" sz="2000" dirty="0" smtClean="0">
                          <a:latin typeface="Calibri" panose="020F0502020204030204" pitchFamily="34" charset="0"/>
                        </a:rPr>
                        <a:t>Verdict?</a:t>
                      </a:r>
                      <a:endParaRPr lang="en-US" sz="2000" dirty="0">
                        <a:latin typeface="Calibri" panose="020F0502020204030204" pitchFamily="34" charset="0"/>
                      </a:endParaRPr>
                    </a:p>
                  </a:txBody>
                  <a:tcPr/>
                </a:tc>
              </a:tr>
              <a:tr h="772041">
                <a:tc>
                  <a:txBody>
                    <a:bodyPr/>
                    <a:lstStyle/>
                    <a:p>
                      <a:r>
                        <a:rPr lang="en-US" sz="2000" dirty="0" smtClean="0">
                          <a:latin typeface="Calibri" panose="020F0502020204030204" pitchFamily="34" charset="0"/>
                        </a:rPr>
                        <a:t>Successful completion of antibiotic course</a:t>
                      </a:r>
                      <a:endParaRPr lang="en-US" sz="2000" dirty="0">
                        <a:latin typeface="Calibri" panose="020F0502020204030204" pitchFamily="34" charset="0"/>
                      </a:endParaRPr>
                    </a:p>
                  </a:txBody>
                  <a:tcPr/>
                </a:tc>
                <a:tc>
                  <a:txBody>
                    <a:bodyPr/>
                    <a:lstStyle/>
                    <a:p>
                      <a:r>
                        <a:rPr lang="en-US" sz="2000" dirty="0" smtClean="0">
                          <a:latin typeface="Calibri" panose="020F0502020204030204" pitchFamily="34" charset="0"/>
                        </a:rPr>
                        <a:t>72-100%</a:t>
                      </a:r>
                      <a:endParaRPr lang="en-US" sz="2000" dirty="0">
                        <a:latin typeface="Calibri" panose="020F0502020204030204" pitchFamily="34" charset="0"/>
                      </a:endParaRPr>
                    </a:p>
                  </a:txBody>
                  <a:tcPr/>
                </a:tc>
                <a:tc>
                  <a:txBody>
                    <a:bodyPr/>
                    <a:lstStyle/>
                    <a:p>
                      <a:r>
                        <a:rPr lang="en-US" sz="2000" dirty="0" smtClean="0">
                          <a:latin typeface="Calibri" panose="020F0502020204030204" pitchFamily="34" charset="0"/>
                        </a:rPr>
                        <a:t>80-90%</a:t>
                      </a:r>
                      <a:endParaRPr lang="en-US" sz="2000" dirty="0">
                        <a:latin typeface="Calibri" panose="020F0502020204030204" pitchFamily="34" charset="0"/>
                      </a:endParaRPr>
                    </a:p>
                  </a:txBody>
                  <a:tcPr/>
                </a:tc>
                <a:tc>
                  <a:txBody>
                    <a:bodyPr/>
                    <a:lstStyle/>
                    <a:p>
                      <a:endParaRPr lang="en-US" sz="2000" dirty="0"/>
                    </a:p>
                  </a:txBody>
                  <a:tcPr/>
                </a:tc>
              </a:tr>
              <a:tr h="447293">
                <a:tc>
                  <a:txBody>
                    <a:bodyPr/>
                    <a:lstStyle/>
                    <a:p>
                      <a:r>
                        <a:rPr lang="en-US" sz="2000" dirty="0" smtClean="0">
                          <a:latin typeface="Calibri" panose="020F0502020204030204" pitchFamily="34" charset="0"/>
                        </a:rPr>
                        <a:t>IV</a:t>
                      </a:r>
                      <a:r>
                        <a:rPr lang="en-US" sz="2000" baseline="0" dirty="0" smtClean="0">
                          <a:latin typeface="Calibri" panose="020F0502020204030204" pitchFamily="34" charset="0"/>
                        </a:rPr>
                        <a:t> line complications</a:t>
                      </a:r>
                      <a:endParaRPr lang="en-US" sz="2000" dirty="0">
                        <a:latin typeface="Calibri" panose="020F0502020204030204" pitchFamily="34" charset="0"/>
                      </a:endParaRPr>
                    </a:p>
                  </a:txBody>
                  <a:tcPr/>
                </a:tc>
                <a:tc>
                  <a:txBody>
                    <a:bodyPr/>
                    <a:lstStyle/>
                    <a:p>
                      <a:r>
                        <a:rPr lang="en-US" sz="2000" dirty="0" smtClean="0">
                          <a:latin typeface="Calibri" panose="020F0502020204030204" pitchFamily="34" charset="0"/>
                        </a:rPr>
                        <a:t>0.75-4.2/1000</a:t>
                      </a:r>
                      <a:r>
                        <a:rPr lang="en-US" sz="2000" baseline="0" dirty="0" smtClean="0">
                          <a:latin typeface="Calibri" panose="020F0502020204030204" pitchFamily="34" charset="0"/>
                        </a:rPr>
                        <a:t> line days</a:t>
                      </a:r>
                      <a:endParaRPr lang="en-US" sz="2000" dirty="0">
                        <a:latin typeface="Calibri" panose="020F0502020204030204" pitchFamily="34" charset="0"/>
                      </a:endParaRPr>
                    </a:p>
                  </a:txBody>
                  <a:tcPr/>
                </a:tc>
                <a:tc>
                  <a:txBody>
                    <a:bodyPr/>
                    <a:lstStyle/>
                    <a:p>
                      <a:r>
                        <a:rPr lang="en-US" sz="2000" dirty="0" smtClean="0">
                          <a:latin typeface="Calibri" panose="020F0502020204030204" pitchFamily="34" charset="0"/>
                        </a:rPr>
                        <a:t>3.2-5.3/1000 line days</a:t>
                      </a:r>
                      <a:endParaRPr lang="en-US" sz="2000" dirty="0">
                        <a:latin typeface="Calibri" panose="020F0502020204030204" pitchFamily="34" charset="0"/>
                      </a:endParaRPr>
                    </a:p>
                  </a:txBody>
                  <a:tcPr/>
                </a:tc>
                <a:tc>
                  <a:txBody>
                    <a:bodyPr/>
                    <a:lstStyle/>
                    <a:p>
                      <a:endParaRPr lang="en-US" sz="2000" dirty="0"/>
                    </a:p>
                  </a:txBody>
                  <a:tcPr/>
                </a:tc>
              </a:tr>
              <a:tr h="1433790">
                <a:tc>
                  <a:txBody>
                    <a:bodyPr/>
                    <a:lstStyle/>
                    <a:p>
                      <a:r>
                        <a:rPr lang="en-US" sz="2000" dirty="0" smtClean="0">
                          <a:latin typeface="Calibri" panose="020F0502020204030204" pitchFamily="34" charset="0"/>
                        </a:rPr>
                        <a:t>Readmissions</a:t>
                      </a:r>
                      <a:endParaRPr lang="en-US" sz="2000" dirty="0">
                        <a:latin typeface="Calibri" panose="020F0502020204030204" pitchFamily="34" charset="0"/>
                      </a:endParaRPr>
                    </a:p>
                  </a:txBody>
                  <a:tcPr/>
                </a:tc>
                <a:tc>
                  <a:txBody>
                    <a:bodyPr/>
                    <a:lstStyle/>
                    <a:p>
                      <a:r>
                        <a:rPr lang="en-US" sz="2000" dirty="0" smtClean="0">
                          <a:latin typeface="Calibri" panose="020F0502020204030204" pitchFamily="34" charset="0"/>
                        </a:rPr>
                        <a:t>0.6-41% (most &gt;20%)</a:t>
                      </a:r>
                      <a:endParaRPr lang="en-US" sz="2000" dirty="0">
                        <a:latin typeface="Calibri" panose="020F0502020204030204" pitchFamily="34" charset="0"/>
                      </a:endParaRPr>
                    </a:p>
                  </a:txBody>
                  <a:tcPr/>
                </a:tc>
                <a:tc>
                  <a:txBody>
                    <a:bodyPr/>
                    <a:lstStyle/>
                    <a:p>
                      <a:r>
                        <a:rPr lang="en-US" sz="2000" dirty="0" smtClean="0">
                          <a:latin typeface="Calibri" panose="020F0502020204030204" pitchFamily="34" charset="0"/>
                        </a:rPr>
                        <a:t>3.6-12.6% </a:t>
                      </a:r>
                    </a:p>
                    <a:p>
                      <a:r>
                        <a:rPr lang="en-US" sz="2000" dirty="0" smtClean="0">
                          <a:latin typeface="Calibri" panose="020F0502020204030204" pitchFamily="34" charset="0"/>
                        </a:rPr>
                        <a:t>Endocarditis: 16%</a:t>
                      </a:r>
                    </a:p>
                    <a:p>
                      <a:r>
                        <a:rPr lang="en-US" sz="2000" dirty="0" smtClean="0">
                          <a:latin typeface="Calibri" panose="020F0502020204030204" pitchFamily="34" charset="0"/>
                        </a:rPr>
                        <a:t>Bone/joint:</a:t>
                      </a:r>
                      <a:r>
                        <a:rPr lang="en-US" sz="2000" baseline="0" dirty="0" smtClean="0">
                          <a:latin typeface="Calibri" panose="020F0502020204030204" pitchFamily="34" charset="0"/>
                        </a:rPr>
                        <a:t> 36%</a:t>
                      </a:r>
                      <a:endParaRPr lang="en-US" sz="2000" dirty="0" smtClean="0">
                        <a:latin typeface="Calibri" panose="020F0502020204030204" pitchFamily="34" charset="0"/>
                      </a:endParaRPr>
                    </a:p>
                    <a:p>
                      <a:r>
                        <a:rPr lang="en-US" sz="2000" dirty="0" smtClean="0">
                          <a:latin typeface="Calibri" panose="020F0502020204030204" pitchFamily="34" charset="0"/>
                        </a:rPr>
                        <a:t>(DHMC: ~15%)</a:t>
                      </a:r>
                      <a:endParaRPr lang="en-US" sz="2000" dirty="0">
                        <a:latin typeface="Calibri" panose="020F0502020204030204" pitchFamily="34" charset="0"/>
                      </a:endParaRPr>
                    </a:p>
                  </a:txBody>
                  <a:tcPr/>
                </a:tc>
                <a:tc>
                  <a:txBody>
                    <a:bodyPr/>
                    <a:lstStyle/>
                    <a:p>
                      <a:endParaRPr lang="en-US" sz="2000" dirty="0"/>
                    </a:p>
                  </a:txBody>
                  <a:tcPr/>
                </a:tc>
              </a:tr>
              <a:tr h="447293">
                <a:tc>
                  <a:txBody>
                    <a:bodyPr/>
                    <a:lstStyle/>
                    <a:p>
                      <a:r>
                        <a:rPr lang="en-US" sz="2000" dirty="0" smtClean="0">
                          <a:latin typeface="Calibri" panose="020F0502020204030204" pitchFamily="34" charset="0"/>
                        </a:rPr>
                        <a:t>Mortality</a:t>
                      </a:r>
                      <a:endParaRPr lang="en-US" sz="2000" dirty="0">
                        <a:latin typeface="Calibri" panose="020F0502020204030204" pitchFamily="34" charset="0"/>
                      </a:endParaRPr>
                    </a:p>
                  </a:txBody>
                  <a:tcPr/>
                </a:tc>
                <a:tc>
                  <a:txBody>
                    <a:bodyPr/>
                    <a:lstStyle/>
                    <a:p>
                      <a:r>
                        <a:rPr lang="en-US" sz="2000" dirty="0" smtClean="0">
                          <a:latin typeface="Calibri" panose="020F0502020204030204" pitchFamily="34" charset="0"/>
                        </a:rPr>
                        <a:t>Most 0; highest 10.3%</a:t>
                      </a:r>
                      <a:endParaRPr lang="en-US" sz="2000" dirty="0">
                        <a:latin typeface="Calibri" panose="020F0502020204030204" pitchFamily="34" charset="0"/>
                      </a:endParaRPr>
                    </a:p>
                  </a:txBody>
                  <a:tcPr/>
                </a:tc>
                <a:tc>
                  <a:txBody>
                    <a:bodyPr/>
                    <a:lstStyle/>
                    <a:p>
                      <a:r>
                        <a:rPr lang="en-US" sz="2000" dirty="0" smtClean="0">
                          <a:latin typeface="Calibri" panose="020F0502020204030204" pitchFamily="34" charset="0"/>
                        </a:rPr>
                        <a:t>0.1-0.4%</a:t>
                      </a:r>
                      <a:endParaRPr lang="en-US" sz="2000" dirty="0">
                        <a:latin typeface="Calibri" panose="020F0502020204030204" pitchFamily="34" charset="0"/>
                      </a:endParaRPr>
                    </a:p>
                  </a:txBody>
                  <a:tcPr/>
                </a:tc>
                <a:tc>
                  <a:txBody>
                    <a:bodyPr/>
                    <a:lstStyle/>
                    <a:p>
                      <a:endParaRPr lang="en-US" sz="2000" b="1" dirty="0">
                        <a:solidFill>
                          <a:srgbClr val="FFC000"/>
                        </a:solidFill>
                      </a:endParaRPr>
                    </a:p>
                  </a:txBody>
                  <a:tcPr/>
                </a:tc>
              </a:tr>
              <a:tr h="447293">
                <a:tc>
                  <a:txBody>
                    <a:bodyPr/>
                    <a:lstStyle/>
                    <a:p>
                      <a:r>
                        <a:rPr lang="en-US" sz="2000" dirty="0" smtClean="0">
                          <a:latin typeface="Calibri" panose="020F0502020204030204" pitchFamily="34" charset="0"/>
                        </a:rPr>
                        <a:t>Relapse of SUD</a:t>
                      </a:r>
                      <a:endParaRPr lang="en-US" sz="2000" dirty="0">
                        <a:latin typeface="Calibri" panose="020F0502020204030204" pitchFamily="34" charset="0"/>
                      </a:endParaRPr>
                    </a:p>
                  </a:txBody>
                  <a:tcPr/>
                </a:tc>
                <a:tc>
                  <a:txBody>
                    <a:bodyPr/>
                    <a:lstStyle/>
                    <a:p>
                      <a:r>
                        <a:rPr lang="en-US" sz="2000" dirty="0" smtClean="0">
                          <a:latin typeface="Calibri" panose="020F0502020204030204" pitchFamily="34" charset="0"/>
                        </a:rPr>
                        <a:t>Most studies do not report</a:t>
                      </a:r>
                      <a:endParaRPr lang="en-US" sz="2000" dirty="0">
                        <a:latin typeface="Calibri" panose="020F0502020204030204" pitchFamily="34" charset="0"/>
                      </a:endParaRPr>
                    </a:p>
                  </a:txBody>
                  <a:tcPr/>
                </a:tc>
                <a:tc>
                  <a:txBody>
                    <a:bodyPr/>
                    <a:lstStyle/>
                    <a:p>
                      <a:endParaRPr lang="en-US" sz="2000" dirty="0">
                        <a:latin typeface="Calibri" panose="020F0502020204030204" pitchFamily="34" charset="0"/>
                      </a:endParaRPr>
                    </a:p>
                  </a:txBody>
                  <a:tcPr/>
                </a:tc>
                <a:tc>
                  <a:txBody>
                    <a:bodyPr/>
                    <a:lstStyle/>
                    <a:p>
                      <a:endParaRPr lang="en-US" sz="2000" b="1" dirty="0">
                        <a:solidFill>
                          <a:srgbClr val="FFC000"/>
                        </a:solidFill>
                      </a:endParaRPr>
                    </a:p>
                  </a:txBody>
                  <a:tcPr/>
                </a:tc>
              </a:tr>
            </a:tbl>
          </a:graphicData>
        </a:graphic>
      </p:graphicFrame>
      <p:sp>
        <p:nvSpPr>
          <p:cNvPr id="4" name="TextBox 3"/>
          <p:cNvSpPr txBox="1"/>
          <p:nvPr/>
        </p:nvSpPr>
        <p:spPr>
          <a:xfrm>
            <a:off x="8355724" y="6488371"/>
            <a:ext cx="3836276" cy="338554"/>
          </a:xfrm>
          <a:prstGeom prst="rect">
            <a:avLst/>
          </a:prstGeom>
          <a:noFill/>
        </p:spPr>
        <p:txBody>
          <a:bodyPr wrap="square" rtlCol="0">
            <a:spAutoFit/>
          </a:bodyPr>
          <a:lstStyle/>
          <a:p>
            <a:pPr algn="r"/>
            <a:r>
              <a:rPr lang="en-US" sz="1600" dirty="0" smtClean="0"/>
              <a:t>Suzuki, et al. OFID 2018.</a:t>
            </a:r>
            <a:endParaRPr lang="en-US" sz="1600" dirty="0"/>
          </a:p>
        </p:txBody>
      </p:sp>
      <p:sp>
        <p:nvSpPr>
          <p:cNvPr id="6" name="Plus 5"/>
          <p:cNvSpPr/>
          <p:nvPr/>
        </p:nvSpPr>
        <p:spPr>
          <a:xfrm>
            <a:off x="10026868" y="2301766"/>
            <a:ext cx="493987" cy="462455"/>
          </a:xfrm>
          <a:prstGeom prst="mathPlu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lus 6"/>
          <p:cNvSpPr/>
          <p:nvPr/>
        </p:nvSpPr>
        <p:spPr>
          <a:xfrm>
            <a:off x="10026868" y="2946673"/>
            <a:ext cx="493987" cy="462455"/>
          </a:xfrm>
          <a:prstGeom prst="mathPlu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7"/>
          <p:cNvSpPr/>
          <p:nvPr/>
        </p:nvSpPr>
        <p:spPr>
          <a:xfrm>
            <a:off x="9953295" y="3794234"/>
            <a:ext cx="641132" cy="420414"/>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821915" y="4745199"/>
            <a:ext cx="903891" cy="523220"/>
          </a:xfrm>
          <a:prstGeom prst="rect">
            <a:avLst/>
          </a:prstGeom>
          <a:noFill/>
        </p:spPr>
        <p:txBody>
          <a:bodyPr wrap="square" rtlCol="0">
            <a:spAutoFit/>
          </a:bodyPr>
          <a:lstStyle/>
          <a:p>
            <a:pPr algn="ctr"/>
            <a:r>
              <a:rPr lang="en-US" sz="2800" b="1" dirty="0">
                <a:solidFill>
                  <a:srgbClr val="FFC000"/>
                </a:solidFill>
              </a:rPr>
              <a:t>?</a:t>
            </a:r>
          </a:p>
        </p:txBody>
      </p:sp>
      <p:sp>
        <p:nvSpPr>
          <p:cNvPr id="11" name="TextBox 10"/>
          <p:cNvSpPr txBox="1"/>
          <p:nvPr/>
        </p:nvSpPr>
        <p:spPr>
          <a:xfrm>
            <a:off x="9821914" y="5295512"/>
            <a:ext cx="903891" cy="523220"/>
          </a:xfrm>
          <a:prstGeom prst="rect">
            <a:avLst/>
          </a:prstGeom>
          <a:noFill/>
        </p:spPr>
        <p:txBody>
          <a:bodyPr wrap="square" rtlCol="0">
            <a:spAutoFit/>
          </a:bodyPr>
          <a:lstStyle/>
          <a:p>
            <a:pPr algn="ctr"/>
            <a:r>
              <a:rPr lang="en-US" sz="2800" b="1" dirty="0">
                <a:solidFill>
                  <a:srgbClr val="FFC000"/>
                </a:solidFill>
              </a:rPr>
              <a:t>?</a:t>
            </a:r>
          </a:p>
        </p:txBody>
      </p:sp>
    </p:spTree>
    <p:extLst>
      <p:ext uri="{BB962C8B-B14F-4D97-AF65-F5344CB8AC3E}">
        <p14:creationId xmlns:p14="http://schemas.microsoft.com/office/powerpoint/2010/main" val="142414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216058"/>
            <a:ext cx="11780520" cy="1143000"/>
          </a:xfrm>
        </p:spPr>
        <p:txBody>
          <a:bodyPr/>
          <a:lstStyle/>
          <a:p>
            <a:pPr algn="ctr"/>
            <a:r>
              <a:rPr lang="en-US" dirty="0" smtClean="0">
                <a:latin typeface="Calibri" panose="020F0502020204030204" pitchFamily="34" charset="0"/>
              </a:rPr>
              <a:t>Beyond the PICC line: Individualized Care &amp; Addiction Treatment</a:t>
            </a:r>
            <a:endParaRPr lang="en-US" dirty="0">
              <a:latin typeface="Calibri" panose="020F0502020204030204" pitchFamily="34" charset="0"/>
            </a:endParaRPr>
          </a:p>
        </p:txBody>
      </p:sp>
      <p:sp>
        <p:nvSpPr>
          <p:cNvPr id="3" name="Content Placeholder 2"/>
          <p:cNvSpPr>
            <a:spLocks noGrp="1"/>
          </p:cNvSpPr>
          <p:nvPr>
            <p:ph sz="half" idx="1"/>
          </p:nvPr>
        </p:nvSpPr>
        <p:spPr>
          <a:xfrm>
            <a:off x="243840" y="2729669"/>
            <a:ext cx="3031884" cy="883920"/>
          </a:xfrm>
        </p:spPr>
        <p:txBody>
          <a:bodyPr>
            <a:noAutofit/>
          </a:bodyPr>
          <a:lstStyle/>
          <a:p>
            <a:pPr marL="0" indent="0" algn="ctr">
              <a:buNone/>
            </a:pPr>
            <a:r>
              <a:rPr lang="en-US" sz="3200" dirty="0" smtClean="0">
                <a:latin typeface="Calibri" panose="020F0502020204030204" pitchFamily="34" charset="0"/>
              </a:rPr>
              <a:t>UAB Intravenous Antibiotics and Addiction Team: “IVAT”</a:t>
            </a:r>
          </a:p>
        </p:txBody>
      </p:sp>
      <p:sp>
        <p:nvSpPr>
          <p:cNvPr id="4" name="TextBox 3"/>
          <p:cNvSpPr txBox="1"/>
          <p:nvPr/>
        </p:nvSpPr>
        <p:spPr>
          <a:xfrm>
            <a:off x="8355724" y="6488371"/>
            <a:ext cx="3836276" cy="338554"/>
          </a:xfrm>
          <a:prstGeom prst="rect">
            <a:avLst/>
          </a:prstGeom>
          <a:noFill/>
        </p:spPr>
        <p:txBody>
          <a:bodyPr wrap="square" rtlCol="0">
            <a:spAutoFit/>
          </a:bodyPr>
          <a:lstStyle/>
          <a:p>
            <a:pPr algn="r"/>
            <a:r>
              <a:rPr lang="en-US" sz="1600" dirty="0" smtClean="0"/>
              <a:t>Eaton, et al. </a:t>
            </a:r>
            <a:r>
              <a:rPr lang="en-US" sz="1600" dirty="0" err="1" smtClean="0"/>
              <a:t>IDWeek</a:t>
            </a:r>
            <a:r>
              <a:rPr lang="en-US" sz="1600" dirty="0" smtClean="0"/>
              <a:t> Abstract 2018.</a:t>
            </a:r>
            <a:endParaRPr lang="en-US" sz="1600" dirty="0"/>
          </a:p>
        </p:txBody>
      </p:sp>
      <p:graphicFrame>
        <p:nvGraphicFramePr>
          <p:cNvPr id="6" name="Table 5"/>
          <p:cNvGraphicFramePr>
            <a:graphicFrameLocks noGrp="1"/>
          </p:cNvGraphicFramePr>
          <p:nvPr>
            <p:extLst>
              <p:ext uri="{D42A27DB-BD31-4B8C-83A1-F6EECF244321}">
                <p14:modId xmlns:p14="http://schemas.microsoft.com/office/powerpoint/2010/main" val="2632491818"/>
              </p:ext>
            </p:extLst>
          </p:nvPr>
        </p:nvGraphicFramePr>
        <p:xfrm>
          <a:off x="3558540" y="2069255"/>
          <a:ext cx="5151120" cy="3902450"/>
        </p:xfrm>
        <a:graphic>
          <a:graphicData uri="http://schemas.openxmlformats.org/drawingml/2006/table">
            <a:tbl>
              <a:tblPr firstRow="1" firstCol="1" bandRow="1"/>
              <a:tblGrid>
                <a:gridCol w="3527800"/>
                <a:gridCol w="1623320"/>
              </a:tblGrid>
              <a:tr h="390245">
                <a:tc>
                  <a:txBody>
                    <a:bodyPr/>
                    <a:lstStyle/>
                    <a:p>
                      <a:pPr marL="0" marR="0">
                        <a:spcBef>
                          <a:spcPts val="0"/>
                        </a:spcBef>
                        <a:spcAft>
                          <a:spcPts val="0"/>
                        </a:spcAft>
                      </a:pPr>
                      <a:r>
                        <a:rPr lang="en-US" sz="1400" b="1" dirty="0">
                          <a:solidFill>
                            <a:srgbClr val="000000"/>
                          </a:solidFill>
                          <a:effectLst/>
                          <a:latin typeface="Tahoma" panose="020B0604030504040204" pitchFamily="34" charset="0"/>
                          <a:ea typeface="Times New Roman" panose="02020603050405020304" pitchFamily="18" charset="0"/>
                          <a:cs typeface="Calibri" panose="020F0502020204030204" pitchFamily="34" charset="0"/>
                        </a:rPr>
                        <a:t>Risk Factor</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solidFill>
                            <a:srgbClr val="000000"/>
                          </a:solidFill>
                          <a:effectLst/>
                          <a:latin typeface="Tahoma" panose="020B0604030504040204" pitchFamily="34" charset="0"/>
                          <a:ea typeface="Times New Roman" panose="02020603050405020304" pitchFamily="18" charset="0"/>
                          <a:cs typeface="Calibri" panose="020F0502020204030204" pitchFamily="34" charset="0"/>
                        </a:rPr>
                        <a:t>Score (0-1)</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245">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Calibri" panose="020F0502020204030204" pitchFamily="34" charset="0"/>
                        </a:rPr>
                        <a:t>1. Cravings</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245">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Calibri" panose="020F0502020204030204" pitchFamily="34" charset="0"/>
                        </a:rPr>
                        <a:t>2. Unstable home environment</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245">
                <a:tc>
                  <a:txBody>
                    <a:bodyPr/>
                    <a:lstStyle/>
                    <a:p>
                      <a:pPr marL="0" marR="0">
                        <a:spcBef>
                          <a:spcPts val="0"/>
                        </a:spcBef>
                        <a:spcAft>
                          <a:spcPts val="0"/>
                        </a:spcAft>
                      </a:pPr>
                      <a:r>
                        <a:rPr lang="en-US" sz="1400" dirty="0">
                          <a:solidFill>
                            <a:srgbClr val="000000"/>
                          </a:solidFill>
                          <a:effectLst/>
                          <a:latin typeface="Tahoma" panose="020B0604030504040204" pitchFamily="34" charset="0"/>
                          <a:ea typeface="Times New Roman" panose="02020603050405020304" pitchFamily="18" charset="0"/>
                          <a:cs typeface="Calibri" panose="020F0502020204030204" pitchFamily="34" charset="0"/>
                        </a:rPr>
                        <a:t>3. Dual Psychiatric diagnosis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245">
                <a:tc>
                  <a:txBody>
                    <a:bodyPr/>
                    <a:lstStyle/>
                    <a:p>
                      <a:pPr marL="0" marR="0">
                        <a:spcBef>
                          <a:spcPts val="0"/>
                        </a:spcBef>
                        <a:spcAft>
                          <a:spcPts val="0"/>
                        </a:spcAft>
                      </a:pPr>
                      <a:r>
                        <a:rPr lang="en-US" sz="1400" dirty="0">
                          <a:solidFill>
                            <a:srgbClr val="000000"/>
                          </a:solidFill>
                          <a:effectLst/>
                          <a:latin typeface="Tahoma" panose="020B0604030504040204" pitchFamily="34" charset="0"/>
                          <a:ea typeface="Times New Roman" panose="02020603050405020304" pitchFamily="18" charset="0"/>
                          <a:cs typeface="Calibri" panose="020F0502020204030204" pitchFamily="34" charset="0"/>
                        </a:rPr>
                        <a:t>4. History of drug overdose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245">
                <a:tc>
                  <a:txBody>
                    <a:bodyPr/>
                    <a:lstStyle/>
                    <a:p>
                      <a:pPr marL="0" marR="0">
                        <a:spcBef>
                          <a:spcPts val="0"/>
                        </a:spcBef>
                        <a:spcAft>
                          <a:spcPts val="0"/>
                        </a:spcAft>
                      </a:pPr>
                      <a:r>
                        <a:rPr lang="en-US" sz="1400" dirty="0">
                          <a:solidFill>
                            <a:srgbClr val="000000"/>
                          </a:solidFill>
                          <a:effectLst/>
                          <a:latin typeface="Tahoma" panose="020B0604030504040204" pitchFamily="34" charset="0"/>
                          <a:ea typeface="Times New Roman" panose="02020603050405020304" pitchFamily="18" charset="0"/>
                          <a:cs typeface="Calibri" panose="020F0502020204030204" pitchFamily="34" charset="0"/>
                        </a:rPr>
                        <a:t>5. History of multiple relapses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245">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Calibri" panose="020F0502020204030204" pitchFamily="34" charset="0"/>
                        </a:rPr>
                        <a:t>6. Polysubstance abuse</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245">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Calibri" panose="020F0502020204030204" pitchFamily="34" charset="0"/>
                        </a:rPr>
                        <a:t>7. Family history of addiction</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245">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Calibri" panose="020F0502020204030204" pitchFamily="34" charset="0"/>
                        </a:rPr>
                        <a:t>8. History of Trauma</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245">
                <a:tc>
                  <a:txBody>
                    <a:bodyPr/>
                    <a:lstStyle/>
                    <a:p>
                      <a:pPr marL="0" marR="0">
                        <a:spcBef>
                          <a:spcPts val="0"/>
                        </a:spcBef>
                        <a:spcAft>
                          <a:spcPts val="0"/>
                        </a:spcAft>
                      </a:pPr>
                      <a:r>
                        <a:rPr lang="en-US" sz="1400">
                          <a:solidFill>
                            <a:srgbClr val="000000"/>
                          </a:solidFill>
                          <a:effectLst/>
                          <a:latin typeface="Tahoma" panose="020B0604030504040204" pitchFamily="34" charset="0"/>
                          <a:ea typeface="Times New Roman" panose="02020603050405020304" pitchFamily="18" charset="0"/>
                          <a:cs typeface="Calibri" panose="020F0502020204030204" pitchFamily="34" charset="0"/>
                        </a:rPr>
                        <a:t>9. Limited willingness to change</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Tahoma" panose="020B060403050404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8672436" y="2995952"/>
            <a:ext cx="2994047" cy="830997"/>
          </a:xfrm>
          <a:prstGeom prst="rect">
            <a:avLst/>
          </a:prstGeom>
        </p:spPr>
        <p:txBody>
          <a:bodyPr wrap="square">
            <a:spAutoFit/>
          </a:bodyPr>
          <a:lstStyle/>
          <a:p>
            <a:pPr algn="ctr"/>
            <a:r>
              <a:rPr lang="en-US" sz="1600" dirty="0">
                <a:solidFill>
                  <a:srgbClr val="000000"/>
                </a:solidFill>
                <a:latin typeface="Tahoma" panose="020B0604030504040204" pitchFamily="34" charset="0"/>
                <a:ea typeface="Times New Roman" panose="02020603050405020304" pitchFamily="18" charset="0"/>
                <a:cs typeface="Calibri" panose="020F0502020204030204" pitchFamily="34" charset="0"/>
              </a:rPr>
              <a:t>Mild </a:t>
            </a:r>
            <a:r>
              <a:rPr lang="en-US" sz="1600" dirty="0" smtClean="0">
                <a:solidFill>
                  <a:srgbClr val="000000"/>
                </a:solidFill>
                <a:latin typeface="Tahoma" panose="020B0604030504040204" pitchFamily="34" charset="0"/>
                <a:ea typeface="Times New Roman" panose="02020603050405020304" pitchFamily="18" charset="0"/>
                <a:cs typeface="Calibri" panose="020F0502020204030204" pitchFamily="34" charset="0"/>
              </a:rPr>
              <a:t>risk: score </a:t>
            </a:r>
            <a:r>
              <a:rPr lang="en-US" sz="1600" dirty="0">
                <a:solidFill>
                  <a:srgbClr val="000000"/>
                </a:solidFill>
                <a:latin typeface="Tahoma" panose="020B0604030504040204" pitchFamily="34" charset="0"/>
                <a:ea typeface="Times New Roman" panose="02020603050405020304" pitchFamily="18" charset="0"/>
                <a:cs typeface="Calibri" panose="020F0502020204030204" pitchFamily="34" charset="0"/>
              </a:rPr>
              <a:t>of 1-3</a:t>
            </a:r>
            <a:endParaRPr lang="en-US" sz="2000" dirty="0">
              <a:latin typeface="Calibri" panose="020F0502020204030204" pitchFamily="34" charset="0"/>
              <a:ea typeface="Calibri" panose="020F0502020204030204" pitchFamily="34" charset="0"/>
              <a:cs typeface="Calibri" panose="020F0502020204030204" pitchFamily="34" charset="0"/>
            </a:endParaRPr>
          </a:p>
          <a:p>
            <a:pPr algn="ctr"/>
            <a:r>
              <a:rPr lang="en-US" sz="1600" dirty="0">
                <a:solidFill>
                  <a:srgbClr val="000000"/>
                </a:solidFill>
                <a:latin typeface="Tahoma" panose="020B0604030504040204" pitchFamily="34" charset="0"/>
                <a:ea typeface="Times New Roman" panose="02020603050405020304" pitchFamily="18" charset="0"/>
                <a:cs typeface="Calibri" panose="020F0502020204030204" pitchFamily="34" charset="0"/>
              </a:rPr>
              <a:t>Moderate </a:t>
            </a:r>
            <a:r>
              <a:rPr lang="en-US" sz="1600" dirty="0" smtClean="0">
                <a:solidFill>
                  <a:srgbClr val="000000"/>
                </a:solidFill>
                <a:latin typeface="Tahoma" panose="020B0604030504040204" pitchFamily="34" charset="0"/>
                <a:ea typeface="Times New Roman" panose="02020603050405020304" pitchFamily="18" charset="0"/>
                <a:cs typeface="Calibri" panose="020F0502020204030204" pitchFamily="34" charset="0"/>
              </a:rPr>
              <a:t>risk: score </a:t>
            </a:r>
            <a:r>
              <a:rPr lang="en-US" sz="1600" dirty="0">
                <a:solidFill>
                  <a:srgbClr val="000000"/>
                </a:solidFill>
                <a:latin typeface="Tahoma" panose="020B0604030504040204" pitchFamily="34" charset="0"/>
                <a:ea typeface="Times New Roman" panose="02020603050405020304" pitchFamily="18" charset="0"/>
                <a:cs typeface="Calibri" panose="020F0502020204030204" pitchFamily="34" charset="0"/>
              </a:rPr>
              <a:t>of 4-6 </a:t>
            </a:r>
            <a:endParaRPr lang="en-US" sz="2000" dirty="0">
              <a:latin typeface="Calibri" panose="020F0502020204030204" pitchFamily="34" charset="0"/>
              <a:ea typeface="Calibri" panose="020F0502020204030204" pitchFamily="34" charset="0"/>
              <a:cs typeface="Calibri" panose="020F0502020204030204" pitchFamily="34" charset="0"/>
            </a:endParaRPr>
          </a:p>
          <a:p>
            <a:pPr algn="ctr"/>
            <a:r>
              <a:rPr lang="en-US" sz="1600" dirty="0">
                <a:solidFill>
                  <a:srgbClr val="000000"/>
                </a:solidFill>
                <a:latin typeface="Tahoma" panose="020B0604030504040204" pitchFamily="34" charset="0"/>
                <a:ea typeface="Times New Roman" panose="02020603050405020304" pitchFamily="18" charset="0"/>
              </a:rPr>
              <a:t>High </a:t>
            </a:r>
            <a:r>
              <a:rPr lang="en-US" sz="1600" dirty="0" smtClean="0">
                <a:solidFill>
                  <a:srgbClr val="000000"/>
                </a:solidFill>
                <a:latin typeface="Tahoma" panose="020B0604030504040204" pitchFamily="34" charset="0"/>
                <a:ea typeface="Times New Roman" panose="02020603050405020304" pitchFamily="18" charset="0"/>
              </a:rPr>
              <a:t>risk: score </a:t>
            </a:r>
            <a:r>
              <a:rPr lang="en-US" sz="1600" dirty="0">
                <a:solidFill>
                  <a:srgbClr val="000000"/>
                </a:solidFill>
                <a:latin typeface="Tahoma" panose="020B0604030504040204" pitchFamily="34" charset="0"/>
                <a:ea typeface="Times New Roman" panose="02020603050405020304" pitchFamily="18" charset="0"/>
              </a:rPr>
              <a:t>of ≥ 7</a:t>
            </a:r>
            <a:endParaRPr lang="en-US" sz="1600" dirty="0"/>
          </a:p>
        </p:txBody>
      </p:sp>
      <p:sp>
        <p:nvSpPr>
          <p:cNvPr id="5" name="Rectangle 4"/>
          <p:cNvSpPr/>
          <p:nvPr/>
        </p:nvSpPr>
        <p:spPr>
          <a:xfrm>
            <a:off x="0" y="1359058"/>
            <a:ext cx="12024360" cy="4612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070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3595"/>
          </a:xfrm>
        </p:spPr>
        <p:txBody>
          <a:bodyPr/>
          <a:lstStyle/>
          <a:p>
            <a:r>
              <a:rPr lang="en-US" dirty="0" smtClean="0">
                <a:latin typeface="Calibri" panose="020F0502020204030204" pitchFamily="34" charset="0"/>
              </a:rPr>
              <a:t>New Approaches: Keep Calm and OPAT On</a:t>
            </a:r>
            <a:br>
              <a:rPr lang="en-US" dirty="0" smtClean="0">
                <a:latin typeface="Calibri" panose="020F0502020204030204" pitchFamily="34" charset="0"/>
              </a:rPr>
            </a:br>
            <a:r>
              <a:rPr lang="en-US" dirty="0" smtClean="0">
                <a:latin typeface="Calibri" panose="020F0502020204030204" pitchFamily="34" charset="0"/>
              </a:rPr>
              <a:t>(As long as you treat the addiction)</a:t>
            </a:r>
            <a:endParaRPr lang="en-US" dirty="0">
              <a:latin typeface="Calibri" panose="020F0502020204030204" pitchFamily="34" charset="0"/>
            </a:endParaRPr>
          </a:p>
        </p:txBody>
      </p:sp>
      <p:pic>
        <p:nvPicPr>
          <p:cNvPr id="4" name="Picture 3"/>
          <p:cNvPicPr>
            <a:picLocks noChangeAspect="1"/>
          </p:cNvPicPr>
          <p:nvPr/>
        </p:nvPicPr>
        <p:blipFill>
          <a:blip r:embed="rId3"/>
          <a:stretch>
            <a:fillRect/>
          </a:stretch>
        </p:blipFill>
        <p:spPr>
          <a:xfrm>
            <a:off x="2182130" y="1738361"/>
            <a:ext cx="8343900" cy="4133850"/>
          </a:xfrm>
          <a:prstGeom prst="rect">
            <a:avLst/>
          </a:prstGeom>
        </p:spPr>
      </p:pic>
      <p:sp>
        <p:nvSpPr>
          <p:cNvPr id="5" name="TextBox 4"/>
          <p:cNvSpPr txBox="1"/>
          <p:nvPr/>
        </p:nvSpPr>
        <p:spPr>
          <a:xfrm>
            <a:off x="7340367" y="6421853"/>
            <a:ext cx="4689446" cy="461665"/>
          </a:xfrm>
          <a:prstGeom prst="rect">
            <a:avLst/>
          </a:prstGeom>
          <a:noFill/>
        </p:spPr>
        <p:txBody>
          <a:bodyPr wrap="square" rtlCol="0">
            <a:spAutoFit/>
          </a:bodyPr>
          <a:lstStyle/>
          <a:p>
            <a:pPr algn="r"/>
            <a:r>
              <a:rPr lang="en-US" sz="1200" dirty="0" err="1"/>
              <a:t>Fanucchi</a:t>
            </a:r>
            <a:r>
              <a:rPr lang="en-US" sz="1200" dirty="0"/>
              <a:t>, et al. Oral presentation, </a:t>
            </a:r>
            <a:r>
              <a:rPr lang="en-US" sz="1200" dirty="0" err="1"/>
              <a:t>IDWeek</a:t>
            </a:r>
            <a:r>
              <a:rPr lang="en-US" sz="1200" dirty="0"/>
              <a:t> </a:t>
            </a:r>
            <a:r>
              <a:rPr lang="en-US" sz="1200" dirty="0" smtClean="0"/>
              <a:t>2018 and personal communication 3/2019.</a:t>
            </a:r>
            <a:endParaRPr lang="en-US" sz="1200" dirty="0"/>
          </a:p>
        </p:txBody>
      </p:sp>
    </p:spTree>
    <p:extLst>
      <p:ext uri="{BB962C8B-B14F-4D97-AF65-F5344CB8AC3E}">
        <p14:creationId xmlns:p14="http://schemas.microsoft.com/office/powerpoint/2010/main" val="27699658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746760"/>
          </a:xfrm>
        </p:spPr>
        <p:txBody>
          <a:bodyPr/>
          <a:lstStyle/>
          <a:p>
            <a:r>
              <a:rPr lang="en-US" dirty="0" smtClean="0">
                <a:latin typeface="Calibri" panose="020F0502020204030204" pitchFamily="34" charset="0"/>
              </a:rPr>
              <a:t>More Evidence Coming Soon</a:t>
            </a:r>
            <a:endParaRPr lang="en-US" dirty="0">
              <a:latin typeface="Calibri" panose="020F0502020204030204" pitchFamily="34" charset="0"/>
            </a:endParaRPr>
          </a:p>
        </p:txBody>
      </p:sp>
      <p:sp>
        <p:nvSpPr>
          <p:cNvPr id="3" name="Content Placeholder 2"/>
          <p:cNvSpPr>
            <a:spLocks noGrp="1"/>
          </p:cNvSpPr>
          <p:nvPr>
            <p:ph sz="half" idx="1"/>
          </p:nvPr>
        </p:nvSpPr>
        <p:spPr>
          <a:xfrm>
            <a:off x="641131" y="1508760"/>
            <a:ext cx="5353269" cy="4176078"/>
          </a:xfrm>
        </p:spPr>
        <p:txBody>
          <a:bodyPr>
            <a:noAutofit/>
          </a:bodyPr>
          <a:lstStyle/>
          <a:p>
            <a:r>
              <a:rPr lang="en-US" sz="2400" dirty="0" smtClean="0">
                <a:latin typeface="Calibri" panose="020F0502020204030204" pitchFamily="34" charset="0"/>
              </a:rPr>
              <a:t>BWH Multidisciplinary ID &amp; Addiction Consult teams assessment</a:t>
            </a:r>
          </a:p>
          <a:p>
            <a:r>
              <a:rPr lang="en-US" sz="2400" dirty="0" smtClean="0">
                <a:latin typeface="Calibri" panose="020F0502020204030204" pitchFamily="34" charset="0"/>
              </a:rPr>
              <a:t>Considered for IV antibiotics </a:t>
            </a:r>
            <a:r>
              <a:rPr lang="en-US" sz="2400" dirty="0">
                <a:latin typeface="Calibri" panose="020F0502020204030204" pitchFamily="34" charset="0"/>
              </a:rPr>
              <a:t>@</a:t>
            </a:r>
            <a:r>
              <a:rPr lang="en-US" sz="2400" dirty="0" smtClean="0">
                <a:latin typeface="Calibri" panose="020F0502020204030204" pitchFamily="34" charset="0"/>
              </a:rPr>
              <a:t> home if:</a:t>
            </a:r>
          </a:p>
          <a:p>
            <a:pPr lvl="1"/>
            <a:r>
              <a:rPr lang="en-US" sz="2000" dirty="0" smtClean="0">
                <a:latin typeface="Calibri" panose="020F0502020204030204" pitchFamily="34" charset="0"/>
              </a:rPr>
              <a:t>Safe housing, w/o cohabitants currently using drugs</a:t>
            </a:r>
          </a:p>
          <a:p>
            <a:pPr lvl="1"/>
            <a:r>
              <a:rPr lang="en-US" sz="2000" dirty="0" smtClean="0">
                <a:latin typeface="Calibri" panose="020F0502020204030204" pitchFamily="34" charset="0"/>
              </a:rPr>
              <a:t>Patient engages in treatment for SUD and initiates during hospital stay</a:t>
            </a:r>
          </a:p>
          <a:p>
            <a:pPr lvl="1"/>
            <a:r>
              <a:rPr lang="en-US" sz="2000" dirty="0" smtClean="0">
                <a:latin typeface="Calibri" panose="020F0502020204030204" pitchFamily="34" charset="0"/>
              </a:rPr>
              <a:t>Not engaging in substance use or violent behavior once receiving appropriate care for SUD</a:t>
            </a:r>
          </a:p>
          <a:p>
            <a:pPr lvl="1"/>
            <a:r>
              <a:rPr lang="en-US" sz="2000" dirty="0" smtClean="0">
                <a:latin typeface="Calibri" panose="020F0502020204030204" pitchFamily="34" charset="0"/>
              </a:rPr>
              <a:t>Agrees to return to Bridge Clinic and OPAT care</a:t>
            </a:r>
          </a:p>
        </p:txBody>
      </p:sp>
      <p:sp>
        <p:nvSpPr>
          <p:cNvPr id="6" name="Content Placeholder 5"/>
          <p:cNvSpPr>
            <a:spLocks noGrp="1"/>
          </p:cNvSpPr>
          <p:nvPr>
            <p:ph sz="half" idx="2"/>
          </p:nvPr>
        </p:nvSpPr>
        <p:spPr>
          <a:xfrm>
            <a:off x="6256206" y="1508760"/>
            <a:ext cx="5080000" cy="3703638"/>
          </a:xfrm>
        </p:spPr>
        <p:txBody>
          <a:bodyPr>
            <a:normAutofit/>
          </a:bodyPr>
          <a:lstStyle/>
          <a:p>
            <a:r>
              <a:rPr lang="en-US" dirty="0" smtClean="0">
                <a:latin typeface="Calibri" panose="020F0502020204030204" pitchFamily="34" charset="0"/>
              </a:rPr>
              <a:t>Since April 2018: </a:t>
            </a:r>
          </a:p>
          <a:p>
            <a:pPr lvl="1"/>
            <a:r>
              <a:rPr lang="en-US" dirty="0" smtClean="0">
                <a:latin typeface="Calibri" panose="020F0502020204030204" pitchFamily="34" charset="0"/>
              </a:rPr>
              <a:t>15 completed</a:t>
            </a:r>
          </a:p>
          <a:p>
            <a:pPr lvl="1"/>
            <a:r>
              <a:rPr lang="en-US" dirty="0" smtClean="0">
                <a:latin typeface="Calibri" panose="020F0502020204030204" pitchFamily="34" charset="0"/>
              </a:rPr>
              <a:t>1 readmitted</a:t>
            </a:r>
          </a:p>
          <a:p>
            <a:pPr lvl="1"/>
            <a:r>
              <a:rPr lang="en-US" dirty="0">
                <a:latin typeface="Calibri" panose="020F0502020204030204" pitchFamily="34" charset="0"/>
              </a:rPr>
              <a:t>S</a:t>
            </a:r>
            <a:r>
              <a:rPr lang="en-US" dirty="0" smtClean="0">
                <a:latin typeface="Calibri" panose="020F0502020204030204" pitchFamily="34" charset="0"/>
              </a:rPr>
              <a:t>aved </a:t>
            </a:r>
            <a:r>
              <a:rPr lang="en-US" dirty="0">
                <a:latin typeface="Calibri" panose="020F0502020204030204" pitchFamily="34" charset="0"/>
              </a:rPr>
              <a:t>over 400 inpatient </a:t>
            </a:r>
            <a:r>
              <a:rPr lang="en-US" dirty="0" smtClean="0">
                <a:latin typeface="Calibri" panose="020F0502020204030204" pitchFamily="34" charset="0"/>
              </a:rPr>
              <a:t>days</a:t>
            </a:r>
          </a:p>
          <a:p>
            <a:pPr lvl="1"/>
            <a:r>
              <a:rPr lang="en-US" dirty="0" smtClean="0">
                <a:latin typeface="Calibri" panose="020F0502020204030204" pitchFamily="34" charset="0"/>
              </a:rPr>
              <a:t>Positive feedback from nursing staff</a:t>
            </a:r>
            <a:endParaRPr lang="en-US" dirty="0">
              <a:latin typeface="Calibri" panose="020F0502020204030204" pitchFamily="34" charset="0"/>
            </a:endParaRPr>
          </a:p>
          <a:p>
            <a:pPr lvl="1"/>
            <a:r>
              <a:rPr lang="en-US" dirty="0" smtClean="0">
                <a:latin typeface="Calibri" panose="020F0502020204030204" pitchFamily="34" charset="0"/>
              </a:rPr>
              <a:t>No </a:t>
            </a:r>
            <a:r>
              <a:rPr lang="en-US" dirty="0">
                <a:latin typeface="Calibri" panose="020F0502020204030204" pitchFamily="34" charset="0"/>
              </a:rPr>
              <a:t>issues with </a:t>
            </a:r>
            <a:r>
              <a:rPr lang="en-US" dirty="0" smtClean="0">
                <a:latin typeface="Calibri" panose="020F0502020204030204" pitchFamily="34" charset="0"/>
              </a:rPr>
              <a:t>PICC lines</a:t>
            </a:r>
            <a:endParaRPr lang="en-US" dirty="0">
              <a:latin typeface="Calibri" panose="020F0502020204030204" pitchFamily="34" charset="0"/>
            </a:endParaRPr>
          </a:p>
          <a:p>
            <a:pPr marL="0" indent="0">
              <a:buNone/>
            </a:pPr>
            <a:endParaRPr lang="en-US" dirty="0">
              <a:latin typeface="Calibri" panose="020F0502020204030204" pitchFamily="34" charset="0"/>
            </a:endParaRPr>
          </a:p>
        </p:txBody>
      </p:sp>
      <p:sp>
        <p:nvSpPr>
          <p:cNvPr id="4" name="TextBox 3"/>
          <p:cNvSpPr txBox="1"/>
          <p:nvPr/>
        </p:nvSpPr>
        <p:spPr>
          <a:xfrm>
            <a:off x="5562600" y="6421853"/>
            <a:ext cx="6467213" cy="307777"/>
          </a:xfrm>
          <a:prstGeom prst="rect">
            <a:avLst/>
          </a:prstGeom>
          <a:noFill/>
        </p:spPr>
        <p:txBody>
          <a:bodyPr wrap="square" rtlCol="0">
            <a:spAutoFit/>
          </a:bodyPr>
          <a:lstStyle/>
          <a:p>
            <a:pPr algn="r"/>
            <a:r>
              <a:rPr lang="en-US" sz="1400" dirty="0"/>
              <a:t>P</a:t>
            </a:r>
            <a:r>
              <a:rPr lang="en-US" sz="1400" dirty="0" smtClean="0"/>
              <a:t>ersonal communications with Dr. Daniel Solomon and Dr. </a:t>
            </a:r>
            <a:r>
              <a:rPr lang="en-US" sz="1400" dirty="0" err="1" smtClean="0"/>
              <a:t>Joji</a:t>
            </a:r>
            <a:r>
              <a:rPr lang="en-US" sz="1400" dirty="0" smtClean="0"/>
              <a:t> Suzuki, 3/2019.</a:t>
            </a:r>
            <a:endParaRPr lang="en-US" sz="1400" dirty="0"/>
          </a:p>
        </p:txBody>
      </p:sp>
    </p:spTree>
    <p:extLst>
      <p:ext uri="{BB962C8B-B14F-4D97-AF65-F5344CB8AC3E}">
        <p14:creationId xmlns:p14="http://schemas.microsoft.com/office/powerpoint/2010/main" val="211651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latin typeface="Calibri" panose="020F0502020204030204" pitchFamily="34" charset="0"/>
              </a:rPr>
              <a:t>Future directions at DHMC: “</a:t>
            </a:r>
            <a:r>
              <a:rPr lang="en-US" dirty="0" err="1" smtClean="0">
                <a:latin typeface="Calibri" panose="020F0502020204030204" pitchFamily="34" charset="0"/>
              </a:rPr>
              <a:t>Cura</a:t>
            </a:r>
            <a:r>
              <a:rPr lang="en-US" dirty="0" smtClean="0">
                <a:latin typeface="Calibri" panose="020F0502020204030204" pitchFamily="34" charset="0"/>
              </a:rPr>
              <a:t> </a:t>
            </a:r>
            <a:r>
              <a:rPr lang="en-US" dirty="0" err="1" smtClean="0">
                <a:latin typeface="Calibri" panose="020F0502020204030204" pitchFamily="34" charset="0"/>
              </a:rPr>
              <a:t>Personalis</a:t>
            </a:r>
            <a:r>
              <a:rPr lang="en-US" dirty="0" smtClean="0">
                <a:latin typeface="Calibri" panose="020F0502020204030204" pitchFamily="34" charset="0"/>
              </a:rPr>
              <a:t>”</a:t>
            </a:r>
            <a:br>
              <a:rPr lang="en-US" dirty="0" smtClean="0">
                <a:latin typeface="Calibri" panose="020F0502020204030204" pitchFamily="34" charset="0"/>
              </a:rPr>
            </a:br>
            <a:endParaRPr lang="en-US" dirty="0">
              <a:latin typeface="Calibri" panose="020F0502020204030204" pitchFamily="34" charset="0"/>
            </a:endParaRPr>
          </a:p>
        </p:txBody>
      </p:sp>
      <p:sp>
        <p:nvSpPr>
          <p:cNvPr id="7" name="Content Placeholder 6"/>
          <p:cNvSpPr>
            <a:spLocks noGrp="1"/>
          </p:cNvSpPr>
          <p:nvPr>
            <p:ph idx="1"/>
          </p:nvPr>
        </p:nvSpPr>
        <p:spPr/>
        <p:txBody>
          <a:bodyPr/>
          <a:lstStyle/>
          <a:p>
            <a:r>
              <a:rPr lang="en-US" dirty="0" smtClean="0">
                <a:latin typeface="Calibri" panose="020F0502020204030204" pitchFamily="34" charset="0"/>
              </a:rPr>
              <a:t>ID, GIM, and </a:t>
            </a:r>
            <a:r>
              <a:rPr lang="en-US" dirty="0" err="1" smtClean="0">
                <a:latin typeface="Calibri" panose="020F0502020204030204" pitchFamily="34" charset="0"/>
              </a:rPr>
              <a:t>BITeam</a:t>
            </a:r>
            <a:r>
              <a:rPr lang="en-US" dirty="0" smtClean="0">
                <a:latin typeface="Calibri" panose="020F0502020204030204" pitchFamily="34" charset="0"/>
              </a:rPr>
              <a:t> Collaboration</a:t>
            </a:r>
          </a:p>
          <a:p>
            <a:r>
              <a:rPr lang="en-US" dirty="0" smtClean="0">
                <a:latin typeface="Calibri" panose="020F0502020204030204" pitchFamily="34" charset="0"/>
              </a:rPr>
              <a:t>Developing:</a:t>
            </a:r>
          </a:p>
          <a:p>
            <a:pPr lvl="1"/>
            <a:r>
              <a:rPr lang="en-US" dirty="0">
                <a:latin typeface="Calibri" panose="020F0502020204030204" pitchFamily="34" charset="0"/>
              </a:rPr>
              <a:t>P</a:t>
            </a:r>
            <a:r>
              <a:rPr lang="en-US" dirty="0" smtClean="0">
                <a:latin typeface="Calibri" panose="020F0502020204030204" pitchFamily="34" charset="0"/>
              </a:rPr>
              <a:t>rotocol for multidisciplinary teamwork, assessment, and linkage to outpatient addiction treatment post-discharge</a:t>
            </a:r>
          </a:p>
          <a:p>
            <a:pPr lvl="1"/>
            <a:r>
              <a:rPr lang="en-US" dirty="0" smtClean="0">
                <a:latin typeface="Calibri" panose="020F0502020204030204" pitchFamily="34" charset="0"/>
              </a:rPr>
              <a:t>General guidelines for patients in whom home IV antibiotics could be reasonably considered</a:t>
            </a:r>
          </a:p>
          <a:p>
            <a:pPr lvl="1"/>
            <a:r>
              <a:rPr lang="en-US" dirty="0" smtClean="0">
                <a:latin typeface="Calibri" panose="020F0502020204030204" pitchFamily="34" charset="0"/>
              </a:rPr>
              <a:t>Possible new pathways for patients who do not have addiction care providers in the community</a:t>
            </a:r>
          </a:p>
        </p:txBody>
      </p:sp>
    </p:spTree>
    <p:extLst>
      <p:ext uri="{BB962C8B-B14F-4D97-AF65-F5344CB8AC3E}">
        <p14:creationId xmlns:p14="http://schemas.microsoft.com/office/powerpoint/2010/main" val="37476644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20240" y="45751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From Despair to Hope</a:t>
            </a:r>
          </a:p>
        </p:txBody>
      </p:sp>
      <p:sp>
        <p:nvSpPr>
          <p:cNvPr id="5" name="Rectangle 4"/>
          <p:cNvSpPr/>
          <p:nvPr/>
        </p:nvSpPr>
        <p:spPr>
          <a:xfrm>
            <a:off x="1341120" y="2037198"/>
            <a:ext cx="9144000" cy="2123658"/>
          </a:xfrm>
          <a:prstGeom prst="rect">
            <a:avLst/>
          </a:prstGeom>
          <a:solidFill>
            <a:schemeClr val="bg1"/>
          </a:solidFill>
        </p:spPr>
        <p:txBody>
          <a:bodyPr wrap="square">
            <a:spAutoFit/>
          </a:bodyPr>
          <a:lstStyle/>
          <a:p>
            <a:pPr algn="ctr"/>
            <a:r>
              <a:rPr lang="en-US" sz="4400" b="1" i="1" dirty="0">
                <a:solidFill>
                  <a:prstClr val="black"/>
                </a:solidFill>
                <a:latin typeface="Calibri"/>
              </a:rPr>
              <a:t>“</a:t>
            </a:r>
            <a:r>
              <a:rPr lang="en-US" sz="4400" b="1" i="1" dirty="0" smtClean="0">
                <a:solidFill>
                  <a:prstClr val="black"/>
                </a:solidFill>
                <a:latin typeface="Calibri"/>
              </a:rPr>
              <a:t>Compassion”</a:t>
            </a:r>
            <a:endParaRPr lang="en-US" sz="4400" b="1" i="1" dirty="0">
              <a:solidFill>
                <a:prstClr val="black"/>
              </a:solidFill>
              <a:latin typeface="Calibri"/>
            </a:endParaRPr>
          </a:p>
          <a:p>
            <a:pPr algn="ctr"/>
            <a:endParaRPr lang="en-US" sz="4400" b="1" i="1" dirty="0">
              <a:solidFill>
                <a:prstClr val="black"/>
              </a:solidFill>
              <a:latin typeface="Calibri"/>
            </a:endParaRPr>
          </a:p>
          <a:p>
            <a:pPr algn="ctr"/>
            <a:r>
              <a:rPr lang="en-US" sz="4400" b="1" i="1" dirty="0">
                <a:solidFill>
                  <a:prstClr val="black"/>
                </a:solidFill>
                <a:latin typeface="Calibri"/>
              </a:rPr>
              <a:t> </a:t>
            </a:r>
          </a:p>
        </p:txBody>
      </p:sp>
      <p:sp>
        <p:nvSpPr>
          <p:cNvPr id="6" name="Rectangle 5"/>
          <p:cNvSpPr/>
          <p:nvPr/>
        </p:nvSpPr>
        <p:spPr>
          <a:xfrm>
            <a:off x="1432560" y="3649595"/>
            <a:ext cx="9144000" cy="2123658"/>
          </a:xfrm>
          <a:prstGeom prst="rect">
            <a:avLst/>
          </a:prstGeom>
          <a:solidFill>
            <a:schemeClr val="bg1"/>
          </a:solidFill>
        </p:spPr>
        <p:txBody>
          <a:bodyPr wrap="square">
            <a:spAutoFit/>
          </a:bodyPr>
          <a:lstStyle/>
          <a:p>
            <a:pPr algn="ctr"/>
            <a:r>
              <a:rPr lang="en-US" sz="4400" b="1" i="1" dirty="0" smtClean="0">
                <a:solidFill>
                  <a:prstClr val="black"/>
                </a:solidFill>
                <a:latin typeface="Calibri"/>
              </a:rPr>
              <a:t>“Empathy</a:t>
            </a:r>
            <a:r>
              <a:rPr lang="en-US" sz="4400" b="1" i="1" dirty="0">
                <a:solidFill>
                  <a:prstClr val="black"/>
                </a:solidFill>
                <a:latin typeface="Calibri"/>
              </a:rPr>
              <a:t>”</a:t>
            </a:r>
          </a:p>
          <a:p>
            <a:pPr algn="ctr"/>
            <a:endParaRPr lang="en-US" sz="4400" b="1" i="1" dirty="0">
              <a:solidFill>
                <a:prstClr val="black"/>
              </a:solidFill>
              <a:latin typeface="Calibri"/>
            </a:endParaRPr>
          </a:p>
          <a:p>
            <a:pPr algn="ctr"/>
            <a:endParaRPr lang="en-US" sz="4400" b="1" i="1" dirty="0">
              <a:solidFill>
                <a:prstClr val="black"/>
              </a:solidFill>
              <a:latin typeface="Calibri"/>
            </a:endParaRPr>
          </a:p>
        </p:txBody>
      </p:sp>
      <p:sp>
        <p:nvSpPr>
          <p:cNvPr id="7" name="TextBox 6"/>
          <p:cNvSpPr txBox="1"/>
          <p:nvPr/>
        </p:nvSpPr>
        <p:spPr>
          <a:xfrm>
            <a:off x="8130540" y="6030961"/>
            <a:ext cx="4305300" cy="646331"/>
          </a:xfrm>
          <a:prstGeom prst="rect">
            <a:avLst/>
          </a:prstGeom>
          <a:noFill/>
        </p:spPr>
        <p:txBody>
          <a:bodyPr wrap="square" rtlCol="0">
            <a:spAutoFit/>
          </a:bodyPr>
          <a:lstStyle/>
          <a:p>
            <a:r>
              <a:rPr lang="en-US" sz="1200" dirty="0">
                <a:solidFill>
                  <a:prstClr val="black"/>
                </a:solidFill>
                <a:latin typeface="Calibri" panose="020F0502020204030204" pitchFamily="34" charset="0"/>
              </a:rPr>
              <a:t>Infectious Diseases Society of America Emerging Infections Network Report for Query: ‘Injection Drug Use (IDU) and Infectious Disease Practice.’ Courtesy of Christopher Rowley. </a:t>
            </a:r>
          </a:p>
        </p:txBody>
      </p:sp>
    </p:spTree>
    <p:extLst>
      <p:ext uri="{BB962C8B-B14F-4D97-AF65-F5344CB8AC3E}">
        <p14:creationId xmlns:p14="http://schemas.microsoft.com/office/powerpoint/2010/main" val="108348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Thank You</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rPr>
              <a:t>Chris Finn</a:t>
            </a:r>
          </a:p>
          <a:p>
            <a:r>
              <a:rPr lang="en-US" dirty="0" smtClean="0">
                <a:latin typeface="Calibri" panose="020F0502020204030204" pitchFamily="34" charset="0"/>
              </a:rPr>
              <a:t>David DeGijsel</a:t>
            </a:r>
          </a:p>
          <a:p>
            <a:r>
              <a:rPr lang="en-US" dirty="0" smtClean="0">
                <a:latin typeface="Calibri" panose="020F0502020204030204" pitchFamily="34" charset="0"/>
              </a:rPr>
              <a:t>Martha </a:t>
            </a:r>
            <a:r>
              <a:rPr lang="en-US" dirty="0" err="1" smtClean="0">
                <a:latin typeface="Calibri" panose="020F0502020204030204" pitchFamily="34" charset="0"/>
              </a:rPr>
              <a:t>Desbiens</a:t>
            </a:r>
            <a:endParaRPr lang="en-US" dirty="0" smtClean="0">
              <a:latin typeface="Calibri" panose="020F0502020204030204" pitchFamily="34" charset="0"/>
            </a:endParaRPr>
          </a:p>
          <a:p>
            <a:r>
              <a:rPr lang="en-US" dirty="0" smtClean="0">
                <a:latin typeface="Calibri" panose="020F0502020204030204" pitchFamily="34" charset="0"/>
              </a:rPr>
              <a:t>Charlie Brackett</a:t>
            </a:r>
          </a:p>
          <a:p>
            <a:r>
              <a:rPr lang="en-US" dirty="0" smtClean="0">
                <a:latin typeface="Calibri" panose="020F0502020204030204" pitchFamily="34" charset="0"/>
              </a:rPr>
              <a:t>Elias Loukas</a:t>
            </a:r>
          </a:p>
          <a:p>
            <a:endParaRPr lang="en-US" dirty="0">
              <a:latin typeface="Calibri" panose="020F0502020204030204" pitchFamily="34" charset="0"/>
            </a:endParaRPr>
          </a:p>
        </p:txBody>
      </p:sp>
    </p:spTree>
    <p:extLst>
      <p:ext uri="{BB962C8B-B14F-4D97-AF65-F5344CB8AC3E}">
        <p14:creationId xmlns:p14="http://schemas.microsoft.com/office/powerpoint/2010/main" val="1636329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Presentation</a:t>
            </a:r>
            <a:endParaRPr lang="en-US" b="1" dirty="0"/>
          </a:p>
        </p:txBody>
      </p:sp>
      <p:sp>
        <p:nvSpPr>
          <p:cNvPr id="3" name="Content Placeholder 2"/>
          <p:cNvSpPr>
            <a:spLocks noGrp="1"/>
          </p:cNvSpPr>
          <p:nvPr>
            <p:ph idx="1"/>
          </p:nvPr>
        </p:nvSpPr>
        <p:spPr>
          <a:xfrm>
            <a:off x="838200" y="1690688"/>
            <a:ext cx="10515600" cy="4700685"/>
          </a:xfrm>
        </p:spPr>
        <p:txBody>
          <a:bodyPr>
            <a:normAutofit lnSpcReduction="10000"/>
          </a:bodyPr>
          <a:lstStyle/>
          <a:p>
            <a:r>
              <a:rPr lang="en-US" sz="3600" dirty="0" smtClean="0"/>
              <a:t>Persistently positive BCs after six days; switched from vancomycin to ceftaroline, with clearance of BCs.</a:t>
            </a:r>
          </a:p>
          <a:p>
            <a:r>
              <a:rPr lang="en-US" sz="3600" dirty="0" smtClean="0"/>
              <a:t>Gradual improvement, ready for discharge by HD 13</a:t>
            </a:r>
          </a:p>
          <a:p>
            <a:r>
              <a:rPr lang="en-US" sz="3600" dirty="0" smtClean="0"/>
              <a:t>Lengthy discussions about discharge options; decision made to discharge to home, with PICC line, on daily daptomycin.</a:t>
            </a:r>
          </a:p>
          <a:p>
            <a:r>
              <a:rPr lang="en-US" sz="3600" dirty="0" smtClean="0"/>
              <a:t>Compliant with therapy, denied ongoing drug use.</a:t>
            </a:r>
          </a:p>
          <a:p>
            <a:r>
              <a:rPr lang="en-US" sz="3600" dirty="0" smtClean="0"/>
              <a:t>Seen in ID Clinic at four-week point, doing well, therapy discontinued.</a:t>
            </a:r>
          </a:p>
          <a:p>
            <a:endParaRPr lang="en-US" dirty="0" smtClean="0"/>
          </a:p>
        </p:txBody>
      </p:sp>
    </p:spTree>
    <p:extLst>
      <p:ext uri="{BB962C8B-B14F-4D97-AF65-F5344CB8AC3E}">
        <p14:creationId xmlns:p14="http://schemas.microsoft.com/office/powerpoint/2010/main" val="827155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5457"/>
          </a:xfrm>
        </p:spPr>
        <p:txBody>
          <a:bodyPr/>
          <a:lstStyle/>
          <a:p>
            <a:r>
              <a:rPr lang="en-US" b="1" dirty="0" smtClean="0"/>
              <a:t>Case Presentation, Part 2</a:t>
            </a:r>
            <a:endParaRPr lang="en-US" b="1" dirty="0"/>
          </a:p>
        </p:txBody>
      </p:sp>
      <p:sp>
        <p:nvSpPr>
          <p:cNvPr id="3" name="Content Placeholder 2"/>
          <p:cNvSpPr>
            <a:spLocks noGrp="1"/>
          </p:cNvSpPr>
          <p:nvPr>
            <p:ph idx="1"/>
          </p:nvPr>
        </p:nvSpPr>
        <p:spPr>
          <a:xfrm>
            <a:off x="838200" y="1338606"/>
            <a:ext cx="10515600" cy="5156462"/>
          </a:xfrm>
        </p:spPr>
        <p:txBody>
          <a:bodyPr/>
          <a:lstStyle/>
          <a:p>
            <a:r>
              <a:rPr lang="en-US" dirty="0" smtClean="0"/>
              <a:t>Readmitted three months later after presenting to OSH with chest pain, back pain, dyspnea.</a:t>
            </a:r>
          </a:p>
          <a:p>
            <a:r>
              <a:rPr lang="en-US" dirty="0" smtClean="0"/>
              <a:t>Recurrent heroin use acknowledged</a:t>
            </a:r>
          </a:p>
          <a:p>
            <a:r>
              <a:rPr lang="en-US" dirty="0" smtClean="0"/>
              <a:t>Multiple BCs positive for MSSA (new organism).</a:t>
            </a:r>
          </a:p>
          <a:p>
            <a:pPr marL="0" indent="0">
              <a:buNone/>
            </a:pPr>
            <a:r>
              <a:rPr lang="en-US" dirty="0" smtClean="0"/>
              <a:t>  </a:t>
            </a:r>
          </a:p>
          <a:p>
            <a:endParaRPr lang="en-US" dirty="0" smtClean="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4323" t="22268" r="25075" b="17113"/>
          <a:stretch/>
        </p:blipFill>
        <p:spPr>
          <a:xfrm>
            <a:off x="1274830" y="3525821"/>
            <a:ext cx="4553147" cy="2889119"/>
          </a:xfrm>
          <a:prstGeom prst="rect">
            <a:avLst/>
          </a:prstGeom>
        </p:spPr>
      </p:pic>
      <p:sp>
        <p:nvSpPr>
          <p:cNvPr id="5" name="TextBox 4"/>
          <p:cNvSpPr txBox="1"/>
          <p:nvPr/>
        </p:nvSpPr>
        <p:spPr>
          <a:xfrm>
            <a:off x="6377458" y="3439783"/>
            <a:ext cx="5159502" cy="954107"/>
          </a:xfrm>
          <a:prstGeom prst="rect">
            <a:avLst/>
          </a:prstGeom>
          <a:noFill/>
        </p:spPr>
        <p:txBody>
          <a:bodyPr wrap="square" rtlCol="0">
            <a:spAutoFit/>
          </a:bodyPr>
          <a:lstStyle/>
          <a:p>
            <a:pPr defTabSz="457200"/>
            <a:r>
              <a:rPr lang="en-US" sz="2800" dirty="0" smtClean="0">
                <a:solidFill>
                  <a:prstClr val="black"/>
                </a:solidFill>
              </a:rPr>
              <a:t>Echo: 2.7 cm vegetation on TV, 4+ tricuspid regurgitation</a:t>
            </a:r>
            <a:endParaRPr lang="en-US" sz="2800" dirty="0">
              <a:solidFill>
                <a:prstClr val="black"/>
              </a:solidFill>
            </a:endParaRPr>
          </a:p>
        </p:txBody>
      </p:sp>
    </p:spTree>
    <p:extLst>
      <p:ext uri="{BB962C8B-B14F-4D97-AF65-F5344CB8AC3E}">
        <p14:creationId xmlns:p14="http://schemas.microsoft.com/office/powerpoint/2010/main" val="2836280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0042"/>
          </a:xfrm>
        </p:spPr>
        <p:txBody>
          <a:bodyPr/>
          <a:lstStyle/>
          <a:p>
            <a:r>
              <a:rPr lang="en-US" b="1" dirty="0" smtClean="0"/>
              <a:t>Case Presentation, Part 2</a:t>
            </a:r>
            <a:endParaRPr lang="en-US" b="1" dirty="0"/>
          </a:p>
        </p:txBody>
      </p:sp>
      <p:sp>
        <p:nvSpPr>
          <p:cNvPr id="3" name="Content Placeholder 2"/>
          <p:cNvSpPr>
            <a:spLocks noGrp="1"/>
          </p:cNvSpPr>
          <p:nvPr>
            <p:ph idx="1"/>
          </p:nvPr>
        </p:nvSpPr>
        <p:spPr>
          <a:xfrm>
            <a:off x="838200" y="1395168"/>
            <a:ext cx="10515600" cy="4996206"/>
          </a:xfrm>
        </p:spPr>
        <p:txBody>
          <a:bodyPr>
            <a:normAutofit fontScale="92500" lnSpcReduction="20000"/>
          </a:bodyPr>
          <a:lstStyle/>
          <a:p>
            <a:r>
              <a:rPr lang="en-US" sz="3600" dirty="0"/>
              <a:t>H</a:t>
            </a:r>
            <a:r>
              <a:rPr lang="en-US" sz="3600" dirty="0" smtClean="0"/>
              <a:t>ospital course complicated by respiratory failure, AKI, pneumothorax, severe hypotension, DIC.</a:t>
            </a:r>
          </a:p>
          <a:p>
            <a:r>
              <a:rPr lang="en-US" sz="3600" dirty="0" smtClean="0"/>
              <a:t>Treatment involved CRRT, chest tube placement, antibiotics (cefazolin), vasopressors, prolonged intubation</a:t>
            </a:r>
          </a:p>
          <a:p>
            <a:r>
              <a:rPr lang="en-US" sz="3600" dirty="0" smtClean="0"/>
              <a:t>MRI scan:  discitis/osteomyelitis cervical and thoracic spine</a:t>
            </a:r>
          </a:p>
          <a:p>
            <a:r>
              <a:rPr lang="en-US" sz="3600" dirty="0" smtClean="0"/>
              <a:t>Developed severe right heart failure, </a:t>
            </a:r>
            <a:r>
              <a:rPr lang="en-US" sz="3600" dirty="0"/>
              <a:t>u</a:t>
            </a:r>
            <a:r>
              <a:rPr lang="en-US" sz="3600" dirty="0" smtClean="0"/>
              <a:t>nderwent TV replacement at week 6 of hospitalization</a:t>
            </a:r>
          </a:p>
          <a:p>
            <a:r>
              <a:rPr lang="en-US" sz="3600" dirty="0" smtClean="0"/>
              <a:t>Hospital stay 10 weeks, discharged to home on methadone, with scheduled appointment in methadone clinic</a:t>
            </a:r>
          </a:p>
          <a:p>
            <a:r>
              <a:rPr lang="en-US" sz="3600" dirty="0"/>
              <a:t>D</a:t>
            </a:r>
            <a:r>
              <a:rPr lang="en-US" sz="3600" dirty="0" smtClean="0"/>
              <a:t>oing well, sober, 5 months after discharge (4 months ago)</a:t>
            </a:r>
          </a:p>
          <a:p>
            <a:endParaRPr lang="en-US" dirty="0"/>
          </a:p>
          <a:p>
            <a:endParaRPr lang="en-US" dirty="0" smtClean="0"/>
          </a:p>
        </p:txBody>
      </p:sp>
    </p:spTree>
    <p:extLst>
      <p:ext uri="{BB962C8B-B14F-4D97-AF65-F5344CB8AC3E}">
        <p14:creationId xmlns:p14="http://schemas.microsoft.com/office/powerpoint/2010/main" val="303988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Description of Patients, PWID with Endocarditis</a:t>
            </a:r>
            <a:br>
              <a:rPr lang="en-US" sz="4000" b="1" dirty="0" smtClean="0"/>
            </a:br>
            <a:r>
              <a:rPr lang="en-US" sz="4000" b="1" dirty="0" smtClean="0"/>
              <a:t>2/2018 – 2/2019</a:t>
            </a:r>
            <a:endParaRPr lang="en-US" sz="4000" b="1" dirty="0"/>
          </a:p>
        </p:txBody>
      </p:sp>
      <p:sp>
        <p:nvSpPr>
          <p:cNvPr id="3" name="Content Placeholder 2"/>
          <p:cNvSpPr>
            <a:spLocks noGrp="1"/>
          </p:cNvSpPr>
          <p:nvPr>
            <p:ph idx="1"/>
          </p:nvPr>
        </p:nvSpPr>
        <p:spPr>
          <a:xfrm>
            <a:off x="838200" y="1885360"/>
            <a:ext cx="10515600" cy="4562573"/>
          </a:xfrm>
        </p:spPr>
        <p:txBody>
          <a:bodyPr>
            <a:normAutofit/>
          </a:bodyPr>
          <a:lstStyle/>
          <a:p>
            <a:r>
              <a:rPr lang="en-US" sz="3600" dirty="0" smtClean="0"/>
              <a:t>39 cases of endocarditis, 38 patients (one with two discrete episodes)</a:t>
            </a:r>
          </a:p>
          <a:p>
            <a:r>
              <a:rPr lang="en-US" sz="3600" dirty="0" smtClean="0"/>
              <a:t>14 male, 24 female</a:t>
            </a:r>
          </a:p>
          <a:p>
            <a:r>
              <a:rPr lang="en-US" sz="3600" dirty="0" smtClean="0"/>
              <a:t>Average age 34, median age 31 (range 20-57)</a:t>
            </a:r>
          </a:p>
          <a:p>
            <a:r>
              <a:rPr lang="en-US" sz="3600" dirty="0" smtClean="0"/>
              <a:t>84% (!) of patients infected with HCV (31 of 37 tested)</a:t>
            </a:r>
          </a:p>
          <a:p>
            <a:r>
              <a:rPr lang="en-US" sz="3600" dirty="0" smtClean="0"/>
              <a:t>No patients with HIV infection (0 of 36 tested)</a:t>
            </a:r>
            <a:endParaRPr lang="en-US" sz="3600" dirty="0"/>
          </a:p>
        </p:txBody>
      </p:sp>
    </p:spTree>
    <p:extLst>
      <p:ext uri="{BB962C8B-B14F-4D97-AF65-F5344CB8AC3E}">
        <p14:creationId xmlns:p14="http://schemas.microsoft.com/office/powerpoint/2010/main" val="203727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1"/>
            </a:gs>
            <a:gs pos="100000">
              <a:schemeClr val="accent6">
                <a:lumMod val="30000"/>
                <a:lumOff val="70000"/>
              </a:schemeClr>
            </a:gs>
          </a:gsLst>
          <a:lin ang="4200000" scaled="0"/>
          <a:tileRect/>
        </a:gradFill>
        <a:effectLst/>
      </p:bgPr>
    </p:bg>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659876" y="415108"/>
          <a:ext cx="10622365" cy="62496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0294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GSM_PPT_WhiteMk-HD-20170630.potx" id="{C3F61CD0-E06F-49CD-BD7C-A6BBFEBDC786}" vid="{0070CD0E-DF40-43E7-91CB-92D5C502686C}"/>
    </a:ext>
  </a:extLst>
</a:theme>
</file>

<file path=ppt/theme/theme10.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artmouth">
  <a:themeElements>
    <a:clrScheme name="Custom 4">
      <a:dk1>
        <a:srgbClr val="000000"/>
      </a:dk1>
      <a:lt1>
        <a:srgbClr val="FFFFFF"/>
      </a:lt1>
      <a:dk2>
        <a:srgbClr val="797979"/>
      </a:dk2>
      <a:lt2>
        <a:srgbClr val="D9D9D9"/>
      </a:lt2>
      <a:accent1>
        <a:srgbClr val="00693E"/>
      </a:accent1>
      <a:accent2>
        <a:srgbClr val="12312B"/>
      </a:accent2>
      <a:accent3>
        <a:srgbClr val="C3DD88"/>
      </a:accent3>
      <a:accent4>
        <a:srgbClr val="6EAA8D"/>
      </a:accent4>
      <a:accent5>
        <a:srgbClr val="797979"/>
      </a:accent5>
      <a:accent6>
        <a:srgbClr val="EBF3EF"/>
      </a:accent6>
      <a:hlink>
        <a:srgbClr val="00693E"/>
      </a:hlink>
      <a:folHlink>
        <a:srgbClr val="1231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0" id="{E1D9F19A-70A1-4847-BA67-BF9837C8879D}" vid="{A157E432-0F63-7943-902C-050C59CA7422}"/>
    </a:ext>
  </a:extLst>
</a:theme>
</file>

<file path=ppt/theme/theme4.xml><?xml version="1.0" encoding="utf-8"?>
<a:theme xmlns:a="http://schemas.openxmlformats.org/drawingml/2006/main" name="2_Dartmouth">
  <a:themeElements>
    <a:clrScheme name="Custom 4">
      <a:dk1>
        <a:srgbClr val="000000"/>
      </a:dk1>
      <a:lt1>
        <a:srgbClr val="FFFFFF"/>
      </a:lt1>
      <a:dk2>
        <a:srgbClr val="797979"/>
      </a:dk2>
      <a:lt2>
        <a:srgbClr val="D9D9D9"/>
      </a:lt2>
      <a:accent1>
        <a:srgbClr val="00693E"/>
      </a:accent1>
      <a:accent2>
        <a:srgbClr val="12312B"/>
      </a:accent2>
      <a:accent3>
        <a:srgbClr val="C3DD88"/>
      </a:accent3>
      <a:accent4>
        <a:srgbClr val="6EAA8D"/>
      </a:accent4>
      <a:accent5>
        <a:srgbClr val="797979"/>
      </a:accent5>
      <a:accent6>
        <a:srgbClr val="EBF3EF"/>
      </a:accent6>
      <a:hlink>
        <a:srgbClr val="00693E"/>
      </a:hlink>
      <a:folHlink>
        <a:srgbClr val="1231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0" id="{E1D9F19A-70A1-4847-BA67-BF9837C8879D}" vid="{A157E432-0F63-7943-902C-050C59CA7422}"/>
    </a:ext>
  </a:extLst>
</a:theme>
</file>

<file path=ppt/theme/theme5.xml><?xml version="1.0" encoding="utf-8"?>
<a:theme xmlns:a="http://schemas.openxmlformats.org/drawingml/2006/main" name="3_Dartmouth">
  <a:themeElements>
    <a:clrScheme name="Custom 4">
      <a:dk1>
        <a:srgbClr val="000000"/>
      </a:dk1>
      <a:lt1>
        <a:srgbClr val="FFFFFF"/>
      </a:lt1>
      <a:dk2>
        <a:srgbClr val="797979"/>
      </a:dk2>
      <a:lt2>
        <a:srgbClr val="D9D9D9"/>
      </a:lt2>
      <a:accent1>
        <a:srgbClr val="00693E"/>
      </a:accent1>
      <a:accent2>
        <a:srgbClr val="12312B"/>
      </a:accent2>
      <a:accent3>
        <a:srgbClr val="C3DD88"/>
      </a:accent3>
      <a:accent4>
        <a:srgbClr val="6EAA8D"/>
      </a:accent4>
      <a:accent5>
        <a:srgbClr val="797979"/>
      </a:accent5>
      <a:accent6>
        <a:srgbClr val="EBF3EF"/>
      </a:accent6>
      <a:hlink>
        <a:srgbClr val="00693E"/>
      </a:hlink>
      <a:folHlink>
        <a:srgbClr val="1231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0" id="{E1D9F19A-70A1-4847-BA67-BF9837C8879D}" vid="{A157E432-0F63-7943-902C-050C59CA7422}"/>
    </a:ext>
  </a:ext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DH-GSM_PPT_WhiteMk-HD-20171005</Template>
  <TotalTime>6178</TotalTime>
  <Words>3715</Words>
  <Application>Microsoft Office PowerPoint</Application>
  <PresentationFormat>Widescreen</PresentationFormat>
  <Paragraphs>513</Paragraphs>
  <Slides>48</Slides>
  <Notes>22</Notes>
  <HiddenSlides>0</HiddenSlides>
  <MMClips>0</MMClips>
  <ScaleCrop>false</ScaleCrop>
  <HeadingPairs>
    <vt:vector size="6" baseType="variant">
      <vt:variant>
        <vt:lpstr>Fonts Used</vt:lpstr>
      </vt:variant>
      <vt:variant>
        <vt:i4>8</vt:i4>
      </vt:variant>
      <vt:variant>
        <vt:lpstr>Theme</vt:lpstr>
      </vt:variant>
      <vt:variant>
        <vt:i4>16</vt:i4>
      </vt:variant>
      <vt:variant>
        <vt:lpstr>Slide Titles</vt:lpstr>
      </vt:variant>
      <vt:variant>
        <vt:i4>48</vt:i4>
      </vt:variant>
    </vt:vector>
  </HeadingPairs>
  <TitlesOfParts>
    <vt:vector size="72" baseType="lpstr">
      <vt:lpstr>Arial</vt:lpstr>
      <vt:lpstr>Calibri</vt:lpstr>
      <vt:lpstr>Calibri Light</vt:lpstr>
      <vt:lpstr>Futura Medium</vt:lpstr>
      <vt:lpstr>National 2</vt:lpstr>
      <vt:lpstr>National 2 Medium</vt:lpstr>
      <vt:lpstr>Tahoma</vt:lpstr>
      <vt:lpstr>Times New Roman</vt:lpstr>
      <vt:lpstr>Office Theme</vt:lpstr>
      <vt:lpstr>4_Office Theme</vt:lpstr>
      <vt:lpstr>1_Dartmouth</vt:lpstr>
      <vt:lpstr>2_Dartmouth</vt:lpstr>
      <vt:lpstr>3_Dartmouth</vt:lpstr>
      <vt:lpstr>1_Office Theme</vt:lpstr>
      <vt:lpstr>2_Office Theme</vt:lpstr>
      <vt:lpstr>3_Office Theme</vt:lpstr>
      <vt:lpstr>5_Office Theme</vt:lpstr>
      <vt:lpstr>6_Office Theme</vt:lpstr>
      <vt:lpstr>7_Office Theme</vt:lpstr>
      <vt:lpstr>8_Office Theme</vt:lpstr>
      <vt:lpstr>9_Office Theme</vt:lpstr>
      <vt:lpstr>10_Office Theme</vt:lpstr>
      <vt:lpstr>11_Office Theme</vt:lpstr>
      <vt:lpstr>12_Office Theme</vt:lpstr>
      <vt:lpstr>Endocarditis Related to Injection Drug Use:  Marker of an Epidemic</vt:lpstr>
      <vt:lpstr>No conflicts of interest to disclose.</vt:lpstr>
      <vt:lpstr>Case Presentation</vt:lpstr>
      <vt:lpstr>Case Presentation</vt:lpstr>
      <vt:lpstr>Case Presentation</vt:lpstr>
      <vt:lpstr>Case Presentation, Part 2</vt:lpstr>
      <vt:lpstr>Case Presentation, Part 2</vt:lpstr>
      <vt:lpstr>Description of Patients, PWID with Endocarditis 2/2018 – 2/2019</vt:lpstr>
      <vt:lpstr>PowerPoint Presentation</vt:lpstr>
      <vt:lpstr>Valve Involvement</vt:lpstr>
      <vt:lpstr>Microbiology of Endocarditis</vt:lpstr>
      <vt:lpstr>In-Hospital Complications</vt:lpstr>
      <vt:lpstr>Completion of Therapy</vt:lpstr>
      <vt:lpstr>Status as of April, 2019</vt:lpstr>
      <vt:lpstr>IE Cases by Year</vt:lpstr>
      <vt:lpstr>IE Cases by Year</vt:lpstr>
      <vt:lpstr>IE Cases by Year</vt:lpstr>
      <vt:lpstr>PowerPoint Presentation</vt:lpstr>
      <vt:lpstr>PowerPoint Presentation</vt:lpstr>
      <vt:lpstr>PowerPoint Presentation</vt:lpstr>
      <vt:lpstr>Epidemic of the Young</vt:lpstr>
      <vt:lpstr>What happens to these patients?</vt:lpstr>
      <vt:lpstr>What happens to these patients?</vt:lpstr>
      <vt:lpstr>What happens to these patients?</vt:lpstr>
      <vt:lpstr>What happens to these patients?</vt:lpstr>
      <vt:lpstr>What happens to these patients?</vt:lpstr>
      <vt:lpstr>PowerPoint Presentation</vt:lpstr>
      <vt:lpstr>What about surgery?</vt:lpstr>
      <vt:lpstr>Outcomes in PWID requiring surgery for IE</vt:lpstr>
      <vt:lpstr>PowerPoint Presentation</vt:lpstr>
      <vt:lpstr>What are we missing?</vt:lpstr>
      <vt:lpstr>Addressing addiction: essential and missed opportunities</vt:lpstr>
      <vt:lpstr>PowerPoint Presentation</vt:lpstr>
      <vt:lpstr>PowerPoint Presentation</vt:lpstr>
      <vt:lpstr>PowerPoint Presentation</vt:lpstr>
      <vt:lpstr>Models for Integrating Addiction Care</vt:lpstr>
      <vt:lpstr>BITeam at DHMC: Trying to take a multi-tiered approach</vt:lpstr>
      <vt:lpstr>Choosing therapy for the infection: Can we use a PICC line?</vt:lpstr>
      <vt:lpstr>PowerPoint Presentation</vt:lpstr>
      <vt:lpstr>PowerPoint Presentation</vt:lpstr>
      <vt:lpstr>Current practice: Evidence-based, or Dogma?</vt:lpstr>
      <vt:lpstr>General Findings</vt:lpstr>
      <vt:lpstr>Beyond the PICC line: Individualized Care &amp; Addiction Treatment</vt:lpstr>
      <vt:lpstr>New Approaches: Keep Calm and OPAT On (As long as you treat the addiction)</vt:lpstr>
      <vt:lpstr>More Evidence Coming Soon</vt:lpstr>
      <vt:lpstr>Future directions at DHMC: “Cura Personalis” </vt:lpstr>
      <vt:lpstr>PowerPoint Presentation</vt:lpstr>
      <vt:lpstr>Thank You</vt:lpstr>
    </vt:vector>
  </TitlesOfParts>
  <Company>Dartmouth-Hitchcock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Infectious Complications of Injection Drug Use</dc:title>
  <dc:creator>Colleen M. Kershaw</dc:creator>
  <cp:lastModifiedBy>Colleen M. Kershaw</cp:lastModifiedBy>
  <cp:revision>214</cp:revision>
  <dcterms:created xsi:type="dcterms:W3CDTF">2018-10-19T19:11:18Z</dcterms:created>
  <dcterms:modified xsi:type="dcterms:W3CDTF">2019-04-29T13:57:45Z</dcterms:modified>
</cp:coreProperties>
</file>