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charts/chart1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7" r:id="rId4"/>
    <p:sldMasterId id="2147483694" r:id="rId5"/>
    <p:sldMasterId id="2147483704" r:id="rId6"/>
    <p:sldMasterId id="2147483716" r:id="rId7"/>
    <p:sldMasterId id="2147483723" r:id="rId8"/>
    <p:sldMasterId id="2147483742" r:id="rId9"/>
    <p:sldMasterId id="2147483754" r:id="rId10"/>
    <p:sldMasterId id="2147483773" r:id="rId11"/>
    <p:sldMasterId id="2147483785" r:id="rId12"/>
    <p:sldMasterId id="2147483787" r:id="rId13"/>
  </p:sldMasterIdLst>
  <p:notesMasterIdLst>
    <p:notesMasterId r:id="rId108"/>
  </p:notesMasterIdLst>
  <p:sldIdLst>
    <p:sldId id="258" r:id="rId14"/>
    <p:sldId id="345" r:id="rId15"/>
    <p:sldId id="257" r:id="rId16"/>
    <p:sldId id="424" r:id="rId17"/>
    <p:sldId id="34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69" r:id="rId40"/>
    <p:sldId id="291" r:id="rId41"/>
    <p:sldId id="292" r:id="rId42"/>
    <p:sldId id="293" r:id="rId43"/>
    <p:sldId id="294" r:id="rId44"/>
    <p:sldId id="409" r:id="rId45"/>
    <p:sldId id="410" r:id="rId46"/>
    <p:sldId id="411" r:id="rId47"/>
    <p:sldId id="412" r:id="rId48"/>
    <p:sldId id="413" r:id="rId49"/>
    <p:sldId id="414" r:id="rId50"/>
    <p:sldId id="415" r:id="rId51"/>
    <p:sldId id="416" r:id="rId52"/>
    <p:sldId id="417" r:id="rId53"/>
    <p:sldId id="418" r:id="rId54"/>
    <p:sldId id="419" r:id="rId55"/>
    <p:sldId id="420" r:id="rId56"/>
    <p:sldId id="421" r:id="rId57"/>
    <p:sldId id="422" r:id="rId58"/>
    <p:sldId id="370" r:id="rId59"/>
    <p:sldId id="371" r:id="rId60"/>
    <p:sldId id="372" r:id="rId61"/>
    <p:sldId id="373" r:id="rId62"/>
    <p:sldId id="374" r:id="rId63"/>
    <p:sldId id="375" r:id="rId64"/>
    <p:sldId id="376" r:id="rId65"/>
    <p:sldId id="377" r:id="rId66"/>
    <p:sldId id="378" r:id="rId67"/>
    <p:sldId id="379" r:id="rId68"/>
    <p:sldId id="380" r:id="rId69"/>
    <p:sldId id="381" r:id="rId70"/>
    <p:sldId id="382" r:id="rId71"/>
    <p:sldId id="383" r:id="rId72"/>
    <p:sldId id="384" r:id="rId73"/>
    <p:sldId id="331" r:id="rId74"/>
    <p:sldId id="332" r:id="rId75"/>
    <p:sldId id="333" r:id="rId76"/>
    <p:sldId id="334" r:id="rId77"/>
    <p:sldId id="335" r:id="rId78"/>
    <p:sldId id="391" r:id="rId79"/>
    <p:sldId id="392" r:id="rId80"/>
    <p:sldId id="393" r:id="rId81"/>
    <p:sldId id="394" r:id="rId82"/>
    <p:sldId id="395" r:id="rId83"/>
    <p:sldId id="396" r:id="rId84"/>
    <p:sldId id="397" r:id="rId85"/>
    <p:sldId id="398" r:id="rId86"/>
    <p:sldId id="399" r:id="rId87"/>
    <p:sldId id="400" r:id="rId88"/>
    <p:sldId id="401" r:id="rId89"/>
    <p:sldId id="402" r:id="rId90"/>
    <p:sldId id="403" r:id="rId91"/>
    <p:sldId id="404" r:id="rId92"/>
    <p:sldId id="405" r:id="rId93"/>
    <p:sldId id="406" r:id="rId94"/>
    <p:sldId id="407" r:id="rId95"/>
    <p:sldId id="408" r:id="rId96"/>
    <p:sldId id="336" r:id="rId97"/>
    <p:sldId id="337" r:id="rId98"/>
    <p:sldId id="338" r:id="rId99"/>
    <p:sldId id="339" r:id="rId100"/>
    <p:sldId id="340" r:id="rId101"/>
    <p:sldId id="341" r:id="rId102"/>
    <p:sldId id="342" r:id="rId103"/>
    <p:sldId id="343" r:id="rId104"/>
    <p:sldId id="344" r:id="rId105"/>
    <p:sldId id="320" r:id="rId106"/>
    <p:sldId id="346" r:id="rId10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B4F2EF3A-D998-4498-90F1-3ABEF0703002}">
          <p14:sldIdLst>
            <p14:sldId id="258"/>
            <p14:sldId id="345"/>
          </p14:sldIdLst>
        </p14:section>
        <p14:section name="Sally" id="{0418F4A3-6ACA-4221-A16C-3AC0899BA386}">
          <p14:sldIdLst>
            <p14:sldId id="257"/>
            <p14:sldId id="424"/>
          </p14:sldIdLst>
        </p14:section>
        <p14:section name="Luke Archibald" id="{B1B5E4CD-AED3-45F6-B17A-C7D9D38966EA}">
          <p14:sldIdLst>
            <p14:sldId id="347"/>
            <p14:sldId id="348"/>
            <p14:sldId id="349"/>
            <p14:sldId id="350"/>
            <p14:sldId id="351"/>
            <p14:sldId id="352"/>
          </p14:sldIdLst>
        </p14:section>
        <p14:section name="Charlie Brackett" id="{18F48708-C0DF-4707-AC6E-2D05C06BA80B}">
          <p14:sldIdLst>
            <p14:sldId id="353"/>
            <p14:sldId id="354"/>
            <p14:sldId id="355"/>
            <p14:sldId id="356"/>
            <p14:sldId id="357"/>
            <p14:sldId id="358"/>
            <p14:sldId id="359"/>
            <p14:sldId id="360"/>
            <p14:sldId id="361"/>
            <p14:sldId id="362"/>
            <p14:sldId id="363"/>
            <p14:sldId id="364"/>
            <p14:sldId id="365"/>
            <p14:sldId id="366"/>
            <p14:sldId id="367"/>
            <p14:sldId id="368"/>
            <p14:sldId id="369"/>
          </p14:sldIdLst>
        </p14:section>
        <p14:section name="Daisy Goodman &amp; Julia Frew" id="{2F50D200-DBC5-4C24-A270-CE5243C5FEA6}">
          <p14:sldIdLst>
            <p14:sldId id="291"/>
            <p14:sldId id="292"/>
            <p14:sldId id="293"/>
            <p14:sldId id="294"/>
          </p14:sldIdLst>
        </p14:section>
        <p14:section name="Bonny Whalen" id="{F938B32C-C376-48BE-BA36-C596C7A6CAE5}">
          <p14:sldIdLst>
            <p14:sldId id="409"/>
            <p14:sldId id="410"/>
            <p14:sldId id="411"/>
            <p14:sldId id="412"/>
            <p14:sldId id="413"/>
            <p14:sldId id="414"/>
            <p14:sldId id="415"/>
            <p14:sldId id="416"/>
            <p14:sldId id="417"/>
            <p14:sldId id="418"/>
            <p14:sldId id="419"/>
            <p14:sldId id="420"/>
            <p14:sldId id="421"/>
            <p14:sldId id="422"/>
          </p14:sldIdLst>
        </p14:section>
        <p14:section name="Matt Duncan" id="{6B7DAC0F-BD95-4671-81D5-3753EA4C0CA2}">
          <p14:sldIdLst>
            <p14:sldId id="370"/>
            <p14:sldId id="371"/>
            <p14:sldId id="372"/>
            <p14:sldId id="373"/>
            <p14:sldId id="374"/>
            <p14:sldId id="375"/>
            <p14:sldId id="376"/>
            <p14:sldId id="377"/>
            <p14:sldId id="378"/>
          </p14:sldIdLst>
        </p14:section>
        <p14:section name="Holly Gaspar" id="{D28674FE-27D0-4C99-AEF0-CE71F91633ED}">
          <p14:sldIdLst>
            <p14:sldId id="379"/>
            <p14:sldId id="380"/>
            <p14:sldId id="381"/>
            <p14:sldId id="382"/>
            <p14:sldId id="383"/>
            <p14:sldId id="384"/>
          </p14:sldIdLst>
        </p14:section>
        <p14:section name="Kathleen Broglio" id="{082BA4EE-4646-4AD0-B94C-6E3061760537}">
          <p14:sldIdLst>
            <p14:sldId id="331"/>
            <p14:sldId id="332"/>
            <p14:sldId id="333"/>
            <p14:sldId id="334"/>
            <p14:sldId id="335"/>
          </p14:sldIdLst>
        </p14:section>
        <p14:section name="Bruce Vrooman" id="{78BAC08D-563A-4E2F-A625-CC2EFA47264E}">
          <p14:sldIdLst>
            <p14:sldId id="391"/>
            <p14:sldId id="392"/>
            <p14:sldId id="393"/>
            <p14:sldId id="394"/>
            <p14:sldId id="395"/>
            <p14:sldId id="396"/>
            <p14:sldId id="397"/>
            <p14:sldId id="398"/>
            <p14:sldId id="399"/>
            <p14:sldId id="400"/>
            <p14:sldId id="401"/>
            <p14:sldId id="402"/>
            <p14:sldId id="403"/>
            <p14:sldId id="404"/>
            <p14:sldId id="405"/>
            <p14:sldId id="406"/>
            <p14:sldId id="407"/>
            <p14:sldId id="408"/>
          </p14:sldIdLst>
        </p14:section>
        <p14:section name="Seddon" id="{255F4844-5579-4CAC-BE42-8F1D6686BB9A}">
          <p14:sldIdLst>
            <p14:sldId id="336"/>
            <p14:sldId id="337"/>
            <p14:sldId id="338"/>
            <p14:sldId id="339"/>
            <p14:sldId id="340"/>
            <p14:sldId id="341"/>
            <p14:sldId id="342"/>
            <p14:sldId id="343"/>
            <p14:sldId id="344"/>
          </p14:sldIdLst>
        </p14:section>
        <p14:section name="Discussion" id="{FA175A76-9F29-4265-AAD5-009648E95DAE}">
          <p14:sldIdLst>
            <p14:sldId id="320"/>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98" d="100"/>
          <a:sy n="98" d="100"/>
        </p:scale>
        <p:origin x="11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slide" Target="slides/slide94.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presProps" Target="presProp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joseph%20b.%20bond\Desktop\TDI\Statistical%20Methods%20for%20QI\Group%20Project\Data%20for%20group%20project.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H306\Joseph%20T.%20Caristi$\My%20Documents\Pain%20Clinic\Reducing%20Opioids%20Project\02-05-2019%20Data%20Update%20V7.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h306\Jennifer%20G.%20Raymond$\Behavioral%20Health\Behavioral%20Health%20Integration\Measures%20&amp;%20Satisfaction\2018_Data%20for%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oseph%20b.%20bond\Desktop\TDI\Statistical%20Methods%20for%20QI\Group%20Project\Data%20for%20group%20projec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Monthly Screenings; Nashua Family Practice</a:t>
            </a:r>
          </a:p>
          <a:p>
            <a:pPr>
              <a:defRPr/>
            </a:pPr>
            <a:r>
              <a:rPr lang="en-US"/>
              <a:t>September 2017-January 2019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Sheet6!$C$1</c:f>
              <c:strCache>
                <c:ptCount val="1"/>
                <c:pt idx="0">
                  <c:v>Completed</c:v>
                </c:pt>
              </c:strCache>
            </c:strRef>
          </c:tx>
          <c:spPr>
            <a:solidFill>
              <a:srgbClr val="339966"/>
            </a:solidFill>
            <a:ln>
              <a:noFill/>
            </a:ln>
            <a:effectLst/>
          </c:spPr>
          <c:cat>
            <c:numRef>
              <c:f>Sheet6!$B$2:$B$18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Sheet6!$C$2:$C$18</c:f>
              <c:numCache>
                <c:formatCode>General</c:formatCode>
                <c:ptCount val="17"/>
                <c:pt idx="0">
                  <c:v>1078</c:v>
                </c:pt>
                <c:pt idx="1">
                  <c:v>1134</c:v>
                </c:pt>
                <c:pt idx="2">
                  <c:v>1073</c:v>
                </c:pt>
                <c:pt idx="3">
                  <c:v>974</c:v>
                </c:pt>
                <c:pt idx="4">
                  <c:v>1154</c:v>
                </c:pt>
                <c:pt idx="5">
                  <c:v>1024</c:v>
                </c:pt>
                <c:pt idx="6">
                  <c:v>1004</c:v>
                </c:pt>
                <c:pt idx="7">
                  <c:v>817</c:v>
                </c:pt>
                <c:pt idx="8">
                  <c:v>918</c:v>
                </c:pt>
                <c:pt idx="9">
                  <c:v>1003</c:v>
                </c:pt>
                <c:pt idx="10">
                  <c:v>787</c:v>
                </c:pt>
                <c:pt idx="11">
                  <c:v>939</c:v>
                </c:pt>
                <c:pt idx="12">
                  <c:v>985</c:v>
                </c:pt>
                <c:pt idx="13">
                  <c:v>1049</c:v>
                </c:pt>
                <c:pt idx="14">
                  <c:v>918</c:v>
                </c:pt>
                <c:pt idx="15">
                  <c:v>969</c:v>
                </c:pt>
                <c:pt idx="16">
                  <c:v>1054</c:v>
                </c:pt>
              </c:numCache>
            </c:numRef>
          </c:val>
          <c:extLst>
            <c:ext xmlns:c16="http://schemas.microsoft.com/office/drawing/2014/chart" uri="{C3380CC4-5D6E-409C-BE32-E72D297353CC}">
              <c16:uniqueId val="{00000000-7C10-48B7-9DE3-CCEC28B4A780}"/>
            </c:ext>
          </c:extLst>
        </c:ser>
        <c:ser>
          <c:idx val="1"/>
          <c:order val="1"/>
          <c:tx>
            <c:strRef>
              <c:f>Sheet6!$D$1</c:f>
              <c:strCache>
                <c:ptCount val="1"/>
                <c:pt idx="0">
                  <c:v>Eligible</c:v>
                </c:pt>
              </c:strCache>
            </c:strRef>
          </c:tx>
          <c:spPr>
            <a:solidFill>
              <a:schemeClr val="accent5">
                <a:lumMod val="75000"/>
                <a:alpha val="50000"/>
              </a:schemeClr>
            </a:solidFill>
            <a:ln>
              <a:noFill/>
            </a:ln>
            <a:effectLst/>
          </c:spPr>
          <c:cat>
            <c:numRef>
              <c:f>Sheet6!$B$2:$B$18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Sheet6!$D$2:$D$18</c:f>
              <c:numCache>
                <c:formatCode>General</c:formatCode>
                <c:ptCount val="17"/>
                <c:pt idx="0">
                  <c:v>1186</c:v>
                </c:pt>
                <c:pt idx="1">
                  <c:v>1179</c:v>
                </c:pt>
                <c:pt idx="2">
                  <c:v>1129</c:v>
                </c:pt>
                <c:pt idx="3">
                  <c:v>1048</c:v>
                </c:pt>
                <c:pt idx="4">
                  <c:v>1250</c:v>
                </c:pt>
                <c:pt idx="5">
                  <c:v>1132</c:v>
                </c:pt>
                <c:pt idx="6">
                  <c:v>1131</c:v>
                </c:pt>
                <c:pt idx="7">
                  <c:v>976</c:v>
                </c:pt>
                <c:pt idx="8">
                  <c:v>1109</c:v>
                </c:pt>
                <c:pt idx="9">
                  <c:v>1165</c:v>
                </c:pt>
                <c:pt idx="10">
                  <c:v>978</c:v>
                </c:pt>
                <c:pt idx="11">
                  <c:v>1235</c:v>
                </c:pt>
                <c:pt idx="12">
                  <c:v>1159</c:v>
                </c:pt>
                <c:pt idx="13">
                  <c:v>1379</c:v>
                </c:pt>
                <c:pt idx="14">
                  <c:v>1290</c:v>
                </c:pt>
                <c:pt idx="15">
                  <c:v>1314</c:v>
                </c:pt>
                <c:pt idx="16">
                  <c:v>1409</c:v>
                </c:pt>
              </c:numCache>
            </c:numRef>
          </c:val>
          <c:extLst>
            <c:ext xmlns:c16="http://schemas.microsoft.com/office/drawing/2014/chart" uri="{C3380CC4-5D6E-409C-BE32-E72D297353CC}">
              <c16:uniqueId val="{00000001-7C10-48B7-9DE3-CCEC28B4A780}"/>
            </c:ext>
          </c:extLst>
        </c:ser>
        <c:dLbls>
          <c:showLegendKey val="0"/>
          <c:showVal val="0"/>
          <c:showCatName val="0"/>
          <c:showSerName val="0"/>
          <c:showPercent val="0"/>
          <c:showBubbleSize val="0"/>
        </c:dLbls>
        <c:axId val="448168544"/>
        <c:axId val="448171488"/>
      </c:areaChart>
      <c:dateAx>
        <c:axId val="44816854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8171488"/>
        <c:crosses val="autoZero"/>
        <c:auto val="1"/>
        <c:lblOffset val="100"/>
        <c:baseTimeUnit val="months"/>
      </c:dateAx>
      <c:valAx>
        <c:axId val="448171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81685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a:outerShdw blurRad="63500" sx="102000" sy="102000" algn="ctr" rotWithShape="0">
        <a:prstClr val="black">
          <a:alpha val="40000"/>
        </a:prstClr>
      </a:outerShdw>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Positive Screens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Sheet7!$B$1</c:f>
              <c:strCache>
                <c:ptCount val="1"/>
                <c:pt idx="0">
                  <c:v>Survey Completed</c:v>
                </c:pt>
              </c:strCache>
            </c:strRef>
          </c:tx>
          <c:spPr>
            <a:solidFill>
              <a:schemeClr val="accent5">
                <a:lumMod val="75000"/>
              </a:schemeClr>
            </a:solidFill>
            <a:ln>
              <a:solidFill>
                <a:schemeClr val="accent5">
                  <a:lumMod val="75000"/>
                </a:schemeClr>
              </a:solidFill>
            </a:ln>
            <a:effectLst/>
          </c:spPr>
          <c:invertIfNegative val="0"/>
          <c:cat>
            <c:numRef>
              <c:f>Sheet7!$A$2:$A$18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Sheet7!$B$2:$B$18</c:f>
              <c:numCache>
                <c:formatCode>General</c:formatCode>
                <c:ptCount val="17"/>
                <c:pt idx="0">
                  <c:v>1078</c:v>
                </c:pt>
                <c:pt idx="1">
                  <c:v>1134</c:v>
                </c:pt>
                <c:pt idx="2">
                  <c:v>1073</c:v>
                </c:pt>
                <c:pt idx="3">
                  <c:v>974</c:v>
                </c:pt>
                <c:pt idx="4">
                  <c:v>1154</c:v>
                </c:pt>
                <c:pt idx="5">
                  <c:v>1024</c:v>
                </c:pt>
                <c:pt idx="6">
                  <c:v>1004</c:v>
                </c:pt>
                <c:pt idx="7">
                  <c:v>817</c:v>
                </c:pt>
                <c:pt idx="8">
                  <c:v>918</c:v>
                </c:pt>
                <c:pt idx="9">
                  <c:v>1003</c:v>
                </c:pt>
                <c:pt idx="10">
                  <c:v>787</c:v>
                </c:pt>
                <c:pt idx="11">
                  <c:v>939</c:v>
                </c:pt>
                <c:pt idx="12">
                  <c:v>985</c:v>
                </c:pt>
                <c:pt idx="13">
                  <c:v>1049</c:v>
                </c:pt>
                <c:pt idx="14">
                  <c:v>918</c:v>
                </c:pt>
                <c:pt idx="15">
                  <c:v>969</c:v>
                </c:pt>
                <c:pt idx="16">
                  <c:v>1054</c:v>
                </c:pt>
              </c:numCache>
            </c:numRef>
          </c:val>
          <c:extLst>
            <c:ext xmlns:c16="http://schemas.microsoft.com/office/drawing/2014/chart" uri="{C3380CC4-5D6E-409C-BE32-E72D297353CC}">
              <c16:uniqueId val="{00000000-4A83-4A4C-AFA1-EACD3DBAAEAF}"/>
            </c:ext>
          </c:extLst>
        </c:ser>
        <c:ser>
          <c:idx val="1"/>
          <c:order val="1"/>
          <c:tx>
            <c:strRef>
              <c:f>Sheet7!$C$1</c:f>
              <c:strCache>
                <c:ptCount val="1"/>
                <c:pt idx="0">
                  <c:v>Positive Full Screen</c:v>
                </c:pt>
              </c:strCache>
            </c:strRef>
          </c:tx>
          <c:spPr>
            <a:solidFill>
              <a:schemeClr val="accent6">
                <a:lumMod val="60000"/>
                <a:lumOff val="40000"/>
              </a:schemeClr>
            </a:solidFill>
            <a:ln>
              <a:solidFill>
                <a:schemeClr val="accent6">
                  <a:lumMod val="60000"/>
                  <a:lumOff val="40000"/>
                </a:schemeClr>
              </a:solidFill>
            </a:ln>
            <a:effectLst/>
          </c:spPr>
          <c:invertIfNegative val="0"/>
          <c:cat>
            <c:numRef>
              <c:f>Sheet7!$A$2:$A$18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Sheet7!$C$2:$C$18</c:f>
              <c:numCache>
                <c:formatCode>General</c:formatCode>
                <c:ptCount val="17"/>
                <c:pt idx="0">
                  <c:v>185</c:v>
                </c:pt>
                <c:pt idx="1">
                  <c:v>179</c:v>
                </c:pt>
                <c:pt idx="2">
                  <c:v>169</c:v>
                </c:pt>
                <c:pt idx="3">
                  <c:v>166</c:v>
                </c:pt>
                <c:pt idx="4">
                  <c:v>190</c:v>
                </c:pt>
                <c:pt idx="5">
                  <c:v>136</c:v>
                </c:pt>
                <c:pt idx="6">
                  <c:v>130</c:v>
                </c:pt>
                <c:pt idx="7">
                  <c:v>132</c:v>
                </c:pt>
                <c:pt idx="8">
                  <c:v>139</c:v>
                </c:pt>
                <c:pt idx="9">
                  <c:v>148</c:v>
                </c:pt>
                <c:pt idx="10">
                  <c:v>149</c:v>
                </c:pt>
                <c:pt idx="11">
                  <c:v>177</c:v>
                </c:pt>
                <c:pt idx="12">
                  <c:v>192</c:v>
                </c:pt>
                <c:pt idx="13">
                  <c:v>225</c:v>
                </c:pt>
                <c:pt idx="14">
                  <c:v>200</c:v>
                </c:pt>
                <c:pt idx="15">
                  <c:v>219</c:v>
                </c:pt>
                <c:pt idx="16">
                  <c:v>107</c:v>
                </c:pt>
              </c:numCache>
            </c:numRef>
          </c:val>
          <c:extLst>
            <c:ext xmlns:c16="http://schemas.microsoft.com/office/drawing/2014/chart" uri="{C3380CC4-5D6E-409C-BE32-E72D297353CC}">
              <c16:uniqueId val="{00000001-4A83-4A4C-AFA1-EACD3DBAAEAF}"/>
            </c:ext>
          </c:extLst>
        </c:ser>
        <c:dLbls>
          <c:showLegendKey val="0"/>
          <c:showVal val="0"/>
          <c:showCatName val="0"/>
          <c:showSerName val="0"/>
          <c:showPercent val="0"/>
          <c:showBubbleSize val="0"/>
        </c:dLbls>
        <c:gapWidth val="182"/>
        <c:axId val="449026608"/>
        <c:axId val="449027000"/>
        <c:extLst/>
      </c:barChart>
      <c:dateAx>
        <c:axId val="4490266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027000"/>
        <c:crosses val="autoZero"/>
        <c:auto val="1"/>
        <c:lblOffset val="100"/>
        <c:baseTimeUnit val="months"/>
      </c:dateAx>
      <c:valAx>
        <c:axId val="449027000"/>
        <c:scaling>
          <c:orientation val="minMax"/>
          <c:max val="1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02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 - Percent of Patients Screened for Depression</a:t>
            </a:r>
          </a:p>
        </c:rich>
      </c:tx>
      <c:overlay val="0"/>
    </c:title>
    <c:autoTitleDeleted val="0"/>
    <c:plotArea>
      <c:layout/>
      <c:lineChart>
        <c:grouping val="standard"/>
        <c:varyColors val="0"/>
        <c:ser>
          <c:idx val="0"/>
          <c:order val="0"/>
          <c:tx>
            <c:strRef>
              <c:f>'Numerator-Denominator p Char'!$D$1</c:f>
              <c:strCache>
                <c:ptCount val="1"/>
                <c:pt idx="0">
                  <c:v>P</c:v>
                </c:pt>
              </c:strCache>
            </c:strRef>
          </c:tx>
          <c:spPr>
            <a:ln w="12700">
              <a:solidFill>
                <a:srgbClr val="000080"/>
              </a:solidFill>
              <a:prstDash val="solid"/>
            </a:ln>
            <a:effectLst/>
          </c:spPr>
          <c:marker>
            <c:symbol val="square"/>
            <c:size val="6"/>
            <c:spPr>
              <a:solidFill>
                <a:srgbClr val="000080"/>
              </a:solidFill>
              <a:ln>
                <a:solidFill>
                  <a:srgbClr val="000080"/>
                </a:solidFill>
                <a:prstDash val="solid"/>
              </a:ln>
            </c:spPr>
          </c:marker>
          <c:dPt>
            <c:idx val="1"/>
            <c:bubble3D val="0"/>
            <c:extLst>
              <c:ext xmlns:c16="http://schemas.microsoft.com/office/drawing/2014/chart" uri="{C3380CC4-5D6E-409C-BE32-E72D297353CC}">
                <c16:uniqueId val="{00000000-183E-4DA9-9AA8-8F576678B13F}"/>
              </c:ext>
            </c:extLst>
          </c:dPt>
          <c:dPt>
            <c:idx val="7"/>
            <c:bubble3D val="0"/>
            <c:extLst>
              <c:ext xmlns:c16="http://schemas.microsoft.com/office/drawing/2014/chart" uri="{C3380CC4-5D6E-409C-BE32-E72D297353CC}">
                <c16:uniqueId val="{00000001-183E-4DA9-9AA8-8F576678B13F}"/>
              </c:ext>
            </c:extLst>
          </c:dPt>
          <c:dPt>
            <c:idx val="8"/>
            <c:bubble3D val="0"/>
            <c:extLst>
              <c:ext xmlns:c16="http://schemas.microsoft.com/office/drawing/2014/chart" uri="{C3380CC4-5D6E-409C-BE32-E72D297353CC}">
                <c16:uniqueId val="{00000002-183E-4DA9-9AA8-8F576678B13F}"/>
              </c:ext>
            </c:extLst>
          </c:dPt>
          <c:dPt>
            <c:idx val="9"/>
            <c:bubble3D val="0"/>
            <c:extLst>
              <c:ext xmlns:c16="http://schemas.microsoft.com/office/drawing/2014/chart" uri="{C3380CC4-5D6E-409C-BE32-E72D297353CC}">
                <c16:uniqueId val="{00000003-183E-4DA9-9AA8-8F576678B13F}"/>
              </c:ext>
            </c:extLst>
          </c:dPt>
          <c:dPt>
            <c:idx val="10"/>
            <c:bubble3D val="0"/>
            <c:extLst>
              <c:ext xmlns:c16="http://schemas.microsoft.com/office/drawing/2014/chart" uri="{C3380CC4-5D6E-409C-BE32-E72D297353CC}">
                <c16:uniqueId val="{00000004-183E-4DA9-9AA8-8F576678B13F}"/>
              </c:ext>
            </c:extLst>
          </c:dPt>
          <c:cat>
            <c:numRef>
              <c:f>'Numerator-Denominator p Char'!$A$2:$A$18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'Numerator-Denominator p Char'!$D$2:$D$18</c:f>
              <c:numCache>
                <c:formatCode>0.000</c:formatCode>
                <c:ptCount val="17"/>
                <c:pt idx="0">
                  <c:v>0.73693086003372676</c:v>
                </c:pt>
                <c:pt idx="1">
                  <c:v>0.66581849024597117</c:v>
                </c:pt>
                <c:pt idx="2">
                  <c:v>0.56598759964570411</c:v>
                </c:pt>
                <c:pt idx="3">
                  <c:v>0.56106870229007633</c:v>
                </c:pt>
                <c:pt idx="4">
                  <c:v>0.5968</c:v>
                </c:pt>
                <c:pt idx="5">
                  <c:v>0.53268551236749118</c:v>
                </c:pt>
                <c:pt idx="6">
                  <c:v>0.44385499557913349</c:v>
                </c:pt>
                <c:pt idx="7">
                  <c:v>0.39959016393442626</c:v>
                </c:pt>
                <c:pt idx="8">
                  <c:v>0.43192064923354373</c:v>
                </c:pt>
                <c:pt idx="9">
                  <c:v>0.44806866952789698</c:v>
                </c:pt>
                <c:pt idx="10">
                  <c:v>0.43558282208588955</c:v>
                </c:pt>
                <c:pt idx="11">
                  <c:v>0.50445344129554659</c:v>
                </c:pt>
                <c:pt idx="12">
                  <c:v>0.52717860224331325</c:v>
                </c:pt>
                <c:pt idx="13">
                  <c:v>0.50833937635968096</c:v>
                </c:pt>
                <c:pt idx="14">
                  <c:v>0.61937984496124032</c:v>
                </c:pt>
                <c:pt idx="15">
                  <c:v>0.63394216133942161</c:v>
                </c:pt>
                <c:pt idx="16">
                  <c:v>0.30234208658623135</c:v>
                </c:pt>
              </c:numCache>
            </c:numRef>
          </c:val>
          <c:smooth val="0"/>
          <c:extLst>
            <c:ext xmlns:c16="http://schemas.microsoft.com/office/drawing/2014/chart" uri="{C3380CC4-5D6E-409C-BE32-E72D297353CC}">
              <c16:uniqueId val="{00000005-183E-4DA9-9AA8-8F576678B13F}"/>
            </c:ext>
          </c:extLst>
        </c:ser>
        <c:ser>
          <c:idx val="2"/>
          <c:order val="2"/>
          <c:tx>
            <c:strRef>
              <c:f>'Numerator-Denominator p Char'!$F$1</c:f>
              <c:strCache>
                <c:ptCount val="1"/>
                <c:pt idx="0">
                  <c:v> +2 Sigma</c:v>
                </c:pt>
              </c:strCache>
            </c:strRef>
          </c:tx>
          <c:spPr>
            <a:ln w="19050">
              <a:noFill/>
            </a:ln>
            <a:effectLst/>
          </c:spPr>
          <c:marker>
            <c:symbol val="none"/>
          </c:marker>
          <c:val>
            <c:numRef>
              <c:f>'Numerator-Denominator p Char'!$F$2:$F$18</c:f>
              <c:numCache>
                <c:formatCode>0.000</c:formatCode>
                <c:ptCount val="17"/>
                <c:pt idx="0">
                  <c:v>0.64090188945133952</c:v>
                </c:pt>
                <c:pt idx="1">
                  <c:v>0.6412438571470982</c:v>
                </c:pt>
                <c:pt idx="2">
                  <c:v>0.64377825677966272</c:v>
                </c:pt>
                <c:pt idx="3">
                  <c:v>0.64826266118310261</c:v>
                </c:pt>
                <c:pt idx="4">
                  <c:v>0.63790974298803305</c:v>
                </c:pt>
                <c:pt idx="5">
                  <c:v>0.64362147258817026</c:v>
                </c:pt>
                <c:pt idx="6">
                  <c:v>0.64367366466801601</c:v>
                </c:pt>
                <c:pt idx="7">
                  <c:v>0.65270888998802201</c:v>
                </c:pt>
                <c:pt idx="8">
                  <c:v>0.64483969062628188</c:v>
                </c:pt>
                <c:pt idx="9">
                  <c:v>0.6419370158644454</c:v>
                </c:pt>
                <c:pt idx="10">
                  <c:v>0.65257879072912117</c:v>
                </c:pt>
                <c:pt idx="11">
                  <c:v>0.63859010951883732</c:v>
                </c:pt>
                <c:pt idx="12">
                  <c:v>0.64223792145439285</c:v>
                </c:pt>
                <c:pt idx="13">
                  <c:v>0.63252469612632245</c:v>
                </c:pt>
                <c:pt idx="14">
                  <c:v>0.63615380925617826</c:v>
                </c:pt>
                <c:pt idx="15">
                  <c:v>0.63513895375177776</c:v>
                </c:pt>
                <c:pt idx="16">
                  <c:v>0.63137959217744055</c:v>
                </c:pt>
              </c:numCache>
            </c:numRef>
          </c:val>
          <c:smooth val="0"/>
          <c:extLst>
            <c:ext xmlns:c16="http://schemas.microsoft.com/office/drawing/2014/chart" uri="{C3380CC4-5D6E-409C-BE32-E72D297353CC}">
              <c16:uniqueId val="{00000006-183E-4DA9-9AA8-8F576678B13F}"/>
            </c:ext>
          </c:extLst>
        </c:ser>
        <c:ser>
          <c:idx val="3"/>
          <c:order val="3"/>
          <c:tx>
            <c:strRef>
              <c:f>'Numerator-Denominator p Char'!$G$1</c:f>
              <c:strCache>
                <c:ptCount val="1"/>
                <c:pt idx="0">
                  <c:v> +1 Sigma</c:v>
                </c:pt>
              </c:strCache>
            </c:strRef>
          </c:tx>
          <c:spPr>
            <a:ln w="19050">
              <a:noFill/>
            </a:ln>
            <a:effectLst/>
          </c:spPr>
          <c:marker>
            <c:symbol val="none"/>
          </c:marker>
          <c:val>
            <c:numRef>
              <c:f>'Numerator-Denominator p Char'!$G$2:$G$18</c:f>
              <c:numCache>
                <c:formatCode>0.000</c:formatCode>
                <c:ptCount val="17"/>
                <c:pt idx="0">
                  <c:v>0.58321939357713215</c:v>
                </c:pt>
                <c:pt idx="1">
                  <c:v>0.58339037742501154</c:v>
                </c:pt>
                <c:pt idx="2">
                  <c:v>0.58465757724129375</c:v>
                </c:pt>
                <c:pt idx="3">
                  <c:v>0.58689977944301375</c:v>
                </c:pt>
                <c:pt idx="4">
                  <c:v>0.58172332034547891</c:v>
                </c:pt>
                <c:pt idx="5">
                  <c:v>0.58457918514554752</c:v>
                </c:pt>
                <c:pt idx="6">
                  <c:v>0.58460528118547039</c:v>
                </c:pt>
                <c:pt idx="7">
                  <c:v>0.58912289384547345</c:v>
                </c:pt>
                <c:pt idx="8">
                  <c:v>0.58518829416460338</c:v>
                </c:pt>
                <c:pt idx="9">
                  <c:v>0.58373695678368509</c:v>
                </c:pt>
                <c:pt idx="10">
                  <c:v>0.58905784421602303</c:v>
                </c:pt>
                <c:pt idx="11">
                  <c:v>0.58206350361088111</c:v>
                </c:pt>
                <c:pt idx="12">
                  <c:v>0.58388740957865881</c:v>
                </c:pt>
                <c:pt idx="13">
                  <c:v>0.57903079691462367</c:v>
                </c:pt>
                <c:pt idx="14">
                  <c:v>0.58084535347955157</c:v>
                </c:pt>
                <c:pt idx="15">
                  <c:v>0.58033792572735132</c:v>
                </c:pt>
                <c:pt idx="16">
                  <c:v>0.57845824494018272</c:v>
                </c:pt>
              </c:numCache>
            </c:numRef>
          </c:val>
          <c:smooth val="0"/>
          <c:extLst>
            <c:ext xmlns:c16="http://schemas.microsoft.com/office/drawing/2014/chart" uri="{C3380CC4-5D6E-409C-BE32-E72D297353CC}">
              <c16:uniqueId val="{00000007-183E-4DA9-9AA8-8F576678B13F}"/>
            </c:ext>
          </c:extLst>
        </c:ser>
        <c:ser>
          <c:idx val="4"/>
          <c:order val="4"/>
          <c:tx>
            <c:strRef>
              <c:f>'Numerator-Denominator p Char'!$H$1</c:f>
              <c:strCache>
                <c:ptCount val="1"/>
                <c:pt idx="0">
                  <c:v>Average</c:v>
                </c:pt>
              </c:strCache>
            </c:strRef>
          </c:tx>
          <c:spPr>
            <a:effectLst/>
          </c:spPr>
          <c:marker>
            <c:symbol val="none"/>
          </c:marker>
          <c:dLbls>
            <c:dLbl>
              <c:idx val="1"/>
              <c:layout>
                <c:manualLayout>
                  <c:x val="-1.4644808617143767E-2"/>
                  <c:y val="-2.0180723944540228E-2"/>
                </c:manualLayout>
              </c:layout>
              <c:tx>
                <c:rich>
                  <a:bodyPr wrap="square" lIns="38100" tIns="19050" rIns="38100" bIns="19050" anchor="ctr">
                    <a:spAutoFit/>
                  </a:bodyPr>
                  <a:lstStyle/>
                  <a:p>
                    <a:pPr>
                      <a:defRPr/>
                    </a:pPr>
                    <a:r>
                      <a:rPr lang="en-US"/>
                      <a:t>CL</a:t>
                    </a:r>
                  </a:p>
                </c:rich>
              </c:tx>
              <c:numFmt formatCode="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3E-4DA9-9AA8-8F576678B13F}"/>
                </c:ext>
              </c:extLst>
            </c:dLbl>
            <c:dLbl>
              <c:idx val="15"/>
              <c:layout>
                <c:manualLayout>
                  <c:x val="-1.464480861714398E-2"/>
                  <c:y val="-2.0180723944540228E-2"/>
                </c:manualLayout>
              </c:layout>
              <c:numFmt formatCode="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83E-4DA9-9AA8-8F576678B13F}"/>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'Numerator-Denominator p Char'!$H$2:$H$18</c:f>
              <c:numCache>
                <c:formatCode>0.000</c:formatCode>
                <c:ptCount val="17"/>
                <c:pt idx="0">
                  <c:v>0.52553689770292489</c:v>
                </c:pt>
                <c:pt idx="1">
                  <c:v>0.52553689770292489</c:v>
                </c:pt>
                <c:pt idx="2">
                  <c:v>0.52553689770292489</c:v>
                </c:pt>
                <c:pt idx="3">
                  <c:v>0.52553689770292489</c:v>
                </c:pt>
                <c:pt idx="4">
                  <c:v>0.52553689770292489</c:v>
                </c:pt>
                <c:pt idx="5">
                  <c:v>0.52553689770292489</c:v>
                </c:pt>
                <c:pt idx="6">
                  <c:v>0.52553689770292489</c:v>
                </c:pt>
                <c:pt idx="7">
                  <c:v>0.52553689770292489</c:v>
                </c:pt>
                <c:pt idx="8">
                  <c:v>0.52553689770292489</c:v>
                </c:pt>
                <c:pt idx="9">
                  <c:v>0.52553689770292489</c:v>
                </c:pt>
                <c:pt idx="10">
                  <c:v>0.52553689770292489</c:v>
                </c:pt>
                <c:pt idx="11">
                  <c:v>0.52553689770292489</c:v>
                </c:pt>
                <c:pt idx="12">
                  <c:v>0.52553689770292489</c:v>
                </c:pt>
                <c:pt idx="13">
                  <c:v>0.52553689770292489</c:v>
                </c:pt>
                <c:pt idx="14">
                  <c:v>0.52553689770292489</c:v>
                </c:pt>
                <c:pt idx="15">
                  <c:v>0.52553689770292489</c:v>
                </c:pt>
                <c:pt idx="16">
                  <c:v>0.52553689770292489</c:v>
                </c:pt>
              </c:numCache>
            </c:numRef>
          </c:val>
          <c:smooth val="0"/>
          <c:extLst>
            <c:ext xmlns:c16="http://schemas.microsoft.com/office/drawing/2014/chart" uri="{C3380CC4-5D6E-409C-BE32-E72D297353CC}">
              <c16:uniqueId val="{0000000A-183E-4DA9-9AA8-8F576678B13F}"/>
            </c:ext>
          </c:extLst>
        </c:ser>
        <c:ser>
          <c:idx val="5"/>
          <c:order val="5"/>
          <c:tx>
            <c:strRef>
              <c:f>'Numerator-Denominator p Char'!$I$1</c:f>
              <c:strCache>
                <c:ptCount val="1"/>
                <c:pt idx="0">
                  <c:v> -1 Sigma</c:v>
                </c:pt>
              </c:strCache>
            </c:strRef>
          </c:tx>
          <c:spPr>
            <a:ln w="19050">
              <a:noFill/>
            </a:ln>
            <a:effectLst/>
          </c:spPr>
          <c:marker>
            <c:symbol val="none"/>
          </c:marker>
          <c:val>
            <c:numRef>
              <c:f>'Numerator-Denominator p Char'!$I$2:$I$18</c:f>
              <c:numCache>
                <c:formatCode>0.000</c:formatCode>
                <c:ptCount val="17"/>
                <c:pt idx="0">
                  <c:v>0.46785440182871757</c:v>
                </c:pt>
                <c:pt idx="1">
                  <c:v>0.46768341798083823</c:v>
                </c:pt>
                <c:pt idx="2">
                  <c:v>0.46641621816455597</c:v>
                </c:pt>
                <c:pt idx="3">
                  <c:v>0.46417401596283603</c:v>
                </c:pt>
                <c:pt idx="4">
                  <c:v>0.46935047506037081</c:v>
                </c:pt>
                <c:pt idx="5">
                  <c:v>0.4664946102603022</c:v>
                </c:pt>
                <c:pt idx="6">
                  <c:v>0.46646851422037933</c:v>
                </c:pt>
                <c:pt idx="7">
                  <c:v>0.46195090156037633</c:v>
                </c:pt>
                <c:pt idx="8">
                  <c:v>0.46588550124124639</c:v>
                </c:pt>
                <c:pt idx="9">
                  <c:v>0.46733683862216463</c:v>
                </c:pt>
                <c:pt idx="10">
                  <c:v>0.46201595118982675</c:v>
                </c:pt>
                <c:pt idx="11">
                  <c:v>0.46901029179496867</c:v>
                </c:pt>
                <c:pt idx="12">
                  <c:v>0.46718638582719091</c:v>
                </c:pt>
                <c:pt idx="13">
                  <c:v>0.47204299849122611</c:v>
                </c:pt>
                <c:pt idx="14">
                  <c:v>0.4702284419262982</c:v>
                </c:pt>
                <c:pt idx="15">
                  <c:v>0.47073586967849845</c:v>
                </c:pt>
                <c:pt idx="16">
                  <c:v>0.47261555046566706</c:v>
                </c:pt>
              </c:numCache>
            </c:numRef>
          </c:val>
          <c:smooth val="0"/>
          <c:extLst>
            <c:ext xmlns:c16="http://schemas.microsoft.com/office/drawing/2014/chart" uri="{C3380CC4-5D6E-409C-BE32-E72D297353CC}">
              <c16:uniqueId val="{0000000B-183E-4DA9-9AA8-8F576678B13F}"/>
            </c:ext>
          </c:extLst>
        </c:ser>
        <c:ser>
          <c:idx val="6"/>
          <c:order val="6"/>
          <c:tx>
            <c:strRef>
              <c:f>'Numerator-Denominator p Char'!$J$1</c:f>
              <c:strCache>
                <c:ptCount val="1"/>
                <c:pt idx="0">
                  <c:v> -2 Sigma</c:v>
                </c:pt>
              </c:strCache>
            </c:strRef>
          </c:tx>
          <c:spPr>
            <a:ln w="19050">
              <a:noFill/>
            </a:ln>
            <a:effectLst/>
          </c:spPr>
          <c:marker>
            <c:symbol val="none"/>
          </c:marker>
          <c:val>
            <c:numRef>
              <c:f>'Numerator-Denominator p Char'!$J$2:$J$18</c:f>
              <c:numCache>
                <c:formatCode>0.000</c:formatCode>
                <c:ptCount val="17"/>
                <c:pt idx="0">
                  <c:v>0.41017190595451031</c:v>
                </c:pt>
                <c:pt idx="1">
                  <c:v>0.40982993825875158</c:v>
                </c:pt>
                <c:pt idx="2">
                  <c:v>0.40729553862618706</c:v>
                </c:pt>
                <c:pt idx="3">
                  <c:v>0.40281113422274717</c:v>
                </c:pt>
                <c:pt idx="4">
                  <c:v>0.41316405241781679</c:v>
                </c:pt>
                <c:pt idx="5">
                  <c:v>0.40745232281767951</c:v>
                </c:pt>
                <c:pt idx="6">
                  <c:v>0.40740013073783377</c:v>
                </c:pt>
                <c:pt idx="7">
                  <c:v>0.39836490541782771</c:v>
                </c:pt>
                <c:pt idx="8">
                  <c:v>0.40623410477956789</c:v>
                </c:pt>
                <c:pt idx="9">
                  <c:v>0.40913677954140443</c:v>
                </c:pt>
                <c:pt idx="10">
                  <c:v>0.3984950046767286</c:v>
                </c:pt>
                <c:pt idx="11">
                  <c:v>0.41248368588701245</c:v>
                </c:pt>
                <c:pt idx="12">
                  <c:v>0.40883587395145693</c:v>
                </c:pt>
                <c:pt idx="13">
                  <c:v>0.41854909927952738</c:v>
                </c:pt>
                <c:pt idx="14">
                  <c:v>0.41491998614967152</c:v>
                </c:pt>
                <c:pt idx="15">
                  <c:v>0.41593484165407202</c:v>
                </c:pt>
                <c:pt idx="16">
                  <c:v>0.41969420322840922</c:v>
                </c:pt>
              </c:numCache>
            </c:numRef>
          </c:val>
          <c:smooth val="0"/>
          <c:extLst>
            <c:ext xmlns:c16="http://schemas.microsoft.com/office/drawing/2014/chart" uri="{C3380CC4-5D6E-409C-BE32-E72D297353CC}">
              <c16:uniqueId val="{0000000C-183E-4DA9-9AA8-8F576678B13F}"/>
            </c:ext>
          </c:extLst>
        </c:ser>
        <c:ser>
          <c:idx val="8"/>
          <c:order val="8"/>
          <c:tx>
            <c:strRef>
              <c:f>'Numerator-Denominator p Char'!$Z$1</c:f>
              <c:strCache>
                <c:ptCount val="1"/>
                <c:pt idx="0">
                  <c:v>National Average</c:v>
                </c:pt>
              </c:strCache>
            </c:strRef>
          </c:tx>
          <c:spPr>
            <a:ln>
              <a:solidFill>
                <a:srgbClr val="00B050"/>
              </a:solidFill>
              <a:prstDash val="solid"/>
            </a:ln>
          </c:spPr>
          <c:marker>
            <c:symbol val="none"/>
          </c:marker>
          <c:dLbls>
            <c:dLbl>
              <c:idx val="1"/>
              <c:layout>
                <c:manualLayout>
                  <c:x val="-2.083333333333337E-2"/>
                  <c:y val="-3.4013605442176874E-2"/>
                </c:manualLayout>
              </c:layout>
              <c:tx>
                <c:rich>
                  <a:bodyPr/>
                  <a:lstStyle/>
                  <a:p>
                    <a:r>
                      <a:rPr lang="en-US"/>
                      <a:t>National Average</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83E-4DA9-9AA8-8F576678B13F}"/>
                </c:ext>
              </c:extLst>
            </c:dLbl>
            <c:dLbl>
              <c:idx val="14"/>
              <c:layout>
                <c:manualLayout>
                  <c:x val="-2.0833333333333332E-2"/>
                  <c:y val="-3.4013605442176874E-2"/>
                </c:manualLayout>
              </c:layout>
              <c:numFmt formatCode="0.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83E-4DA9-9AA8-8F576678B13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'Numerator-Denominator p Char'!$A$2:$A$18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'Numerator-Denominator p Char'!$Z$2:$Z$18</c:f>
              <c:numCache>
                <c:formatCode>General</c:formatCode>
                <c:ptCount val="17"/>
                <c:pt idx="0">
                  <c:v>4.2000000000000003E-2</c:v>
                </c:pt>
                <c:pt idx="1">
                  <c:v>4.2000000000000003E-2</c:v>
                </c:pt>
                <c:pt idx="2">
                  <c:v>4.2000000000000003E-2</c:v>
                </c:pt>
                <c:pt idx="3">
                  <c:v>4.2000000000000003E-2</c:v>
                </c:pt>
                <c:pt idx="4">
                  <c:v>4.2000000000000003E-2</c:v>
                </c:pt>
                <c:pt idx="5">
                  <c:v>4.2000000000000003E-2</c:v>
                </c:pt>
                <c:pt idx="6">
                  <c:v>4.2000000000000003E-2</c:v>
                </c:pt>
                <c:pt idx="7">
                  <c:v>4.2000000000000003E-2</c:v>
                </c:pt>
                <c:pt idx="8">
                  <c:v>4.2000000000000003E-2</c:v>
                </c:pt>
                <c:pt idx="9">
                  <c:v>4.2000000000000003E-2</c:v>
                </c:pt>
                <c:pt idx="10">
                  <c:v>4.2000000000000003E-2</c:v>
                </c:pt>
                <c:pt idx="11">
                  <c:v>4.2000000000000003E-2</c:v>
                </c:pt>
                <c:pt idx="12">
                  <c:v>4.2000000000000003E-2</c:v>
                </c:pt>
                <c:pt idx="13">
                  <c:v>4.2000000000000003E-2</c:v>
                </c:pt>
                <c:pt idx="14">
                  <c:v>4.2000000000000003E-2</c:v>
                </c:pt>
                <c:pt idx="15">
                  <c:v>4.2000000000000003E-2</c:v>
                </c:pt>
                <c:pt idx="16">
                  <c:v>4.2000000000000003E-2</c:v>
                </c:pt>
              </c:numCache>
            </c:numRef>
          </c:val>
          <c:smooth val="0"/>
          <c:extLst>
            <c:ext xmlns:c16="http://schemas.microsoft.com/office/drawing/2014/chart" uri="{C3380CC4-5D6E-409C-BE32-E72D297353CC}">
              <c16:uniqueId val="{0000000F-183E-4DA9-9AA8-8F576678B13F}"/>
            </c:ext>
          </c:extLst>
        </c:ser>
        <c:dLbls>
          <c:showLegendKey val="0"/>
          <c:showVal val="0"/>
          <c:showCatName val="0"/>
          <c:showSerName val="0"/>
          <c:showPercent val="0"/>
          <c:showBubbleSize val="0"/>
        </c:dLbls>
        <c:marker val="1"/>
        <c:smooth val="0"/>
        <c:axId val="449027784"/>
        <c:axId val="449028176"/>
      </c:lineChart>
      <c:scatterChart>
        <c:scatterStyle val="lineMarker"/>
        <c:varyColors val="0"/>
        <c:ser>
          <c:idx val="1"/>
          <c:order val="1"/>
          <c:tx>
            <c:strRef>
              <c:f>'Numerator-Denominator p Char'!$E$1</c:f>
              <c:strCache>
                <c:ptCount val="1"/>
                <c:pt idx="0">
                  <c:v>UCL</c:v>
                </c:pt>
              </c:strCache>
            </c:strRef>
          </c:tx>
          <c:spPr>
            <a:ln w="19050">
              <a:noFill/>
            </a:ln>
            <a:effectLst/>
          </c:spPr>
          <c:marker>
            <c:symbol val="none"/>
          </c:marker>
          <c:dLbls>
            <c:dLbl>
              <c:idx val="1"/>
              <c:layout>
                <c:manualLayout>
                  <c:x val="-1.4644808617143767E-2"/>
                  <c:y val="-2.0180723944540194E-2"/>
                </c:manualLayout>
              </c:layout>
              <c:tx>
                <c:rich>
                  <a:bodyPr wrap="square" lIns="38100" tIns="19050" rIns="38100" bIns="19050" anchor="ctr">
                    <a:spAutoFit/>
                  </a:bodyPr>
                  <a:lstStyle/>
                  <a:p>
                    <a:pPr>
                      <a:defRPr/>
                    </a:pPr>
                    <a:r>
                      <a:rPr lang="en-US"/>
                      <a:t>UCL</a:t>
                    </a:r>
                  </a:p>
                </c:rich>
              </c:tx>
              <c:numFmt formatCode="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83E-4DA9-9AA8-8F576678B13F}"/>
                </c:ext>
              </c:extLst>
            </c:dLbl>
            <c:dLbl>
              <c:idx val="15"/>
              <c:layout>
                <c:manualLayout>
                  <c:x val="-1.464480861714398E-2"/>
                  <c:y val="-2.0180723944540194E-2"/>
                </c:manualLayout>
              </c:layout>
              <c:numFmt formatCode="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83E-4DA9-9AA8-8F576678B13F}"/>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'Numerator-Denominator p Char'!$M$2:$M$37</c:f>
                <c:numCache>
                  <c:formatCode>General</c:formatCode>
                  <c:ptCount val="3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numCache>
              </c:numRef>
            </c:plus>
            <c:minus>
              <c:numRef>
                <c:f>'Numerator-Denominator p Char'!$T$2:$T$37</c:f>
                <c:numCache>
                  <c:formatCode>General</c:formatCode>
                  <c:ptCount val="36"/>
                </c:numCache>
              </c:numRef>
            </c:minus>
            <c:spPr>
              <a:ln>
                <a:solidFill>
                  <a:srgbClr val="FF0000"/>
                </a:solidFill>
                <a:prstDash val="solid"/>
              </a:ln>
            </c:spPr>
          </c:errBars>
          <c:errBars>
            <c:errDir val="y"/>
            <c:errBarType val="both"/>
            <c:errValType val="cust"/>
            <c:noEndCap val="1"/>
            <c:plus>
              <c:numRef>
                <c:f>'Numerator-Denominator p Char'!$T$2:$T$37</c:f>
                <c:numCache>
                  <c:formatCode>General</c:formatCode>
                  <c:ptCount val="36"/>
                </c:numCache>
              </c:numRef>
            </c:plus>
            <c:minus>
              <c:numRef>
                <c:f>'Numerator-Denominator p Char'!$N$2:$N$37</c:f>
                <c:numCache>
                  <c:formatCode>General</c:formatCode>
                  <c:ptCount val="36"/>
                  <c:pt idx="0">
                    <c:v>0</c:v>
                  </c:pt>
                  <c:pt idx="1">
                    <c:v>5.1295154363806272E-4</c:v>
                  </c:pt>
                  <c:pt idx="2">
                    <c:v>3.8015994488467264E-3</c:v>
                  </c:pt>
                  <c:pt idx="3">
                    <c:v>6.7266066051598905E-3</c:v>
                  </c:pt>
                  <c:pt idx="4">
                    <c:v>-1.5529377292604396E-2</c:v>
                  </c:pt>
                  <c:pt idx="5">
                    <c:v>8.5675944002058246E-3</c:v>
                  </c:pt>
                  <c:pt idx="6">
                    <c:v>7.8288119768621378E-5</c:v>
                  </c:pt>
                  <c:pt idx="7">
                    <c:v>1.3552837980009169E-2</c:v>
                  </c:pt>
                  <c:pt idx="8">
                    <c:v>-1.1803799042610308E-2</c:v>
                  </c:pt>
                  <c:pt idx="9">
                    <c:v>-4.3540121427547707E-3</c:v>
                  </c:pt>
                  <c:pt idx="10">
                    <c:v>1.5962662297013819E-2</c:v>
                  </c:pt>
                  <c:pt idx="11">
                    <c:v>-2.0983021815425884E-2</c:v>
                  </c:pt>
                  <c:pt idx="12">
                    <c:v>5.4717179033333396E-3</c:v>
                  </c:pt>
                  <c:pt idx="13">
                    <c:v>-1.4569837992105761E-2</c:v>
                  </c:pt>
                  <c:pt idx="14">
                    <c:v>5.4436696947838259E-3</c:v>
                  </c:pt>
                  <c:pt idx="15">
                    <c:v>-1.5222832566007538E-3</c:v>
                  </c:pt>
                  <c:pt idx="16">
                    <c:v>-5.6390423615058083E-3</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numCache>
              </c:numRef>
            </c:minus>
            <c:spPr>
              <a:ln>
                <a:solidFill>
                  <a:srgbClr val="FF0000"/>
                </a:solidFill>
                <a:prstDash val="solid"/>
              </a:ln>
            </c:spPr>
          </c:errBars>
          <c:yVal>
            <c:numRef>
              <c:f>'Numerator-Denominator p Char'!$E$2:$E$18</c:f>
              <c:numCache>
                <c:formatCode>0.000</c:formatCode>
                <c:ptCount val="17"/>
                <c:pt idx="0">
                  <c:v>0.69858438532554679</c:v>
                </c:pt>
                <c:pt idx="1">
                  <c:v>0.69909733686918485</c:v>
                </c:pt>
                <c:pt idx="2">
                  <c:v>0.70289893631803158</c:v>
                </c:pt>
                <c:pt idx="3">
                  <c:v>0.70962554292319147</c:v>
                </c:pt>
                <c:pt idx="4">
                  <c:v>0.69409616563058707</c:v>
                </c:pt>
                <c:pt idx="5">
                  <c:v>0.70266376003079289</c:v>
                </c:pt>
                <c:pt idx="6">
                  <c:v>0.70274204815056152</c:v>
                </c:pt>
                <c:pt idx="7">
                  <c:v>0.71629488613057068</c:v>
                </c:pt>
                <c:pt idx="8">
                  <c:v>0.70449108708796038</c:v>
                </c:pt>
                <c:pt idx="9">
                  <c:v>0.70013707494520561</c:v>
                </c:pt>
                <c:pt idx="10">
                  <c:v>0.71609973724221943</c:v>
                </c:pt>
                <c:pt idx="11">
                  <c:v>0.69511671542679354</c:v>
                </c:pt>
                <c:pt idx="12">
                  <c:v>0.70058843333012688</c:v>
                </c:pt>
                <c:pt idx="13">
                  <c:v>0.68601859533802112</c:v>
                </c:pt>
                <c:pt idx="14">
                  <c:v>0.69146226503280495</c:v>
                </c:pt>
                <c:pt idx="15">
                  <c:v>0.68993998177620419</c:v>
                </c:pt>
                <c:pt idx="16">
                  <c:v>0.68430093941469838</c:v>
                </c:pt>
              </c:numCache>
            </c:numRef>
          </c:yVal>
          <c:smooth val="0"/>
          <c:extLst>
            <c:ext xmlns:c16="http://schemas.microsoft.com/office/drawing/2014/chart" uri="{C3380CC4-5D6E-409C-BE32-E72D297353CC}">
              <c16:uniqueId val="{00000012-183E-4DA9-9AA8-8F576678B13F}"/>
            </c:ext>
          </c:extLst>
        </c:ser>
        <c:ser>
          <c:idx val="7"/>
          <c:order val="7"/>
          <c:tx>
            <c:strRef>
              <c:f>'Numerator-Denominator p Char'!$K$1</c:f>
              <c:strCache>
                <c:ptCount val="1"/>
                <c:pt idx="0">
                  <c:v>LCL</c:v>
                </c:pt>
              </c:strCache>
            </c:strRef>
          </c:tx>
          <c:spPr>
            <a:ln w="19050">
              <a:noFill/>
            </a:ln>
            <a:effectLst/>
          </c:spPr>
          <c:marker>
            <c:symbol val="none"/>
          </c:marker>
          <c:dLbls>
            <c:dLbl>
              <c:idx val="1"/>
              <c:layout>
                <c:manualLayout>
                  <c:x val="-1.4644808617143767E-2"/>
                  <c:y val="-2.0180723944540194E-2"/>
                </c:manualLayout>
              </c:layout>
              <c:tx>
                <c:rich>
                  <a:bodyPr wrap="square" lIns="38100" tIns="19050" rIns="38100" bIns="19050" anchor="ctr">
                    <a:spAutoFit/>
                  </a:bodyPr>
                  <a:lstStyle/>
                  <a:p>
                    <a:pPr>
                      <a:defRPr/>
                    </a:pPr>
                    <a:r>
                      <a:rPr lang="en-US"/>
                      <a:t>LCL</a:t>
                    </a:r>
                  </a:p>
                </c:rich>
              </c:tx>
              <c:numFmt formatCode="0%" sourceLinked="0"/>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83E-4DA9-9AA8-8F576678B13F}"/>
                </c:ext>
              </c:extLst>
            </c:dLbl>
            <c:dLbl>
              <c:idx val="15"/>
              <c:layout>
                <c:manualLayout>
                  <c:x val="-1.464480861714398E-2"/>
                  <c:y val="-2.0180723944540267E-2"/>
                </c:manualLayout>
              </c:layout>
              <c:numFmt formatCode="0%" sourceLinked="0"/>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83E-4DA9-9AA8-8F576678B13F}"/>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'Numerator-Denominator p Char'!$M$2:$M$37</c:f>
                <c:numCache>
                  <c:formatCode>General</c:formatCode>
                  <c:ptCount val="3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numCache>
              </c:numRef>
            </c:plus>
            <c:minus>
              <c:numRef>
                <c:f>'Numerator-Denominator p Char'!$T$2:$T$37</c:f>
                <c:numCache>
                  <c:formatCode>General</c:formatCode>
                  <c:ptCount val="36"/>
                </c:numCache>
              </c:numRef>
            </c:minus>
            <c:spPr>
              <a:ln>
                <a:solidFill>
                  <a:srgbClr val="FF0000"/>
                </a:solidFill>
                <a:prstDash val="solid"/>
              </a:ln>
            </c:spPr>
          </c:errBars>
          <c:errBars>
            <c:errDir val="y"/>
            <c:errBarType val="both"/>
            <c:errValType val="cust"/>
            <c:noEndCap val="1"/>
            <c:plus>
              <c:numRef>
                <c:f>'Numerator-Denominator p Char'!$T$2:$T$37</c:f>
                <c:numCache>
                  <c:formatCode>General</c:formatCode>
                  <c:ptCount val="36"/>
                </c:numCache>
              </c:numRef>
            </c:plus>
            <c:minus>
              <c:numRef>
                <c:f>'Numerator-Denominator p Char'!$S$2:$S$37</c:f>
                <c:numCache>
                  <c:formatCode>General</c:formatCode>
                  <c:ptCount val="36"/>
                  <c:pt idx="0">
                    <c:v>0</c:v>
                  </c:pt>
                  <c:pt idx="1">
                    <c:v>-5.1295154363811823E-4</c:v>
                  </c:pt>
                  <c:pt idx="2">
                    <c:v>-3.8015994488466709E-3</c:v>
                  </c:pt>
                  <c:pt idx="3">
                    <c:v>-6.726606605159835E-3</c:v>
                  </c:pt>
                  <c:pt idx="4">
                    <c:v>1.5529377292604341E-2</c:v>
                  </c:pt>
                  <c:pt idx="5">
                    <c:v>-8.5675944002058246E-3</c:v>
                  </c:pt>
                  <c:pt idx="6">
                    <c:v>-7.8288119768621378E-5</c:v>
                  </c:pt>
                  <c:pt idx="7">
                    <c:v>-1.3552837980009169E-2</c:v>
                  </c:pt>
                  <c:pt idx="8">
                    <c:v>1.1803799042610308E-2</c:v>
                  </c:pt>
                  <c:pt idx="9">
                    <c:v>4.3540121427547707E-3</c:v>
                  </c:pt>
                  <c:pt idx="10">
                    <c:v>-1.5962662297013819E-2</c:v>
                  </c:pt>
                  <c:pt idx="11">
                    <c:v>2.0983021815425884E-2</c:v>
                  </c:pt>
                  <c:pt idx="12">
                    <c:v>-5.4717179033333396E-3</c:v>
                  </c:pt>
                  <c:pt idx="13">
                    <c:v>1.4569837992105761E-2</c:v>
                  </c:pt>
                  <c:pt idx="14">
                    <c:v>-5.4436696947838259E-3</c:v>
                  </c:pt>
                  <c:pt idx="15">
                    <c:v>1.5222832566007538E-3</c:v>
                  </c:pt>
                  <c:pt idx="16">
                    <c:v>5.6390423615058638E-3</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numCache>
              </c:numRef>
            </c:minus>
            <c:spPr>
              <a:ln>
                <a:solidFill>
                  <a:srgbClr val="FF0000"/>
                </a:solidFill>
                <a:prstDash val="solid"/>
              </a:ln>
            </c:spPr>
          </c:errBars>
          <c:yVal>
            <c:numRef>
              <c:f>'Numerator-Denominator p Char'!$K$2:$K$18</c:f>
              <c:numCache>
                <c:formatCode>0.000</c:formatCode>
                <c:ptCount val="17"/>
                <c:pt idx="0">
                  <c:v>0.35248941008030299</c:v>
                </c:pt>
                <c:pt idx="1">
                  <c:v>0.35197645853666487</c:v>
                </c:pt>
                <c:pt idx="2">
                  <c:v>0.3481748590878182</c:v>
                </c:pt>
                <c:pt idx="3">
                  <c:v>0.34144825248265837</c:v>
                </c:pt>
                <c:pt idx="4">
                  <c:v>0.35697762977526271</c:v>
                </c:pt>
                <c:pt idx="5">
                  <c:v>0.34841003537505688</c:v>
                </c:pt>
                <c:pt idx="6">
                  <c:v>0.34833174725528826</c:v>
                </c:pt>
                <c:pt idx="7">
                  <c:v>0.33477890927527909</c:v>
                </c:pt>
                <c:pt idx="8">
                  <c:v>0.3465827083178894</c:v>
                </c:pt>
                <c:pt idx="9">
                  <c:v>0.35093672046064417</c:v>
                </c:pt>
                <c:pt idx="10">
                  <c:v>0.33497405816363035</c:v>
                </c:pt>
                <c:pt idx="11">
                  <c:v>0.35595707997905623</c:v>
                </c:pt>
                <c:pt idx="12">
                  <c:v>0.35048536207572289</c:v>
                </c:pt>
                <c:pt idx="13">
                  <c:v>0.36505520006782866</c:v>
                </c:pt>
                <c:pt idx="14">
                  <c:v>0.35961153037304483</c:v>
                </c:pt>
                <c:pt idx="15">
                  <c:v>0.36113381362964558</c:v>
                </c:pt>
                <c:pt idx="16">
                  <c:v>0.36677285599115145</c:v>
                </c:pt>
              </c:numCache>
            </c:numRef>
          </c:yVal>
          <c:smooth val="0"/>
          <c:extLst>
            <c:ext xmlns:c16="http://schemas.microsoft.com/office/drawing/2014/chart" uri="{C3380CC4-5D6E-409C-BE32-E72D297353CC}">
              <c16:uniqueId val="{00000015-183E-4DA9-9AA8-8F576678B13F}"/>
            </c:ext>
          </c:extLst>
        </c:ser>
        <c:dLbls>
          <c:showLegendKey val="0"/>
          <c:showVal val="0"/>
          <c:showCatName val="0"/>
          <c:showSerName val="0"/>
          <c:showPercent val="0"/>
          <c:showBubbleSize val="0"/>
        </c:dLbls>
        <c:axId val="449028960"/>
        <c:axId val="449028568"/>
      </c:scatterChart>
      <c:dateAx>
        <c:axId val="449027784"/>
        <c:scaling>
          <c:orientation val="minMax"/>
        </c:scaling>
        <c:delete val="0"/>
        <c:axPos val="b"/>
        <c:numFmt formatCode="mmm\-yy" sourceLinked="1"/>
        <c:majorTickMark val="out"/>
        <c:minorTickMark val="none"/>
        <c:tickLblPos val="nextTo"/>
        <c:crossAx val="449028176"/>
        <c:crosses val="autoZero"/>
        <c:auto val="0"/>
        <c:lblOffset val="100"/>
        <c:baseTimeUnit val="months"/>
        <c:majorUnit val="1"/>
        <c:minorUnit val="1"/>
      </c:dateAx>
      <c:valAx>
        <c:axId val="449028176"/>
        <c:scaling>
          <c:orientation val="minMax"/>
          <c:min val="0"/>
        </c:scaling>
        <c:delete val="0"/>
        <c:axPos val="l"/>
        <c:title>
          <c:tx>
            <c:rich>
              <a:bodyPr/>
              <a:lstStyle/>
              <a:p>
                <a:pPr>
                  <a:defRPr/>
                </a:pPr>
                <a:r>
                  <a:rPr lang="en-US"/>
                  <a:t>Percent Screened for Depression</a:t>
                </a:r>
              </a:p>
            </c:rich>
          </c:tx>
          <c:overlay val="0"/>
        </c:title>
        <c:numFmt formatCode="0%" sourceLinked="0"/>
        <c:majorTickMark val="out"/>
        <c:minorTickMark val="none"/>
        <c:tickLblPos val="nextTo"/>
        <c:crossAx val="449027784"/>
        <c:crosses val="autoZero"/>
        <c:crossBetween val="between"/>
      </c:valAx>
      <c:valAx>
        <c:axId val="449028568"/>
        <c:scaling>
          <c:orientation val="minMax"/>
        </c:scaling>
        <c:delete val="1"/>
        <c:axPos val="r"/>
        <c:numFmt formatCode="0.000" sourceLinked="1"/>
        <c:majorTickMark val="out"/>
        <c:minorTickMark val="none"/>
        <c:tickLblPos val="nextTo"/>
        <c:crossAx val="449028960"/>
        <c:crosses val="max"/>
        <c:crossBetween val="midCat"/>
      </c:valAx>
      <c:valAx>
        <c:axId val="449028960"/>
        <c:scaling>
          <c:orientation val="minMax"/>
          <c:max val="18"/>
          <c:min val="1"/>
        </c:scaling>
        <c:delete val="0"/>
        <c:axPos val="t"/>
        <c:majorTickMark val="none"/>
        <c:minorTickMark val="none"/>
        <c:tickLblPos val="none"/>
        <c:spPr>
          <a:ln w="25400">
            <a:noFill/>
          </a:ln>
        </c:spPr>
        <c:crossAx val="449028568"/>
        <c:crosses val="max"/>
        <c:crossBetween val="midCat"/>
      </c:valAx>
      <c:spPr>
        <a:noFill/>
        <a:ln w="25400">
          <a:noFill/>
        </a:ln>
      </c:spPr>
    </c:plotArea>
    <c:plotVisOnly val="0"/>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Pain Score Boxplot</a:t>
            </a:r>
          </a:p>
        </c:rich>
      </c:tx>
      <c:overlay val="0"/>
    </c:title>
    <c:autoTitleDeleted val="0"/>
    <c:plotArea>
      <c:layout/>
      <c:lineChart>
        <c:grouping val="standard"/>
        <c:varyColors val="0"/>
        <c:ser>
          <c:idx val="0"/>
          <c:order val="0"/>
          <c:tx>
            <c:strRef>
              <c:f>'Pain Score Bxplt D2'!$B$3</c:f>
              <c:strCache>
                <c:ptCount val="1"/>
                <c:pt idx="0">
                  <c:v>Q1</c:v>
                </c:pt>
              </c:strCache>
            </c:strRef>
          </c:tx>
          <c:spPr>
            <a:ln w="19050">
              <a:noFill/>
            </a:ln>
          </c:spPr>
          <c:marker>
            <c:symbol val="dash"/>
            <c:size val="5"/>
            <c:spPr>
              <a:solidFill>
                <a:srgbClr val="000000"/>
              </a:solidFill>
              <a:ln>
                <a:solidFill>
                  <a:srgbClr val="000000"/>
                </a:solidFill>
                <a:prstDash val="solid"/>
              </a:ln>
            </c:spPr>
          </c:marker>
          <c:dLbls>
            <c:dLbl>
              <c:idx val="0"/>
              <c:layout>
                <c:manualLayout>
                  <c:x val="8.6365958372829843E-2"/>
                  <c:y val="-7.39342762694491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6E-4F9C-8717-B1A9020EA409}"/>
                </c:ext>
              </c:extLst>
            </c:dLbl>
            <c:dLbl>
              <c:idx val="1"/>
              <c:layout>
                <c:manualLayout>
                  <c:x val="8.4902128569900523E-2"/>
                  <c:y val="-7.39342762694491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6E-4F9C-8717-B1A9020EA40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'Pain Score Bxplt D2'!$C$2:$D$2</c:f>
              <c:strCache>
                <c:ptCount val="2"/>
                <c:pt idx="0">
                  <c:v> February 2018</c:v>
                </c:pt>
                <c:pt idx="1">
                  <c:v>Most recent pain score</c:v>
                </c:pt>
              </c:strCache>
            </c:strRef>
          </c:cat>
          <c:val>
            <c:numRef>
              <c:f>'Pain Score Bxplt D2'!$C$3:$D$3</c:f>
              <c:numCache>
                <c:formatCode>General</c:formatCode>
                <c:ptCount val="2"/>
                <c:pt idx="0">
                  <c:v>5</c:v>
                </c:pt>
                <c:pt idx="1">
                  <c:v>5</c:v>
                </c:pt>
              </c:numCache>
            </c:numRef>
          </c:val>
          <c:smooth val="0"/>
          <c:extLst>
            <c:ext xmlns:c16="http://schemas.microsoft.com/office/drawing/2014/chart" uri="{C3380CC4-5D6E-409C-BE32-E72D297353CC}">
              <c16:uniqueId val="{00000002-B66E-4F9C-8717-B1A9020EA409}"/>
            </c:ext>
          </c:extLst>
        </c:ser>
        <c:ser>
          <c:idx val="1"/>
          <c:order val="1"/>
          <c:tx>
            <c:strRef>
              <c:f>'Pain Score Bxplt D2'!$B$4</c:f>
              <c:strCache>
                <c:ptCount val="1"/>
                <c:pt idx="0">
                  <c:v>Min</c:v>
                </c:pt>
              </c:strCache>
            </c:strRef>
          </c:tx>
          <c:spPr>
            <a:ln w="19050">
              <a:noFill/>
            </a:ln>
          </c:spPr>
          <c:marker>
            <c:symbol val="x"/>
            <c:size val="8"/>
            <c:spPr>
              <a:noFill/>
              <a:ln>
                <a:solidFill>
                  <a:srgbClr val="000000"/>
                </a:solidFill>
                <a:prstDash val="solid"/>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'Pain Score Bxplt D2'!$C$2:$D$2</c:f>
              <c:strCache>
                <c:ptCount val="2"/>
                <c:pt idx="0">
                  <c:v> February 2018</c:v>
                </c:pt>
                <c:pt idx="1">
                  <c:v>Most recent pain score</c:v>
                </c:pt>
              </c:strCache>
            </c:strRef>
          </c:cat>
          <c:val>
            <c:numRef>
              <c:f>'Pain Score Bxplt D2'!$C$4:$D$4</c:f>
              <c:numCache>
                <c:formatCode>General</c:formatCode>
                <c:ptCount val="2"/>
                <c:pt idx="0">
                  <c:v>2</c:v>
                </c:pt>
                <c:pt idx="1">
                  <c:v>0</c:v>
                </c:pt>
              </c:numCache>
            </c:numRef>
          </c:val>
          <c:smooth val="0"/>
          <c:extLst>
            <c:ext xmlns:c16="http://schemas.microsoft.com/office/drawing/2014/chart" uri="{C3380CC4-5D6E-409C-BE32-E72D297353CC}">
              <c16:uniqueId val="{00000003-B66E-4F9C-8717-B1A9020EA409}"/>
            </c:ext>
          </c:extLst>
        </c:ser>
        <c:ser>
          <c:idx val="2"/>
          <c:order val="2"/>
          <c:tx>
            <c:strRef>
              <c:f>'Pain Score Bxplt D2'!$B$5</c:f>
              <c:strCache>
                <c:ptCount val="1"/>
                <c:pt idx="0">
                  <c:v>Median</c:v>
                </c:pt>
              </c:strCache>
            </c:strRef>
          </c:tx>
          <c:spPr>
            <a:ln w="19050">
              <a:noFill/>
            </a:ln>
          </c:spPr>
          <c:marker>
            <c:symbol val="plus"/>
            <c:size val="9"/>
            <c:spPr>
              <a:noFill/>
              <a:ln>
                <a:solidFill>
                  <a:srgbClr val="FF0000"/>
                </a:solidFill>
                <a:prstDash val="solid"/>
              </a:ln>
            </c:spPr>
          </c:marker>
          <c:dLbls>
            <c:dLbl>
              <c:idx val="0"/>
              <c:layout>
                <c:manualLayout>
                  <c:x val="8.490212856990046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6E-4F9C-8717-B1A9020EA409}"/>
                </c:ext>
              </c:extLst>
            </c:dLbl>
            <c:dLbl>
              <c:idx val="1"/>
              <c:layout>
                <c:manualLayout>
                  <c:x val="8.197446896404188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6E-4F9C-8717-B1A9020EA40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'Pain Score Bxplt D2'!$C$2:$D$2</c:f>
              <c:strCache>
                <c:ptCount val="2"/>
                <c:pt idx="0">
                  <c:v> February 2018</c:v>
                </c:pt>
                <c:pt idx="1">
                  <c:v>Most recent pain score</c:v>
                </c:pt>
              </c:strCache>
            </c:strRef>
          </c:cat>
          <c:val>
            <c:numRef>
              <c:f>'Pain Score Bxplt D2'!$C$5:$D$5</c:f>
              <c:numCache>
                <c:formatCode>General</c:formatCode>
                <c:ptCount val="2"/>
                <c:pt idx="0">
                  <c:v>6</c:v>
                </c:pt>
                <c:pt idx="1">
                  <c:v>6</c:v>
                </c:pt>
              </c:numCache>
            </c:numRef>
          </c:val>
          <c:smooth val="0"/>
          <c:extLst>
            <c:ext xmlns:c16="http://schemas.microsoft.com/office/drawing/2014/chart" uri="{C3380CC4-5D6E-409C-BE32-E72D297353CC}">
              <c16:uniqueId val="{00000006-B66E-4F9C-8717-B1A9020EA409}"/>
            </c:ext>
          </c:extLst>
        </c:ser>
        <c:ser>
          <c:idx val="3"/>
          <c:order val="3"/>
          <c:tx>
            <c:strRef>
              <c:f>'Pain Score Bxplt D2'!$B$6</c:f>
              <c:strCache>
                <c:ptCount val="1"/>
                <c:pt idx="0">
                  <c:v>Max</c:v>
                </c:pt>
              </c:strCache>
            </c:strRef>
          </c:tx>
          <c:spPr>
            <a:ln w="19050">
              <a:noFill/>
            </a:ln>
          </c:spPr>
          <c:marker>
            <c:symbol val="x"/>
            <c:size val="8"/>
            <c:spPr>
              <a:noFill/>
              <a:ln>
                <a:solidFill>
                  <a:srgbClr val="000000"/>
                </a:solidFill>
                <a:prstDash val="solid"/>
              </a:ln>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'Pain Score Bxplt D2'!$C$2:$D$2</c:f>
              <c:strCache>
                <c:ptCount val="2"/>
                <c:pt idx="0">
                  <c:v> February 2018</c:v>
                </c:pt>
                <c:pt idx="1">
                  <c:v>Most recent pain score</c:v>
                </c:pt>
              </c:strCache>
            </c:strRef>
          </c:cat>
          <c:val>
            <c:numRef>
              <c:f>'Pain Score Bxplt D2'!$C$6:$D$6</c:f>
              <c:numCache>
                <c:formatCode>General</c:formatCode>
                <c:ptCount val="2"/>
                <c:pt idx="0">
                  <c:v>10</c:v>
                </c:pt>
                <c:pt idx="1">
                  <c:v>10</c:v>
                </c:pt>
              </c:numCache>
            </c:numRef>
          </c:val>
          <c:smooth val="0"/>
          <c:extLst>
            <c:ext xmlns:c16="http://schemas.microsoft.com/office/drawing/2014/chart" uri="{C3380CC4-5D6E-409C-BE32-E72D297353CC}">
              <c16:uniqueId val="{00000007-B66E-4F9C-8717-B1A9020EA409}"/>
            </c:ext>
          </c:extLst>
        </c:ser>
        <c:ser>
          <c:idx val="4"/>
          <c:order val="4"/>
          <c:tx>
            <c:strRef>
              <c:f>'Pain Score Bxplt D2'!$B$7</c:f>
              <c:strCache>
                <c:ptCount val="1"/>
                <c:pt idx="0">
                  <c:v>Q3</c:v>
                </c:pt>
              </c:strCache>
            </c:strRef>
          </c:tx>
          <c:spPr>
            <a:ln w="19050">
              <a:noFill/>
            </a:ln>
          </c:spPr>
          <c:marker>
            <c:symbol val="dash"/>
            <c:size val="5"/>
            <c:spPr>
              <a:solidFill>
                <a:srgbClr val="000000"/>
              </a:solidFill>
              <a:ln>
                <a:solidFill>
                  <a:srgbClr val="000000"/>
                </a:solidFill>
                <a:prstDash val="solid"/>
              </a:ln>
            </c:spPr>
          </c:marker>
          <c:dLbls>
            <c:dLbl>
              <c:idx val="0"/>
              <c:layout>
                <c:manualLayout>
                  <c:x val="8.490212856990052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6E-4F9C-8717-B1A9020EA409}"/>
                </c:ext>
              </c:extLst>
            </c:dLbl>
            <c:dLbl>
              <c:idx val="1"/>
              <c:layout>
                <c:manualLayout>
                  <c:x val="8.6365958372829954E-2"/>
                  <c:y val="-2.0164126463051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6E-4F9C-8717-B1A9020EA40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'Pain Score Bxplt D2'!$C$2:$D$2</c:f>
              <c:strCache>
                <c:ptCount val="2"/>
                <c:pt idx="0">
                  <c:v> February 2018</c:v>
                </c:pt>
                <c:pt idx="1">
                  <c:v>Most recent pain score</c:v>
                </c:pt>
              </c:strCache>
            </c:strRef>
          </c:cat>
          <c:val>
            <c:numRef>
              <c:f>'Pain Score Bxplt D2'!$C$7:$D$7</c:f>
              <c:numCache>
                <c:formatCode>General</c:formatCode>
                <c:ptCount val="2"/>
                <c:pt idx="0">
                  <c:v>7.5</c:v>
                </c:pt>
                <c:pt idx="1">
                  <c:v>7</c:v>
                </c:pt>
              </c:numCache>
            </c:numRef>
          </c:val>
          <c:smooth val="0"/>
          <c:extLst>
            <c:ext xmlns:c16="http://schemas.microsoft.com/office/drawing/2014/chart" uri="{C3380CC4-5D6E-409C-BE32-E72D297353CC}">
              <c16:uniqueId val="{0000000A-B66E-4F9C-8717-B1A9020EA409}"/>
            </c:ext>
          </c:extLst>
        </c:ser>
        <c:dLbls>
          <c:showLegendKey val="0"/>
          <c:showVal val="0"/>
          <c:showCatName val="0"/>
          <c:showSerName val="0"/>
          <c:showPercent val="0"/>
          <c:showBubbleSize val="0"/>
        </c:dLbls>
        <c:hiLowLines/>
        <c:upDownBars>
          <c:gapWidth val="150"/>
          <c:upBars>
            <c:spPr>
              <a:solidFill>
                <a:srgbClr val="000080"/>
              </a:solidFill>
            </c:spPr>
          </c:upBars>
          <c:downBars/>
        </c:upDownBars>
        <c:marker val="1"/>
        <c:smooth val="0"/>
        <c:axId val="644836472"/>
        <c:axId val="480702240"/>
      </c:lineChart>
      <c:catAx>
        <c:axId val="644836472"/>
        <c:scaling>
          <c:orientation val="minMax"/>
        </c:scaling>
        <c:delete val="0"/>
        <c:axPos val="b"/>
        <c:numFmt formatCode="General" sourceLinked="1"/>
        <c:majorTickMark val="out"/>
        <c:minorTickMark val="none"/>
        <c:tickLblPos val="nextTo"/>
        <c:crossAx val="480702240"/>
        <c:crosses val="autoZero"/>
        <c:auto val="1"/>
        <c:lblAlgn val="ctr"/>
        <c:lblOffset val="100"/>
        <c:noMultiLvlLbl val="0"/>
      </c:catAx>
      <c:valAx>
        <c:axId val="480702240"/>
        <c:scaling>
          <c:orientation val="minMax"/>
        </c:scaling>
        <c:delete val="0"/>
        <c:axPos val="l"/>
        <c:majorGridlines/>
        <c:title>
          <c:tx>
            <c:rich>
              <a:bodyPr/>
              <a:lstStyle/>
              <a:p>
                <a:pPr>
                  <a:defRPr/>
                </a:pPr>
                <a:r>
                  <a:rPr lang="en-US" dirty="0"/>
                  <a:t>Pain Scores</a:t>
                </a:r>
              </a:p>
            </c:rich>
          </c:tx>
          <c:overlay val="0"/>
        </c:title>
        <c:numFmt formatCode="General" sourceLinked="1"/>
        <c:majorTickMark val="out"/>
        <c:minorTickMark val="none"/>
        <c:tickLblPos val="nextTo"/>
        <c:crossAx val="644836472"/>
        <c:crosses val="autoZero"/>
        <c:crossBetween val="between"/>
      </c:valAx>
      <c:spPr>
        <a:noFill/>
        <a:ln w="25400">
          <a:noFill/>
        </a:ln>
      </c:spPr>
    </c:plotArea>
    <c:legend>
      <c:legendPos val="r"/>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16" b="0" i="0" u="none" strike="noStrike" kern="1200" spc="0" baseline="0">
                <a:solidFill>
                  <a:schemeClr val="tx1">
                    <a:lumMod val="65000"/>
                    <a:lumOff val="35000"/>
                  </a:schemeClr>
                </a:solidFill>
                <a:latin typeface="+mn-lt"/>
                <a:ea typeface="+mn-ea"/>
                <a:cs typeface="+mn-cs"/>
              </a:defRPr>
            </a:pPr>
            <a:r>
              <a:rPr lang="en-US"/>
              <a:t>Monthly Positive Screens </a:t>
            </a:r>
          </a:p>
        </c:rich>
      </c:tx>
      <c:overlay val="0"/>
      <c:spPr>
        <a:noFill/>
        <a:ln>
          <a:noFill/>
        </a:ln>
        <a:effectLst/>
      </c:spPr>
      <c:txPr>
        <a:bodyPr rot="0" spcFirstLastPara="1" vertOverflow="ellipsis" vert="horz" wrap="square" anchor="ctr" anchorCtr="1"/>
        <a:lstStyle/>
        <a:p>
          <a:pPr>
            <a:defRPr sz="2016"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Sheet7!$B$1</c:f>
              <c:strCache>
                <c:ptCount val="1"/>
                <c:pt idx="0">
                  <c:v>Survey Completed</c:v>
                </c:pt>
              </c:strCache>
            </c:strRef>
          </c:tx>
          <c:spPr>
            <a:solidFill>
              <a:schemeClr val="accent5">
                <a:lumMod val="75000"/>
              </a:schemeClr>
            </a:solidFill>
            <a:ln>
              <a:solidFill>
                <a:schemeClr val="accent5">
                  <a:lumMod val="75000"/>
                </a:schemeClr>
              </a:solidFill>
            </a:ln>
            <a:effectLst/>
          </c:spPr>
          <c:invertIfNegative val="0"/>
          <c:cat>
            <c:numRef>
              <c:f>Sheet7!$A$2:$A$18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Sheet7!$B$2:$B$18</c:f>
              <c:numCache>
                <c:formatCode>General</c:formatCode>
                <c:ptCount val="17"/>
                <c:pt idx="0">
                  <c:v>1078</c:v>
                </c:pt>
                <c:pt idx="1">
                  <c:v>1134</c:v>
                </c:pt>
                <c:pt idx="2">
                  <c:v>1073</c:v>
                </c:pt>
                <c:pt idx="3">
                  <c:v>974</c:v>
                </c:pt>
                <c:pt idx="4">
                  <c:v>1154</c:v>
                </c:pt>
                <c:pt idx="5">
                  <c:v>1024</c:v>
                </c:pt>
                <c:pt idx="6">
                  <c:v>1004</c:v>
                </c:pt>
                <c:pt idx="7">
                  <c:v>817</c:v>
                </c:pt>
                <c:pt idx="8">
                  <c:v>918</c:v>
                </c:pt>
                <c:pt idx="9">
                  <c:v>1003</c:v>
                </c:pt>
                <c:pt idx="10">
                  <c:v>787</c:v>
                </c:pt>
                <c:pt idx="11">
                  <c:v>939</c:v>
                </c:pt>
                <c:pt idx="12">
                  <c:v>985</c:v>
                </c:pt>
                <c:pt idx="13">
                  <c:v>1049</c:v>
                </c:pt>
                <c:pt idx="14">
                  <c:v>918</c:v>
                </c:pt>
                <c:pt idx="15">
                  <c:v>969</c:v>
                </c:pt>
                <c:pt idx="16">
                  <c:v>1054</c:v>
                </c:pt>
              </c:numCache>
            </c:numRef>
          </c:val>
          <c:extLst>
            <c:ext xmlns:c16="http://schemas.microsoft.com/office/drawing/2014/chart" uri="{C3380CC4-5D6E-409C-BE32-E72D297353CC}">
              <c16:uniqueId val="{00000000-92F4-4BE3-A36B-10ACA9B7B13A}"/>
            </c:ext>
          </c:extLst>
        </c:ser>
        <c:ser>
          <c:idx val="1"/>
          <c:order val="1"/>
          <c:tx>
            <c:strRef>
              <c:f>Sheet7!$C$1</c:f>
              <c:strCache>
                <c:ptCount val="1"/>
                <c:pt idx="0">
                  <c:v>Positive Full Screen</c:v>
                </c:pt>
              </c:strCache>
            </c:strRef>
          </c:tx>
          <c:spPr>
            <a:solidFill>
              <a:schemeClr val="accent6">
                <a:lumMod val="60000"/>
                <a:lumOff val="40000"/>
              </a:schemeClr>
            </a:solidFill>
            <a:ln>
              <a:solidFill>
                <a:schemeClr val="accent6">
                  <a:lumMod val="60000"/>
                  <a:lumOff val="40000"/>
                </a:schemeClr>
              </a:solidFill>
            </a:ln>
            <a:effectLst/>
          </c:spPr>
          <c:invertIfNegative val="0"/>
          <c:cat>
            <c:numRef>
              <c:f>Sheet7!$A$2:$A$18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Sheet7!$C$2:$C$18</c:f>
              <c:numCache>
                <c:formatCode>General</c:formatCode>
                <c:ptCount val="17"/>
                <c:pt idx="0">
                  <c:v>185</c:v>
                </c:pt>
                <c:pt idx="1">
                  <c:v>179</c:v>
                </c:pt>
                <c:pt idx="2">
                  <c:v>169</c:v>
                </c:pt>
                <c:pt idx="3">
                  <c:v>166</c:v>
                </c:pt>
                <c:pt idx="4">
                  <c:v>190</c:v>
                </c:pt>
                <c:pt idx="5">
                  <c:v>136</c:v>
                </c:pt>
                <c:pt idx="6">
                  <c:v>130</c:v>
                </c:pt>
                <c:pt idx="7">
                  <c:v>132</c:v>
                </c:pt>
                <c:pt idx="8">
                  <c:v>139</c:v>
                </c:pt>
                <c:pt idx="9">
                  <c:v>148</c:v>
                </c:pt>
                <c:pt idx="10">
                  <c:v>149</c:v>
                </c:pt>
                <c:pt idx="11">
                  <c:v>177</c:v>
                </c:pt>
                <c:pt idx="12">
                  <c:v>192</c:v>
                </c:pt>
                <c:pt idx="13">
                  <c:v>225</c:v>
                </c:pt>
                <c:pt idx="14">
                  <c:v>200</c:v>
                </c:pt>
                <c:pt idx="15">
                  <c:v>219</c:v>
                </c:pt>
                <c:pt idx="16">
                  <c:v>107</c:v>
                </c:pt>
              </c:numCache>
            </c:numRef>
          </c:val>
          <c:extLst>
            <c:ext xmlns:c16="http://schemas.microsoft.com/office/drawing/2014/chart" uri="{C3380CC4-5D6E-409C-BE32-E72D297353CC}">
              <c16:uniqueId val="{00000001-92F4-4BE3-A36B-10ACA9B7B13A}"/>
            </c:ext>
          </c:extLst>
        </c:ser>
        <c:dLbls>
          <c:showLegendKey val="0"/>
          <c:showVal val="0"/>
          <c:showCatName val="0"/>
          <c:showSerName val="0"/>
          <c:showPercent val="0"/>
          <c:showBubbleSize val="0"/>
        </c:dLbls>
        <c:gapWidth val="182"/>
        <c:axId val="447888704"/>
        <c:axId val="447926856"/>
        <c:extLst/>
      </c:barChart>
      <c:dateAx>
        <c:axId val="44788870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80" b="0" i="0" u="none" strike="noStrike" kern="1200" baseline="0">
                <a:solidFill>
                  <a:schemeClr val="tx1">
                    <a:lumMod val="65000"/>
                    <a:lumOff val="35000"/>
                  </a:schemeClr>
                </a:solidFill>
                <a:latin typeface="+mn-lt"/>
                <a:ea typeface="+mn-ea"/>
                <a:cs typeface="+mn-cs"/>
              </a:defRPr>
            </a:pPr>
            <a:endParaRPr lang="en-US"/>
          </a:p>
        </c:txPr>
        <c:crossAx val="447926856"/>
        <c:crosses val="autoZero"/>
        <c:auto val="1"/>
        <c:lblOffset val="100"/>
        <c:baseTimeUnit val="months"/>
      </c:dateAx>
      <c:valAx>
        <c:axId val="447926856"/>
        <c:scaling>
          <c:orientation val="minMax"/>
          <c:max val="1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80" b="0" i="0" u="none" strike="noStrike" kern="1200" baseline="0">
                <a:solidFill>
                  <a:schemeClr val="tx1">
                    <a:lumMod val="65000"/>
                    <a:lumOff val="35000"/>
                  </a:schemeClr>
                </a:solidFill>
                <a:latin typeface="+mn-lt"/>
                <a:ea typeface="+mn-ea"/>
                <a:cs typeface="+mn-cs"/>
              </a:defRPr>
            </a:pPr>
            <a:endParaRPr lang="en-US"/>
          </a:p>
        </c:txPr>
        <c:crossAx val="44788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8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a:outerShdw blurRad="63500" sx="102000" sy="102000" algn="ctr" rotWithShape="0">
        <a:prstClr val="black">
          <a:alpha val="40000"/>
        </a:prstClr>
      </a:outerShdw>
    </a:effectLst>
  </c:spPr>
  <c:txPr>
    <a:bodyPr/>
    <a:lstStyle/>
    <a:p>
      <a:pPr>
        <a:defRPr sz="168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dk1"/>
                </a:solidFill>
                <a:latin typeface="+mn-lt"/>
                <a:ea typeface="+mn-ea"/>
                <a:cs typeface="+mn-cs"/>
              </a:defRPr>
            </a:pPr>
            <a:r>
              <a:rPr lang="en-US" sz="1800"/>
              <a:t>Integrated Care at Nashua Family Practice</a:t>
            </a:r>
          </a:p>
          <a:p>
            <a:pPr>
              <a:defRPr sz="1800"/>
            </a:pPr>
            <a:r>
              <a:rPr lang="en-US" sz="1800"/>
              <a:t>Patterns of Patient Engagement w/BHC and CoCM</a:t>
            </a:r>
          </a:p>
          <a:p>
            <a:pPr>
              <a:defRPr sz="1800"/>
            </a:pPr>
            <a:r>
              <a:rPr lang="en-US" sz="1800"/>
              <a:t>Reporting Period  9/5/17-9/30/18</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Monthly!$A$27:$A$34</c:f>
              <c:strCache>
                <c:ptCount val="8"/>
                <c:pt idx="0">
                  <c:v>Total patients entered in registry w/BHC</c:v>
                </c:pt>
                <c:pt idx="1">
                  <c:v>98% Total referrals placed
N=197
(197/201)</c:v>
                </c:pt>
                <c:pt idx="2">
                  <c:v>11% Currently active
N=21
(21/201)</c:v>
                </c:pt>
                <c:pt idx="3">
                  <c:v>37% Completed
N=72
(75/201)</c:v>
                </c:pt>
                <c:pt idx="4">
                  <c:v>10% Dropped out
N=19
(19/201)</c:v>
                </c:pt>
                <c:pt idx="5">
                  <c:v>4% Referred out
N=8
(8/201)</c:v>
                </c:pt>
                <c:pt idx="6">
                  <c:v>36% BHC unable to connect w/patient
N=71
(71/201)</c:v>
                </c:pt>
                <c:pt idx="7">
                  <c:v>5% Termed per patient
N=10
(10/201)</c:v>
                </c:pt>
              </c:strCache>
            </c:strRef>
          </c:cat>
          <c:val>
            <c:numRef>
              <c:f>Monthly!$B$27:$B$34</c:f>
              <c:numCache>
                <c:formatCode>General</c:formatCode>
                <c:ptCount val="8"/>
                <c:pt idx="0">
                  <c:v>201</c:v>
                </c:pt>
                <c:pt idx="1">
                  <c:v>197</c:v>
                </c:pt>
                <c:pt idx="2">
                  <c:v>21</c:v>
                </c:pt>
                <c:pt idx="3">
                  <c:v>72</c:v>
                </c:pt>
                <c:pt idx="4">
                  <c:v>19</c:v>
                </c:pt>
                <c:pt idx="5">
                  <c:v>8</c:v>
                </c:pt>
                <c:pt idx="6">
                  <c:v>71</c:v>
                </c:pt>
                <c:pt idx="7">
                  <c:v>10</c:v>
                </c:pt>
              </c:numCache>
            </c:numRef>
          </c:val>
          <c:extLst>
            <c:ext xmlns:c16="http://schemas.microsoft.com/office/drawing/2014/chart" uri="{C3380CC4-5D6E-409C-BE32-E72D297353CC}">
              <c16:uniqueId val="{00000000-C4C7-40AE-B52F-A2F6A00A1338}"/>
            </c:ext>
          </c:extLst>
        </c:ser>
        <c:dLbls>
          <c:showLegendKey val="0"/>
          <c:showVal val="0"/>
          <c:showCatName val="0"/>
          <c:showSerName val="0"/>
          <c:showPercent val="0"/>
          <c:showBubbleSize val="0"/>
        </c:dLbls>
        <c:gapWidth val="219"/>
        <c:overlap val="-27"/>
        <c:axId val="448089280"/>
        <c:axId val="448089664"/>
      </c:barChart>
      <c:catAx>
        <c:axId val="44808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448089664"/>
        <c:crosses val="autoZero"/>
        <c:auto val="1"/>
        <c:lblAlgn val="ctr"/>
        <c:lblOffset val="100"/>
        <c:noMultiLvlLbl val="0"/>
      </c:catAx>
      <c:valAx>
        <c:axId val="44808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448089280"/>
        <c:crosses val="autoZero"/>
        <c:crossBetween val="between"/>
      </c:valAx>
      <c:spPr>
        <a:noFill/>
        <a:ln>
          <a:noFill/>
        </a:ln>
        <a:effectLst/>
      </c:spPr>
    </c:plotArea>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sz="1800">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Monthly PCP Referral to BHC; Nashua</a:t>
            </a:r>
            <a:r>
              <a:rPr lang="en-US" baseline="0" dirty="0"/>
              <a:t> FP</a:t>
            </a:r>
            <a:endParaRPr lang="en-US" dirty="0"/>
          </a:p>
          <a:p>
            <a:pPr>
              <a:defRPr/>
            </a:pPr>
            <a:r>
              <a:rPr lang="en-US" dirty="0"/>
              <a:t>September 2017-January</a:t>
            </a:r>
            <a:r>
              <a:rPr lang="en-US" baseline="0" dirty="0"/>
              <a:t> 2019</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Sheet7!$D$1</c:f>
              <c:strCache>
                <c:ptCount val="1"/>
                <c:pt idx="0">
                  <c:v>PCP Assessment</c:v>
                </c:pt>
              </c:strCache>
            </c:strRef>
          </c:tx>
          <c:spPr>
            <a:solidFill>
              <a:schemeClr val="accent1"/>
            </a:solidFill>
            <a:ln>
              <a:noFill/>
            </a:ln>
            <a:effectLst/>
          </c:spPr>
          <c:invertIfNegative val="0"/>
          <c:cat>
            <c:numRef>
              <c:f>Sheet7!$A$2:$A$18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Sheet7!$D$2:$D$18</c:f>
              <c:numCache>
                <c:formatCode>General</c:formatCode>
                <c:ptCount val="17"/>
                <c:pt idx="0">
                  <c:v>83</c:v>
                </c:pt>
                <c:pt idx="1">
                  <c:v>74</c:v>
                </c:pt>
                <c:pt idx="2">
                  <c:v>87</c:v>
                </c:pt>
                <c:pt idx="3">
                  <c:v>77</c:v>
                </c:pt>
                <c:pt idx="4">
                  <c:v>110</c:v>
                </c:pt>
                <c:pt idx="5">
                  <c:v>86</c:v>
                </c:pt>
                <c:pt idx="6">
                  <c:v>79</c:v>
                </c:pt>
                <c:pt idx="7">
                  <c:v>69</c:v>
                </c:pt>
                <c:pt idx="8">
                  <c:v>101</c:v>
                </c:pt>
                <c:pt idx="9">
                  <c:v>94</c:v>
                </c:pt>
                <c:pt idx="10">
                  <c:v>76</c:v>
                </c:pt>
                <c:pt idx="11">
                  <c:v>85</c:v>
                </c:pt>
                <c:pt idx="12">
                  <c:v>97</c:v>
                </c:pt>
                <c:pt idx="13">
                  <c:v>110</c:v>
                </c:pt>
                <c:pt idx="14">
                  <c:v>88</c:v>
                </c:pt>
                <c:pt idx="15">
                  <c:v>76</c:v>
                </c:pt>
                <c:pt idx="16">
                  <c:v>107</c:v>
                </c:pt>
              </c:numCache>
            </c:numRef>
          </c:val>
          <c:extLst>
            <c:ext xmlns:c16="http://schemas.microsoft.com/office/drawing/2014/chart" uri="{C3380CC4-5D6E-409C-BE32-E72D297353CC}">
              <c16:uniqueId val="{00000000-A696-4E35-A52D-F3826BAB21E5}"/>
            </c:ext>
          </c:extLst>
        </c:ser>
        <c:dLbls>
          <c:showLegendKey val="0"/>
          <c:showVal val="0"/>
          <c:showCatName val="0"/>
          <c:showSerName val="0"/>
          <c:showPercent val="0"/>
          <c:showBubbleSize val="0"/>
        </c:dLbls>
        <c:gapWidth val="219"/>
        <c:overlap val="-27"/>
        <c:axId val="448746888"/>
        <c:axId val="448747272"/>
      </c:barChart>
      <c:dateAx>
        <c:axId val="44874688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747272"/>
        <c:crosses val="autoZero"/>
        <c:auto val="1"/>
        <c:lblOffset val="100"/>
        <c:baseTimeUnit val="months"/>
      </c:dateAx>
      <c:valAx>
        <c:axId val="448747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746888"/>
        <c:crosses val="autoZero"/>
        <c:crossBetween val="between"/>
      </c:valAx>
      <c:spPr>
        <a:noFill/>
        <a:ln>
          <a:noFill/>
        </a:ln>
        <a:effectLst/>
      </c:spPr>
    </c:plotArea>
    <c:plotVisOnly val="1"/>
    <c:dispBlanksAs val="gap"/>
    <c:showDLblsOverMax val="0"/>
  </c:chart>
  <c:spPr>
    <a:solidFill>
      <a:schemeClr val="bg1"/>
    </a:solidFill>
    <a:ln>
      <a:solidFill>
        <a:schemeClr val="bg1">
          <a:lumMod val="65000"/>
        </a:schemeClr>
      </a:solid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Monthly Registry</a:t>
            </a:r>
            <a:r>
              <a:rPr lang="en-US" b="1" baseline="0" dirty="0">
                <a:solidFill>
                  <a:schemeClr val="accent1">
                    <a:lumMod val="75000"/>
                  </a:schemeClr>
                </a:solidFill>
              </a:rPr>
              <a:t> Census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Sheet1!$A$1:$A$18</c:f>
              <c:strCache>
                <c:ptCount val="18"/>
                <c:pt idx="0">
                  <c:v>Aug '17</c:v>
                </c:pt>
                <c:pt idx="1">
                  <c:v>Sept '17</c:v>
                </c:pt>
                <c:pt idx="2">
                  <c:v>Oct '17</c:v>
                </c:pt>
                <c:pt idx="3">
                  <c:v>Nov '17</c:v>
                </c:pt>
                <c:pt idx="4">
                  <c:v>Dec '17</c:v>
                </c:pt>
                <c:pt idx="5">
                  <c:v>Jan '18</c:v>
                </c:pt>
                <c:pt idx="6">
                  <c:v>feb '18</c:v>
                </c:pt>
                <c:pt idx="7">
                  <c:v>Mar '18</c:v>
                </c:pt>
                <c:pt idx="8">
                  <c:v>April '18</c:v>
                </c:pt>
                <c:pt idx="9">
                  <c:v>May '18</c:v>
                </c:pt>
                <c:pt idx="10">
                  <c:v>June '18</c:v>
                </c:pt>
                <c:pt idx="11">
                  <c:v>July '18</c:v>
                </c:pt>
                <c:pt idx="12">
                  <c:v>Aug '18</c:v>
                </c:pt>
                <c:pt idx="13">
                  <c:v>Sept '18</c:v>
                </c:pt>
                <c:pt idx="14">
                  <c:v>Oct '18</c:v>
                </c:pt>
                <c:pt idx="15">
                  <c:v>Nov '18</c:v>
                </c:pt>
                <c:pt idx="16">
                  <c:v>Dec '18</c:v>
                </c:pt>
                <c:pt idx="17">
                  <c:v>Jan '19</c:v>
                </c:pt>
              </c:strCache>
            </c:strRef>
          </c:cat>
          <c:val>
            <c:numRef>
              <c:f>Sheet1!$B$1:$B$18</c:f>
              <c:numCache>
                <c:formatCode>General</c:formatCode>
                <c:ptCount val="18"/>
                <c:pt idx="0">
                  <c:v>2</c:v>
                </c:pt>
                <c:pt idx="1">
                  <c:v>19</c:v>
                </c:pt>
                <c:pt idx="2">
                  <c:v>27</c:v>
                </c:pt>
                <c:pt idx="3">
                  <c:v>39</c:v>
                </c:pt>
                <c:pt idx="4">
                  <c:v>23</c:v>
                </c:pt>
                <c:pt idx="5">
                  <c:v>40</c:v>
                </c:pt>
                <c:pt idx="6">
                  <c:v>31</c:v>
                </c:pt>
                <c:pt idx="7">
                  <c:v>15</c:v>
                </c:pt>
                <c:pt idx="8">
                  <c:v>41</c:v>
                </c:pt>
                <c:pt idx="9">
                  <c:v>40</c:v>
                </c:pt>
                <c:pt idx="10">
                  <c:v>27</c:v>
                </c:pt>
                <c:pt idx="11">
                  <c:v>37</c:v>
                </c:pt>
                <c:pt idx="12">
                  <c:v>30</c:v>
                </c:pt>
                <c:pt idx="13">
                  <c:v>31</c:v>
                </c:pt>
                <c:pt idx="14">
                  <c:v>28</c:v>
                </c:pt>
                <c:pt idx="15">
                  <c:v>56</c:v>
                </c:pt>
                <c:pt idx="16">
                  <c:v>131</c:v>
                </c:pt>
                <c:pt idx="17">
                  <c:v>143</c:v>
                </c:pt>
              </c:numCache>
            </c:numRef>
          </c:val>
          <c:extLst>
            <c:ext xmlns:c16="http://schemas.microsoft.com/office/drawing/2014/chart" uri="{C3380CC4-5D6E-409C-BE32-E72D297353CC}">
              <c16:uniqueId val="{00000000-DEBE-421E-958F-BA7EC63BCD41}"/>
            </c:ext>
          </c:extLst>
        </c:ser>
        <c:dLbls>
          <c:showLegendKey val="0"/>
          <c:showVal val="0"/>
          <c:showCatName val="0"/>
          <c:showSerName val="0"/>
          <c:showPercent val="0"/>
          <c:showBubbleSize val="0"/>
        </c:dLbls>
        <c:gapWidth val="219"/>
        <c:overlap val="-27"/>
        <c:axId val="516355008"/>
        <c:axId val="516355400"/>
      </c:barChart>
      <c:catAx>
        <c:axId val="51635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6355400"/>
        <c:crosses val="autoZero"/>
        <c:auto val="1"/>
        <c:lblAlgn val="ctr"/>
        <c:lblOffset val="100"/>
        <c:noMultiLvlLbl val="0"/>
      </c:catAx>
      <c:valAx>
        <c:axId val="516355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6355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Yearly</a:t>
            </a:r>
            <a:r>
              <a:rPr lang="en-US" baseline="0"/>
              <a:t> Patient Mix</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Sheet8!$B$1</c:f>
              <c:strCache>
                <c:ptCount val="1"/>
                <c:pt idx="0">
                  <c:v>Anne </c:v>
                </c:pt>
              </c:strCache>
            </c:strRef>
          </c:tx>
          <c:spPr>
            <a:solidFill>
              <a:schemeClr val="accent1"/>
            </a:solidFill>
            <a:ln>
              <a:noFill/>
            </a:ln>
            <a:effectLst/>
          </c:spPr>
          <c:invertIfNegative val="0"/>
          <c:cat>
            <c:strRef>
              <c:f>Sheet8!$A$5:$A$8</c:f>
              <c:strCache>
                <c:ptCount val="4"/>
                <c:pt idx="0">
                  <c:v>Percent Active</c:v>
                </c:pt>
                <c:pt idx="1">
                  <c:v>Percent Complete</c:v>
                </c:pt>
                <c:pt idx="2">
                  <c:v>Percent Dropped Out</c:v>
                </c:pt>
                <c:pt idx="3">
                  <c:v>Percent Lost to Follow-Up</c:v>
                </c:pt>
              </c:strCache>
            </c:strRef>
          </c:cat>
          <c:val>
            <c:numRef>
              <c:f>Sheet8!$B$5:$B$8</c:f>
              <c:numCache>
                <c:formatCode>General</c:formatCode>
                <c:ptCount val="4"/>
                <c:pt idx="0">
                  <c:v>40</c:v>
                </c:pt>
                <c:pt idx="1">
                  <c:v>40</c:v>
                </c:pt>
                <c:pt idx="2">
                  <c:v>15</c:v>
                </c:pt>
                <c:pt idx="3">
                  <c:v>5</c:v>
                </c:pt>
              </c:numCache>
            </c:numRef>
          </c:val>
          <c:extLst>
            <c:ext xmlns:c16="http://schemas.microsoft.com/office/drawing/2014/chart" uri="{C3380CC4-5D6E-409C-BE32-E72D297353CC}">
              <c16:uniqueId val="{00000000-A216-42EC-8867-A084CCFDC89A}"/>
            </c:ext>
          </c:extLst>
        </c:ser>
        <c:ser>
          <c:idx val="1"/>
          <c:order val="1"/>
          <c:tx>
            <c:strRef>
              <c:f>Sheet8!$C$1</c:f>
              <c:strCache>
                <c:ptCount val="1"/>
                <c:pt idx="0">
                  <c:v>Eric</c:v>
                </c:pt>
              </c:strCache>
            </c:strRef>
          </c:tx>
          <c:spPr>
            <a:solidFill>
              <a:schemeClr val="accent2"/>
            </a:solidFill>
            <a:ln>
              <a:noFill/>
            </a:ln>
            <a:effectLst/>
          </c:spPr>
          <c:invertIfNegative val="0"/>
          <c:cat>
            <c:strRef>
              <c:f>Sheet8!$A$5:$A$8</c:f>
              <c:strCache>
                <c:ptCount val="4"/>
                <c:pt idx="0">
                  <c:v>Percent Active</c:v>
                </c:pt>
                <c:pt idx="1">
                  <c:v>Percent Complete</c:v>
                </c:pt>
                <c:pt idx="2">
                  <c:v>Percent Dropped Out</c:v>
                </c:pt>
                <c:pt idx="3">
                  <c:v>Percent Lost to Follow-Up</c:v>
                </c:pt>
              </c:strCache>
            </c:strRef>
          </c:cat>
          <c:val>
            <c:numRef>
              <c:f>Sheet8!$C$5:$C$8</c:f>
              <c:numCache>
                <c:formatCode>General</c:formatCode>
                <c:ptCount val="4"/>
                <c:pt idx="0">
                  <c:v>45</c:v>
                </c:pt>
                <c:pt idx="1">
                  <c:v>35</c:v>
                </c:pt>
                <c:pt idx="2">
                  <c:v>10</c:v>
                </c:pt>
                <c:pt idx="3">
                  <c:v>10</c:v>
                </c:pt>
              </c:numCache>
            </c:numRef>
          </c:val>
          <c:extLst>
            <c:ext xmlns:c16="http://schemas.microsoft.com/office/drawing/2014/chart" uri="{C3380CC4-5D6E-409C-BE32-E72D297353CC}">
              <c16:uniqueId val="{00000001-A216-42EC-8867-A084CCFDC89A}"/>
            </c:ext>
          </c:extLst>
        </c:ser>
        <c:dLbls>
          <c:showLegendKey val="0"/>
          <c:showVal val="0"/>
          <c:showCatName val="0"/>
          <c:showSerName val="0"/>
          <c:showPercent val="0"/>
          <c:showBubbleSize val="0"/>
        </c:dLbls>
        <c:gapWidth val="219"/>
        <c:overlap val="-27"/>
        <c:axId val="449116104"/>
        <c:axId val="445786672"/>
        <c:extLst>
          <c:ext xmlns:c15="http://schemas.microsoft.com/office/drawing/2012/chart" uri="{02D57815-91ED-43cb-92C2-25804820EDAC}">
            <c15:filteredBarSeries>
              <c15:ser>
                <c:idx val="2"/>
                <c:order val="2"/>
                <c:spPr>
                  <a:solidFill>
                    <a:schemeClr val="accent3"/>
                  </a:solidFill>
                  <a:ln>
                    <a:noFill/>
                  </a:ln>
                  <a:effectLst/>
                </c:spPr>
                <c:invertIfNegative val="0"/>
                <c:cat>
                  <c:strRef>
                    <c:extLst>
                      <c:ext uri="{02D57815-91ED-43cb-92C2-25804820EDAC}">
                        <c15:formulaRef>
                          <c15:sqref>Sheet8!$A$5:$A$8</c15:sqref>
                        </c15:formulaRef>
                      </c:ext>
                    </c:extLst>
                    <c:strCache>
                      <c:ptCount val="4"/>
                      <c:pt idx="0">
                        <c:v>Percent Active</c:v>
                      </c:pt>
                      <c:pt idx="1">
                        <c:v>Percent Complete</c:v>
                      </c:pt>
                      <c:pt idx="2">
                        <c:v>Percent Dropped Out</c:v>
                      </c:pt>
                      <c:pt idx="3">
                        <c:v>Percent Lost to Follow-Up</c:v>
                      </c:pt>
                    </c:strCache>
                  </c:strRef>
                </c:cat>
                <c:val>
                  <c:numRef>
                    <c:extLst>
                      <c:ext uri="{02D57815-91ED-43cb-92C2-25804820EDAC}">
                        <c15:formulaRef>
                          <c15:sqref>Sheet8!$B$1</c15:sqref>
                        </c15:formulaRef>
                      </c:ext>
                    </c:extLst>
                    <c:numCache>
                      <c:formatCode>General</c:formatCode>
                      <c:ptCount val="1"/>
                      <c:pt idx="0">
                        <c:v>0</c:v>
                      </c:pt>
                    </c:numCache>
                  </c:numRef>
                </c:val>
                <c:extLst>
                  <c:ext xmlns:c16="http://schemas.microsoft.com/office/drawing/2014/chart" uri="{C3380CC4-5D6E-409C-BE32-E72D297353CC}">
                    <c16:uniqueId val="{00000002-A216-42EC-8867-A084CCFDC89A}"/>
                  </c:ext>
                </c:extLst>
              </c15:ser>
            </c15:filteredBarSeries>
            <c15:filteredBarSeries>
              <c15:ser>
                <c:idx val="3"/>
                <c:order val="3"/>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Sheet8!$A$5:$A$8</c15:sqref>
                        </c15:formulaRef>
                      </c:ext>
                    </c:extLst>
                    <c:strCache>
                      <c:ptCount val="4"/>
                      <c:pt idx="0">
                        <c:v>Percent Active</c:v>
                      </c:pt>
                      <c:pt idx="1">
                        <c:v>Percent Complete</c:v>
                      </c:pt>
                      <c:pt idx="2">
                        <c:v>Percent Dropped Out</c:v>
                      </c:pt>
                      <c:pt idx="3">
                        <c:v>Percent Lost to Follow-Up</c:v>
                      </c:pt>
                    </c:strCache>
                  </c:strRef>
                </c:cat>
                <c:val>
                  <c:numRef>
                    <c:extLst xmlns:c15="http://schemas.microsoft.com/office/drawing/2012/chart">
                      <c:ext xmlns:c15="http://schemas.microsoft.com/office/drawing/2012/chart" uri="{02D57815-91ED-43cb-92C2-25804820EDAC}">
                        <c15:formulaRef>
                          <c15:sqref>Sheet8!$C$1</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3-A216-42EC-8867-A084CCFDC89A}"/>
                  </c:ext>
                </c:extLst>
              </c15:ser>
            </c15:filteredBarSeries>
          </c:ext>
        </c:extLst>
      </c:barChart>
      <c:catAx>
        <c:axId val="44911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5786672"/>
        <c:crosses val="autoZero"/>
        <c:auto val="1"/>
        <c:lblAlgn val="ctr"/>
        <c:lblOffset val="100"/>
        <c:noMultiLvlLbl val="0"/>
      </c:catAx>
      <c:valAx>
        <c:axId val="44578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116104"/>
        <c:crosses val="autoZero"/>
        <c:crossBetween val="between"/>
      </c:valAx>
      <c:spPr>
        <a:noFill/>
        <a:ln>
          <a:noFill/>
        </a:ln>
        <a:effectLst/>
      </c:spPr>
    </c:plotArea>
    <c:legend>
      <c:legendPos val="b"/>
      <c:layout>
        <c:manualLayout>
          <c:xMode val="edge"/>
          <c:yMode val="edge"/>
          <c:x val="0.40129178087381784"/>
          <c:y val="8.784221328473911E-2"/>
          <c:w val="0.1974164382523643"/>
          <c:h val="7.832026253663598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Referral Tracking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Sheet10!$A$9</c:f>
              <c:strCache>
                <c:ptCount val="1"/>
                <c:pt idx="0">
                  <c:v>Ann</c:v>
                </c:pt>
              </c:strCache>
            </c:strRef>
          </c:tx>
          <c:spPr>
            <a:solidFill>
              <a:schemeClr val="accent1"/>
            </a:solidFill>
            <a:ln>
              <a:noFill/>
            </a:ln>
            <a:effectLst/>
          </c:spPr>
          <c:invertIfNegative val="0"/>
          <c:cat>
            <c:multiLvlStrRef>
              <c:f>Sheet10!$B$7:$P$8</c:f>
              <c:multiLvlStrCache>
                <c:ptCount val="15"/>
                <c:lvl>
                  <c:pt idx="0">
                    <c:v>Referred</c:v>
                  </c:pt>
                  <c:pt idx="1">
                    <c:v>Registered</c:v>
                  </c:pt>
                  <c:pt idx="2">
                    <c:v>Contact w/in 30 days</c:v>
                  </c:pt>
                  <c:pt idx="3">
                    <c:v>Seen in office</c:v>
                  </c:pt>
                  <c:pt idx="4">
                    <c:v>Discussed with psychiatry</c:v>
                  </c:pt>
                  <c:pt idx="5">
                    <c:v>Referred</c:v>
                  </c:pt>
                  <c:pt idx="6">
                    <c:v>Registered</c:v>
                  </c:pt>
                  <c:pt idx="7">
                    <c:v>Contact w/in 30 days</c:v>
                  </c:pt>
                  <c:pt idx="8">
                    <c:v>Seen in office</c:v>
                  </c:pt>
                  <c:pt idx="9">
                    <c:v>Discussed with psychiatry</c:v>
                  </c:pt>
                  <c:pt idx="10">
                    <c:v>Referred</c:v>
                  </c:pt>
                  <c:pt idx="11">
                    <c:v>Registered</c:v>
                  </c:pt>
                  <c:pt idx="12">
                    <c:v>Contact w/in 30 days</c:v>
                  </c:pt>
                  <c:pt idx="13">
                    <c:v>Seen in office</c:v>
                  </c:pt>
                  <c:pt idx="14">
                    <c:v>Discussed with psychiatry</c:v>
                  </c:pt>
                </c:lvl>
                <c:lvl>
                  <c:pt idx="0">
                    <c:v>Oct-18</c:v>
                  </c:pt>
                  <c:pt idx="5">
                    <c:v>Nov-18</c:v>
                  </c:pt>
                  <c:pt idx="10">
                    <c:v>Dec-18</c:v>
                  </c:pt>
                </c:lvl>
              </c:multiLvlStrCache>
            </c:multiLvlStrRef>
          </c:cat>
          <c:val>
            <c:numRef>
              <c:f>Sheet10!$B$9:$P$9</c:f>
              <c:numCache>
                <c:formatCode>0</c:formatCode>
                <c:ptCount val="15"/>
                <c:pt idx="0">
                  <c:v>100</c:v>
                </c:pt>
                <c:pt idx="1">
                  <c:v>95</c:v>
                </c:pt>
                <c:pt idx="2">
                  <c:v>100</c:v>
                </c:pt>
                <c:pt idx="3">
                  <c:v>40</c:v>
                </c:pt>
                <c:pt idx="4">
                  <c:v>35</c:v>
                </c:pt>
                <c:pt idx="5">
                  <c:v>110</c:v>
                </c:pt>
                <c:pt idx="6">
                  <c:v>110</c:v>
                </c:pt>
                <c:pt idx="7">
                  <c:v>100</c:v>
                </c:pt>
                <c:pt idx="8">
                  <c:v>45</c:v>
                </c:pt>
                <c:pt idx="9">
                  <c:v>35</c:v>
                </c:pt>
                <c:pt idx="10">
                  <c:v>100</c:v>
                </c:pt>
                <c:pt idx="11">
                  <c:v>90</c:v>
                </c:pt>
                <c:pt idx="12">
                  <c:v>80</c:v>
                </c:pt>
                <c:pt idx="13">
                  <c:v>30</c:v>
                </c:pt>
                <c:pt idx="14">
                  <c:v>30</c:v>
                </c:pt>
              </c:numCache>
            </c:numRef>
          </c:val>
          <c:extLst>
            <c:ext xmlns:c16="http://schemas.microsoft.com/office/drawing/2014/chart" uri="{C3380CC4-5D6E-409C-BE32-E72D297353CC}">
              <c16:uniqueId val="{00000000-D76D-4680-9D3C-B1146A89BE26}"/>
            </c:ext>
          </c:extLst>
        </c:ser>
        <c:ser>
          <c:idx val="1"/>
          <c:order val="1"/>
          <c:tx>
            <c:strRef>
              <c:f>Sheet10!$A$10</c:f>
              <c:strCache>
                <c:ptCount val="1"/>
                <c:pt idx="0">
                  <c:v>Eric</c:v>
                </c:pt>
              </c:strCache>
            </c:strRef>
          </c:tx>
          <c:spPr>
            <a:solidFill>
              <a:schemeClr val="accent2"/>
            </a:solidFill>
            <a:ln>
              <a:noFill/>
            </a:ln>
            <a:effectLst/>
          </c:spPr>
          <c:invertIfNegative val="0"/>
          <c:cat>
            <c:multiLvlStrRef>
              <c:f>Sheet10!$B$7:$P$8</c:f>
              <c:multiLvlStrCache>
                <c:ptCount val="15"/>
                <c:lvl>
                  <c:pt idx="0">
                    <c:v>Referred</c:v>
                  </c:pt>
                  <c:pt idx="1">
                    <c:v>Registered</c:v>
                  </c:pt>
                  <c:pt idx="2">
                    <c:v>Contact w/in 30 days</c:v>
                  </c:pt>
                  <c:pt idx="3">
                    <c:v>Seen in office</c:v>
                  </c:pt>
                  <c:pt idx="4">
                    <c:v>Discussed with psychiatry</c:v>
                  </c:pt>
                  <c:pt idx="5">
                    <c:v>Referred</c:v>
                  </c:pt>
                  <c:pt idx="6">
                    <c:v>Registered</c:v>
                  </c:pt>
                  <c:pt idx="7">
                    <c:v>Contact w/in 30 days</c:v>
                  </c:pt>
                  <c:pt idx="8">
                    <c:v>Seen in office</c:v>
                  </c:pt>
                  <c:pt idx="9">
                    <c:v>Discussed with psychiatry</c:v>
                  </c:pt>
                  <c:pt idx="10">
                    <c:v>Referred</c:v>
                  </c:pt>
                  <c:pt idx="11">
                    <c:v>Registered</c:v>
                  </c:pt>
                  <c:pt idx="12">
                    <c:v>Contact w/in 30 days</c:v>
                  </c:pt>
                  <c:pt idx="13">
                    <c:v>Seen in office</c:v>
                  </c:pt>
                  <c:pt idx="14">
                    <c:v>Discussed with psychiatry</c:v>
                  </c:pt>
                </c:lvl>
                <c:lvl>
                  <c:pt idx="0">
                    <c:v>Oct-18</c:v>
                  </c:pt>
                  <c:pt idx="5">
                    <c:v>Nov-18</c:v>
                  </c:pt>
                  <c:pt idx="10">
                    <c:v>Dec-18</c:v>
                  </c:pt>
                </c:lvl>
              </c:multiLvlStrCache>
            </c:multiLvlStrRef>
          </c:cat>
          <c:val>
            <c:numRef>
              <c:f>Sheet10!$B$10:$P$10</c:f>
              <c:numCache>
                <c:formatCode>0</c:formatCode>
                <c:ptCount val="15"/>
                <c:pt idx="0">
                  <c:v>95</c:v>
                </c:pt>
                <c:pt idx="1">
                  <c:v>90</c:v>
                </c:pt>
                <c:pt idx="2">
                  <c:v>95</c:v>
                </c:pt>
                <c:pt idx="3">
                  <c:v>35</c:v>
                </c:pt>
                <c:pt idx="4">
                  <c:v>30</c:v>
                </c:pt>
                <c:pt idx="5">
                  <c:v>105</c:v>
                </c:pt>
                <c:pt idx="6">
                  <c:v>105</c:v>
                </c:pt>
                <c:pt idx="7">
                  <c:v>95</c:v>
                </c:pt>
                <c:pt idx="8">
                  <c:v>40</c:v>
                </c:pt>
                <c:pt idx="9">
                  <c:v>30</c:v>
                </c:pt>
                <c:pt idx="10">
                  <c:v>95</c:v>
                </c:pt>
                <c:pt idx="11">
                  <c:v>85</c:v>
                </c:pt>
                <c:pt idx="12">
                  <c:v>75</c:v>
                </c:pt>
                <c:pt idx="13">
                  <c:v>25</c:v>
                </c:pt>
                <c:pt idx="14">
                  <c:v>25</c:v>
                </c:pt>
              </c:numCache>
            </c:numRef>
          </c:val>
          <c:extLst>
            <c:ext xmlns:c16="http://schemas.microsoft.com/office/drawing/2014/chart" uri="{C3380CC4-5D6E-409C-BE32-E72D297353CC}">
              <c16:uniqueId val="{00000001-D76D-4680-9D3C-B1146A89BE26}"/>
            </c:ext>
          </c:extLst>
        </c:ser>
        <c:dLbls>
          <c:showLegendKey val="0"/>
          <c:showVal val="0"/>
          <c:showCatName val="0"/>
          <c:showSerName val="0"/>
          <c:showPercent val="0"/>
          <c:showBubbleSize val="0"/>
        </c:dLbls>
        <c:gapWidth val="219"/>
        <c:overlap val="-27"/>
        <c:axId val="448803736"/>
        <c:axId val="448804128"/>
      </c:barChart>
      <c:catAx>
        <c:axId val="448803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804128"/>
        <c:crosses val="autoZero"/>
        <c:auto val="1"/>
        <c:lblAlgn val="ctr"/>
        <c:lblOffset val="100"/>
        <c:noMultiLvlLbl val="0"/>
      </c:catAx>
      <c:valAx>
        <c:axId val="448804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803736"/>
        <c:crosses val="autoZero"/>
        <c:crossBetween val="between"/>
      </c:valAx>
      <c:spPr>
        <a:noFill/>
        <a:ln>
          <a:noFill/>
        </a:ln>
        <a:effectLst/>
      </c:spPr>
    </c:plotArea>
    <c:legend>
      <c:legendPos val="b"/>
      <c:layout>
        <c:manualLayout>
          <c:xMode val="edge"/>
          <c:yMode val="edge"/>
          <c:x val="0.40416120654887472"/>
          <c:y val="7.7719810553690705E-2"/>
          <c:w val="0.17651904499431498"/>
          <c:h val="7.362907866596810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PCP Referral to BHC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Sheet7!$D$1</c:f>
              <c:strCache>
                <c:ptCount val="1"/>
                <c:pt idx="0">
                  <c:v>PCP Assessment</c:v>
                </c:pt>
              </c:strCache>
            </c:strRef>
          </c:tx>
          <c:spPr>
            <a:solidFill>
              <a:schemeClr val="accent1"/>
            </a:solidFill>
            <a:ln>
              <a:noFill/>
            </a:ln>
            <a:effectLst/>
          </c:spPr>
          <c:invertIfNegative val="0"/>
          <c:cat>
            <c:numRef>
              <c:f>Sheet7!$A$2:$A$18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Sheet7!$D$2:$D$18</c:f>
              <c:numCache>
                <c:formatCode>General</c:formatCode>
                <c:ptCount val="17"/>
                <c:pt idx="0">
                  <c:v>83</c:v>
                </c:pt>
                <c:pt idx="1">
                  <c:v>74</c:v>
                </c:pt>
                <c:pt idx="2">
                  <c:v>87</c:v>
                </c:pt>
                <c:pt idx="3">
                  <c:v>77</c:v>
                </c:pt>
                <c:pt idx="4">
                  <c:v>110</c:v>
                </c:pt>
                <c:pt idx="5">
                  <c:v>86</c:v>
                </c:pt>
                <c:pt idx="6">
                  <c:v>79</c:v>
                </c:pt>
                <c:pt idx="7">
                  <c:v>69</c:v>
                </c:pt>
                <c:pt idx="8">
                  <c:v>101</c:v>
                </c:pt>
                <c:pt idx="9">
                  <c:v>94</c:v>
                </c:pt>
                <c:pt idx="10">
                  <c:v>76</c:v>
                </c:pt>
                <c:pt idx="11">
                  <c:v>85</c:v>
                </c:pt>
                <c:pt idx="12">
                  <c:v>97</c:v>
                </c:pt>
                <c:pt idx="13">
                  <c:v>110</c:v>
                </c:pt>
                <c:pt idx="14">
                  <c:v>88</c:v>
                </c:pt>
                <c:pt idx="15">
                  <c:v>76</c:v>
                </c:pt>
                <c:pt idx="16">
                  <c:v>107</c:v>
                </c:pt>
              </c:numCache>
            </c:numRef>
          </c:val>
          <c:extLst>
            <c:ext xmlns:c16="http://schemas.microsoft.com/office/drawing/2014/chart" uri="{C3380CC4-5D6E-409C-BE32-E72D297353CC}">
              <c16:uniqueId val="{00000000-8928-4FF1-B462-24E934F3097B}"/>
            </c:ext>
          </c:extLst>
        </c:ser>
        <c:dLbls>
          <c:showLegendKey val="0"/>
          <c:showVal val="0"/>
          <c:showCatName val="0"/>
          <c:showSerName val="0"/>
          <c:showPercent val="0"/>
          <c:showBubbleSize val="0"/>
        </c:dLbls>
        <c:gapWidth val="219"/>
        <c:overlap val="-27"/>
        <c:axId val="448804912"/>
        <c:axId val="448805304"/>
      </c:barChart>
      <c:dateAx>
        <c:axId val="4488049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805304"/>
        <c:crosses val="autoZero"/>
        <c:auto val="1"/>
        <c:lblOffset val="100"/>
        <c:baseTimeUnit val="months"/>
      </c:dateAx>
      <c:valAx>
        <c:axId val="448805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804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Monthly Screenings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Sheet6!$C$1</c:f>
              <c:strCache>
                <c:ptCount val="1"/>
                <c:pt idx="0">
                  <c:v>Completed</c:v>
                </c:pt>
              </c:strCache>
            </c:strRef>
          </c:tx>
          <c:spPr>
            <a:solidFill>
              <a:schemeClr val="accent6">
                <a:lumMod val="75000"/>
              </a:schemeClr>
            </a:solidFill>
            <a:ln>
              <a:noFill/>
            </a:ln>
            <a:effectLst/>
          </c:spPr>
          <c:cat>
            <c:numRef>
              <c:f>Sheet6!$B$2:$B$18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Sheet6!$C$2:$C$18</c:f>
              <c:numCache>
                <c:formatCode>General</c:formatCode>
                <c:ptCount val="17"/>
                <c:pt idx="0">
                  <c:v>1078</c:v>
                </c:pt>
                <c:pt idx="1">
                  <c:v>1134</c:v>
                </c:pt>
                <c:pt idx="2">
                  <c:v>1073</c:v>
                </c:pt>
                <c:pt idx="3">
                  <c:v>974</c:v>
                </c:pt>
                <c:pt idx="4">
                  <c:v>1154</c:v>
                </c:pt>
                <c:pt idx="5">
                  <c:v>1024</c:v>
                </c:pt>
                <c:pt idx="6">
                  <c:v>1004</c:v>
                </c:pt>
                <c:pt idx="7">
                  <c:v>817</c:v>
                </c:pt>
                <c:pt idx="8">
                  <c:v>918</c:v>
                </c:pt>
                <c:pt idx="9">
                  <c:v>1003</c:v>
                </c:pt>
                <c:pt idx="10">
                  <c:v>787</c:v>
                </c:pt>
                <c:pt idx="11">
                  <c:v>939</c:v>
                </c:pt>
                <c:pt idx="12">
                  <c:v>985</c:v>
                </c:pt>
                <c:pt idx="13">
                  <c:v>1049</c:v>
                </c:pt>
                <c:pt idx="14">
                  <c:v>918</c:v>
                </c:pt>
                <c:pt idx="15">
                  <c:v>969</c:v>
                </c:pt>
                <c:pt idx="16">
                  <c:v>1054</c:v>
                </c:pt>
              </c:numCache>
            </c:numRef>
          </c:val>
          <c:extLst>
            <c:ext xmlns:c16="http://schemas.microsoft.com/office/drawing/2014/chart" uri="{C3380CC4-5D6E-409C-BE32-E72D297353CC}">
              <c16:uniqueId val="{00000000-18D9-44CB-8D4F-87C7CEA8F196}"/>
            </c:ext>
          </c:extLst>
        </c:ser>
        <c:ser>
          <c:idx val="1"/>
          <c:order val="1"/>
          <c:tx>
            <c:strRef>
              <c:f>Sheet6!$D$1</c:f>
              <c:strCache>
                <c:ptCount val="1"/>
                <c:pt idx="0">
                  <c:v>Eligible</c:v>
                </c:pt>
              </c:strCache>
            </c:strRef>
          </c:tx>
          <c:spPr>
            <a:solidFill>
              <a:schemeClr val="accent5">
                <a:lumMod val="75000"/>
                <a:alpha val="50000"/>
              </a:schemeClr>
            </a:solidFill>
            <a:ln>
              <a:noFill/>
            </a:ln>
            <a:effectLst/>
          </c:spPr>
          <c:cat>
            <c:numRef>
              <c:f>Sheet6!$B$2:$B$18</c:f>
              <c:numCache>
                <c:formatCode>mmm\-yy</c:formatCode>
                <c:ptCount val="17"/>
                <c:pt idx="0">
                  <c:v>42979</c:v>
                </c:pt>
                <c:pt idx="1">
                  <c:v>43009</c:v>
                </c:pt>
                <c:pt idx="2">
                  <c:v>43040</c:v>
                </c:pt>
                <c:pt idx="3">
                  <c:v>43070</c:v>
                </c:pt>
                <c:pt idx="4">
                  <c:v>43101</c:v>
                </c:pt>
                <c:pt idx="5">
                  <c:v>43132</c:v>
                </c:pt>
                <c:pt idx="6">
                  <c:v>43160</c:v>
                </c:pt>
                <c:pt idx="7">
                  <c:v>43191</c:v>
                </c:pt>
                <c:pt idx="8">
                  <c:v>43221</c:v>
                </c:pt>
                <c:pt idx="9">
                  <c:v>43252</c:v>
                </c:pt>
                <c:pt idx="10">
                  <c:v>43282</c:v>
                </c:pt>
                <c:pt idx="11">
                  <c:v>43313</c:v>
                </c:pt>
                <c:pt idx="12">
                  <c:v>43344</c:v>
                </c:pt>
                <c:pt idx="13">
                  <c:v>43374</c:v>
                </c:pt>
                <c:pt idx="14">
                  <c:v>43405</c:v>
                </c:pt>
                <c:pt idx="15">
                  <c:v>43435</c:v>
                </c:pt>
                <c:pt idx="16">
                  <c:v>43466</c:v>
                </c:pt>
              </c:numCache>
            </c:numRef>
          </c:cat>
          <c:val>
            <c:numRef>
              <c:f>Sheet6!$D$2:$D$18</c:f>
              <c:numCache>
                <c:formatCode>General</c:formatCode>
                <c:ptCount val="17"/>
                <c:pt idx="0">
                  <c:v>1186</c:v>
                </c:pt>
                <c:pt idx="1">
                  <c:v>1179</c:v>
                </c:pt>
                <c:pt idx="2">
                  <c:v>1129</c:v>
                </c:pt>
                <c:pt idx="3">
                  <c:v>1048</c:v>
                </c:pt>
                <c:pt idx="4">
                  <c:v>1250</c:v>
                </c:pt>
                <c:pt idx="5">
                  <c:v>1132</c:v>
                </c:pt>
                <c:pt idx="6">
                  <c:v>1131</c:v>
                </c:pt>
                <c:pt idx="7">
                  <c:v>976</c:v>
                </c:pt>
                <c:pt idx="8">
                  <c:v>1109</c:v>
                </c:pt>
                <c:pt idx="9">
                  <c:v>1165</c:v>
                </c:pt>
                <c:pt idx="10">
                  <c:v>978</c:v>
                </c:pt>
                <c:pt idx="11">
                  <c:v>1235</c:v>
                </c:pt>
                <c:pt idx="12">
                  <c:v>1159</c:v>
                </c:pt>
                <c:pt idx="13">
                  <c:v>1379</c:v>
                </c:pt>
                <c:pt idx="14">
                  <c:v>1290</c:v>
                </c:pt>
                <c:pt idx="15">
                  <c:v>1314</c:v>
                </c:pt>
                <c:pt idx="16">
                  <c:v>1409</c:v>
                </c:pt>
              </c:numCache>
            </c:numRef>
          </c:val>
          <c:extLst>
            <c:ext xmlns:c16="http://schemas.microsoft.com/office/drawing/2014/chart" uri="{C3380CC4-5D6E-409C-BE32-E72D297353CC}">
              <c16:uniqueId val="{00000001-18D9-44CB-8D4F-87C7CEA8F196}"/>
            </c:ext>
          </c:extLst>
        </c:ser>
        <c:dLbls>
          <c:showLegendKey val="0"/>
          <c:showVal val="0"/>
          <c:showCatName val="0"/>
          <c:showSerName val="0"/>
          <c:showPercent val="0"/>
          <c:showBubbleSize val="0"/>
        </c:dLbls>
        <c:axId val="448806088"/>
        <c:axId val="448806480"/>
      </c:areaChart>
      <c:dateAx>
        <c:axId val="44880608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806480"/>
        <c:crosses val="autoZero"/>
        <c:auto val="1"/>
        <c:lblOffset val="100"/>
        <c:baseTimeUnit val="months"/>
      </c:dateAx>
      <c:valAx>
        <c:axId val="44880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8060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3065B-CCDC-4777-99FC-387FA61396AE}" type="doc">
      <dgm:prSet loTypeId="urn:microsoft.com/office/officeart/2018/2/layout/IconCircle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02A3F945-8FB1-4AE2-A2E7-DB56432A79F6}">
      <dgm:prSet custT="1"/>
      <dgm:spPr/>
      <dgm:t>
        <a:bodyPr/>
        <a:lstStyle/>
        <a:p>
          <a:r>
            <a:rPr lang="en-US" sz="1800" dirty="0"/>
            <a:t>Increase understanding that OUD is a treatable chronic disease that should be addressed without judgement or stigma</a:t>
          </a:r>
        </a:p>
      </dgm:t>
    </dgm:pt>
    <dgm:pt modelId="{A3B1DAEA-E0AD-4CEB-B376-72D9356B623D}" type="parTrans" cxnId="{6159CE2C-F4B3-42D8-9601-F23C7F995435}">
      <dgm:prSet/>
      <dgm:spPr/>
      <dgm:t>
        <a:bodyPr/>
        <a:lstStyle/>
        <a:p>
          <a:endParaRPr lang="en-US"/>
        </a:p>
      </dgm:t>
    </dgm:pt>
    <dgm:pt modelId="{4DEACFFA-6651-4758-8CEA-DA157746FA46}" type="sibTrans" cxnId="{6159CE2C-F4B3-42D8-9601-F23C7F995435}">
      <dgm:prSet/>
      <dgm:spPr/>
      <dgm:t>
        <a:bodyPr/>
        <a:lstStyle/>
        <a:p>
          <a:endParaRPr lang="en-US"/>
        </a:p>
      </dgm:t>
    </dgm:pt>
    <dgm:pt modelId="{44D769EC-1432-4A3F-B329-097DE024999B}">
      <dgm:prSet custT="1"/>
      <dgm:spPr/>
      <dgm:t>
        <a:bodyPr/>
        <a:lstStyle/>
        <a:p>
          <a:r>
            <a:rPr lang="en-US" sz="1800" dirty="0"/>
            <a:t>Identify inpatients with OUD and encourage initiation of medication and counseling during the admission</a:t>
          </a:r>
        </a:p>
      </dgm:t>
    </dgm:pt>
    <dgm:pt modelId="{036D61C3-2A01-4956-8A12-24C8BC86A59A}" type="parTrans" cxnId="{CA3AEA5B-B143-40B6-A177-E6E3C2118C92}">
      <dgm:prSet/>
      <dgm:spPr/>
      <dgm:t>
        <a:bodyPr/>
        <a:lstStyle/>
        <a:p>
          <a:endParaRPr lang="en-US"/>
        </a:p>
      </dgm:t>
    </dgm:pt>
    <dgm:pt modelId="{0536A66E-FE25-48DD-AA1E-89DD90791C59}" type="sibTrans" cxnId="{CA3AEA5B-B143-40B6-A177-E6E3C2118C92}">
      <dgm:prSet/>
      <dgm:spPr/>
      <dgm:t>
        <a:bodyPr/>
        <a:lstStyle/>
        <a:p>
          <a:endParaRPr lang="en-US"/>
        </a:p>
      </dgm:t>
    </dgm:pt>
    <dgm:pt modelId="{A793474E-92A0-4ABA-AEF1-EDA516541791}">
      <dgm:prSet custT="1"/>
      <dgm:spPr/>
      <dgm:t>
        <a:bodyPr/>
        <a:lstStyle/>
        <a:p>
          <a:r>
            <a:rPr lang="en-US" sz="1800" dirty="0"/>
            <a:t>Identify ED patients with OUD and initiate medication</a:t>
          </a:r>
        </a:p>
      </dgm:t>
    </dgm:pt>
    <dgm:pt modelId="{F1ECA0B9-3C32-4DEE-9AE1-9984A5CE61D2}" type="parTrans" cxnId="{A300888B-2AA3-493B-8CA8-331643F75D99}">
      <dgm:prSet/>
      <dgm:spPr/>
      <dgm:t>
        <a:bodyPr/>
        <a:lstStyle/>
        <a:p>
          <a:endParaRPr lang="en-US"/>
        </a:p>
      </dgm:t>
    </dgm:pt>
    <dgm:pt modelId="{625ADC36-04C8-4504-85A3-9CEDB50A927E}" type="sibTrans" cxnId="{A300888B-2AA3-493B-8CA8-331643F75D99}">
      <dgm:prSet/>
      <dgm:spPr/>
      <dgm:t>
        <a:bodyPr/>
        <a:lstStyle/>
        <a:p>
          <a:endParaRPr lang="en-US"/>
        </a:p>
      </dgm:t>
    </dgm:pt>
    <dgm:pt modelId="{B675BA40-A1B8-40BF-8DA8-1DE68F974980}">
      <dgm:prSet custT="1"/>
      <dgm:spPr/>
      <dgm:t>
        <a:bodyPr/>
        <a:lstStyle/>
        <a:p>
          <a:r>
            <a:rPr lang="en-US" sz="1800" dirty="0"/>
            <a:t>Develop a referral network of treatment programs and community supports ready to receive patients initiated on medication in a timely fashion</a:t>
          </a:r>
        </a:p>
      </dgm:t>
    </dgm:pt>
    <dgm:pt modelId="{ED7445A3-4502-452A-B549-01B43A72A0BC}" type="parTrans" cxnId="{39C64EA5-95F9-4874-80F1-CC8E153E8669}">
      <dgm:prSet/>
      <dgm:spPr/>
      <dgm:t>
        <a:bodyPr/>
        <a:lstStyle/>
        <a:p>
          <a:endParaRPr lang="en-US"/>
        </a:p>
      </dgm:t>
    </dgm:pt>
    <dgm:pt modelId="{0237536F-C390-4115-B322-85A394AB71DA}" type="sibTrans" cxnId="{39C64EA5-95F9-4874-80F1-CC8E153E8669}">
      <dgm:prSet/>
      <dgm:spPr/>
      <dgm:t>
        <a:bodyPr/>
        <a:lstStyle/>
        <a:p>
          <a:endParaRPr lang="en-US"/>
        </a:p>
      </dgm:t>
    </dgm:pt>
    <dgm:pt modelId="{1D14F6C3-417D-4BE8-B898-39E8E83F28A5}">
      <dgm:prSet custT="1"/>
      <dgm:spPr/>
      <dgm:t>
        <a:bodyPr/>
        <a:lstStyle/>
        <a:p>
          <a:r>
            <a:rPr lang="en-US" sz="1800" dirty="0"/>
            <a:t>Mainstream multi-disciplinary treatment of OUD into D-H primary care through expansion of the Collaborative Care Model</a:t>
          </a:r>
        </a:p>
      </dgm:t>
    </dgm:pt>
    <dgm:pt modelId="{64C7C2BF-F7E8-4C18-9E66-32ADFC6652CA}" type="parTrans" cxnId="{207236DA-715A-4452-A9CE-8787FAA62340}">
      <dgm:prSet/>
      <dgm:spPr/>
      <dgm:t>
        <a:bodyPr/>
        <a:lstStyle/>
        <a:p>
          <a:endParaRPr lang="en-US"/>
        </a:p>
      </dgm:t>
    </dgm:pt>
    <dgm:pt modelId="{AB655EAE-E2B8-4B33-B30B-13010B08CC1F}" type="sibTrans" cxnId="{207236DA-715A-4452-A9CE-8787FAA62340}">
      <dgm:prSet/>
      <dgm:spPr/>
      <dgm:t>
        <a:bodyPr/>
        <a:lstStyle/>
        <a:p>
          <a:endParaRPr lang="en-US"/>
        </a:p>
      </dgm:t>
    </dgm:pt>
    <dgm:pt modelId="{7522BB70-3954-4530-B0F0-B45D4B959D39}" type="pres">
      <dgm:prSet presAssocID="{EA43065B-CCDC-4777-99FC-387FA61396AE}" presName="root" presStyleCnt="0">
        <dgm:presLayoutVars>
          <dgm:dir/>
          <dgm:resizeHandles val="exact"/>
        </dgm:presLayoutVars>
      </dgm:prSet>
      <dgm:spPr/>
    </dgm:pt>
    <dgm:pt modelId="{2AFD398B-DDA7-4D2D-A12B-E9F2921A965B}" type="pres">
      <dgm:prSet presAssocID="{EA43065B-CCDC-4777-99FC-387FA61396AE}" presName="container" presStyleCnt="0">
        <dgm:presLayoutVars>
          <dgm:dir/>
          <dgm:resizeHandles val="exact"/>
        </dgm:presLayoutVars>
      </dgm:prSet>
      <dgm:spPr/>
    </dgm:pt>
    <dgm:pt modelId="{F360A8A9-1018-4FB3-A32E-B37B68B057B4}" type="pres">
      <dgm:prSet presAssocID="{02A3F945-8FB1-4AE2-A2E7-DB56432A79F6}" presName="compNode" presStyleCnt="0"/>
      <dgm:spPr/>
    </dgm:pt>
    <dgm:pt modelId="{7EC1C8C6-03D8-4A6C-939D-63CC1DE1D3AD}" type="pres">
      <dgm:prSet presAssocID="{02A3F945-8FB1-4AE2-A2E7-DB56432A79F6}" presName="iconBgRect" presStyleLbl="bgShp" presStyleIdx="0" presStyleCnt="5"/>
      <dgm:spPr/>
    </dgm:pt>
    <dgm:pt modelId="{834C3EA1-3341-45DD-BFD7-487308B26490}" type="pres">
      <dgm:prSet presAssocID="{02A3F945-8FB1-4AE2-A2E7-DB56432A79F6}" presName="iconRect" presStyleLbl="node1" presStyleIdx="0" presStyleCnt="5"/>
      <dgm:spPr>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rain in head"/>
        </a:ext>
      </dgm:extLst>
    </dgm:pt>
    <dgm:pt modelId="{5E56B796-1198-47D8-876A-D46FB1D34C40}" type="pres">
      <dgm:prSet presAssocID="{02A3F945-8FB1-4AE2-A2E7-DB56432A79F6}" presName="spaceRect" presStyleCnt="0"/>
      <dgm:spPr/>
    </dgm:pt>
    <dgm:pt modelId="{70116F9E-75AC-4E3F-B667-12014DC1D9FE}" type="pres">
      <dgm:prSet presAssocID="{02A3F945-8FB1-4AE2-A2E7-DB56432A79F6}" presName="textRect" presStyleLbl="revTx" presStyleIdx="0" presStyleCnt="5" custLinFactNeighborX="-1544" custLinFactNeighborY="13827">
        <dgm:presLayoutVars>
          <dgm:chMax val="1"/>
          <dgm:chPref val="1"/>
        </dgm:presLayoutVars>
      </dgm:prSet>
      <dgm:spPr/>
    </dgm:pt>
    <dgm:pt modelId="{1E0083F9-0A4C-4CEB-B03E-71871AADA70B}" type="pres">
      <dgm:prSet presAssocID="{4DEACFFA-6651-4758-8CEA-DA157746FA46}" presName="sibTrans" presStyleLbl="sibTrans2D1" presStyleIdx="0" presStyleCnt="0"/>
      <dgm:spPr/>
    </dgm:pt>
    <dgm:pt modelId="{779E255F-B1F7-4455-BE1C-9792F9681816}" type="pres">
      <dgm:prSet presAssocID="{44D769EC-1432-4A3F-B329-097DE024999B}" presName="compNode" presStyleCnt="0"/>
      <dgm:spPr/>
    </dgm:pt>
    <dgm:pt modelId="{26CE0E29-3D7D-4812-8557-88BD44C03F8E}" type="pres">
      <dgm:prSet presAssocID="{44D769EC-1432-4A3F-B329-097DE024999B}" presName="iconBgRect" presStyleLbl="bgShp" presStyleIdx="1" presStyleCnt="5"/>
      <dgm:spPr/>
    </dgm:pt>
    <dgm:pt modelId="{961D0509-E6CC-44AD-863B-8F4321AAC755}" type="pres">
      <dgm:prSet presAssocID="{44D769EC-1432-4A3F-B329-097DE024999B}" presName="iconRect" presStyleLbl="node1" presStyleIdx="1" presStyleCnt="5"/>
      <dgm:spPr>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Medicine"/>
        </a:ext>
      </dgm:extLst>
    </dgm:pt>
    <dgm:pt modelId="{39B9D1EC-1B90-42BE-A652-8FC94374DDD4}" type="pres">
      <dgm:prSet presAssocID="{44D769EC-1432-4A3F-B329-097DE024999B}" presName="spaceRect" presStyleCnt="0"/>
      <dgm:spPr/>
    </dgm:pt>
    <dgm:pt modelId="{F843D705-8218-483A-B316-5F51F51E485A}" type="pres">
      <dgm:prSet presAssocID="{44D769EC-1432-4A3F-B329-097DE024999B}" presName="textRect" presStyleLbl="revTx" presStyleIdx="1" presStyleCnt="5" custLinFactNeighborX="-309" custLinFactNeighborY="10188">
        <dgm:presLayoutVars>
          <dgm:chMax val="1"/>
          <dgm:chPref val="1"/>
        </dgm:presLayoutVars>
      </dgm:prSet>
      <dgm:spPr/>
    </dgm:pt>
    <dgm:pt modelId="{119B1481-3C01-438F-8675-1FCB854A66AE}" type="pres">
      <dgm:prSet presAssocID="{0536A66E-FE25-48DD-AA1E-89DD90791C59}" presName="sibTrans" presStyleLbl="sibTrans2D1" presStyleIdx="0" presStyleCnt="0"/>
      <dgm:spPr/>
    </dgm:pt>
    <dgm:pt modelId="{51CAA252-737C-422E-B284-676565304517}" type="pres">
      <dgm:prSet presAssocID="{A793474E-92A0-4ABA-AEF1-EDA516541791}" presName="compNode" presStyleCnt="0"/>
      <dgm:spPr/>
    </dgm:pt>
    <dgm:pt modelId="{37A68C39-6E4E-4991-91CD-F1E7F21B37AC}" type="pres">
      <dgm:prSet presAssocID="{A793474E-92A0-4ABA-AEF1-EDA516541791}" presName="iconBgRect" presStyleLbl="bgShp" presStyleIdx="2" presStyleCnt="5"/>
      <dgm:spPr/>
    </dgm:pt>
    <dgm:pt modelId="{1843269D-B537-450C-9FDF-5BD57FBBE573}" type="pres">
      <dgm:prSet presAssocID="{A793474E-92A0-4ABA-AEF1-EDA516541791}" presName="iconRect" presStyleLbl="node1" presStyleIdx="2" presStyleCnt="5"/>
      <dgm:spPr>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IV"/>
        </a:ext>
      </dgm:extLst>
    </dgm:pt>
    <dgm:pt modelId="{0A53B297-BE61-4EC4-95CE-4528716ED07A}" type="pres">
      <dgm:prSet presAssocID="{A793474E-92A0-4ABA-AEF1-EDA516541791}" presName="spaceRect" presStyleCnt="0"/>
      <dgm:spPr/>
    </dgm:pt>
    <dgm:pt modelId="{5EB5222D-0932-4858-9416-128A926C1799}" type="pres">
      <dgm:prSet presAssocID="{A793474E-92A0-4ABA-AEF1-EDA516541791}" presName="textRect" presStyleLbl="revTx" presStyleIdx="2" presStyleCnt="5">
        <dgm:presLayoutVars>
          <dgm:chMax val="1"/>
          <dgm:chPref val="1"/>
        </dgm:presLayoutVars>
      </dgm:prSet>
      <dgm:spPr/>
    </dgm:pt>
    <dgm:pt modelId="{F339D493-F9CC-44B9-B6F8-930F098A0839}" type="pres">
      <dgm:prSet presAssocID="{625ADC36-04C8-4504-85A3-9CEDB50A927E}" presName="sibTrans" presStyleLbl="sibTrans2D1" presStyleIdx="0" presStyleCnt="0"/>
      <dgm:spPr/>
    </dgm:pt>
    <dgm:pt modelId="{D7677877-8941-4889-B07B-D7FC656916CE}" type="pres">
      <dgm:prSet presAssocID="{B675BA40-A1B8-40BF-8DA8-1DE68F974980}" presName="compNode" presStyleCnt="0"/>
      <dgm:spPr/>
    </dgm:pt>
    <dgm:pt modelId="{00CD0052-ACF3-4CDE-98F2-BD597D25D8B2}" type="pres">
      <dgm:prSet presAssocID="{B675BA40-A1B8-40BF-8DA8-1DE68F974980}" presName="iconBgRect" presStyleLbl="bgShp" presStyleIdx="3" presStyleCnt="5"/>
      <dgm:spPr/>
    </dgm:pt>
    <dgm:pt modelId="{DDB3C2EF-CDCF-464E-A269-EDCC91E5496C}" type="pres">
      <dgm:prSet presAssocID="{B675BA40-A1B8-40BF-8DA8-1DE68F974980}" presName="iconRect" presStyleLbl="node1" presStyleIdx="3" presStyleCnt="5"/>
      <dgm:spPr>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Group"/>
        </a:ext>
      </dgm:extLst>
    </dgm:pt>
    <dgm:pt modelId="{8C0D887A-DDF5-4C8D-BFE6-FA3A0EBABE41}" type="pres">
      <dgm:prSet presAssocID="{B675BA40-A1B8-40BF-8DA8-1DE68F974980}" presName="spaceRect" presStyleCnt="0"/>
      <dgm:spPr/>
    </dgm:pt>
    <dgm:pt modelId="{A870CE7F-B88C-4D53-8005-EA5C598F294A}" type="pres">
      <dgm:prSet presAssocID="{B675BA40-A1B8-40BF-8DA8-1DE68F974980}" presName="textRect" presStyleLbl="revTx" presStyleIdx="3" presStyleCnt="5" custLinFactNeighborX="926" custLinFactNeighborY="13099">
        <dgm:presLayoutVars>
          <dgm:chMax val="1"/>
          <dgm:chPref val="1"/>
        </dgm:presLayoutVars>
      </dgm:prSet>
      <dgm:spPr/>
    </dgm:pt>
    <dgm:pt modelId="{5BC27E05-2CC3-4575-8D21-E36C4592F5EE}" type="pres">
      <dgm:prSet presAssocID="{0237536F-C390-4115-B322-85A394AB71DA}" presName="sibTrans" presStyleLbl="sibTrans2D1" presStyleIdx="0" presStyleCnt="0"/>
      <dgm:spPr/>
    </dgm:pt>
    <dgm:pt modelId="{CEC98B1A-64B5-49B5-BE93-BD60DE824490}" type="pres">
      <dgm:prSet presAssocID="{1D14F6C3-417D-4BE8-B898-39E8E83F28A5}" presName="compNode" presStyleCnt="0"/>
      <dgm:spPr/>
    </dgm:pt>
    <dgm:pt modelId="{8C414C35-E87D-4F15-ACF8-E5118DA512E8}" type="pres">
      <dgm:prSet presAssocID="{1D14F6C3-417D-4BE8-B898-39E8E83F28A5}" presName="iconBgRect" presStyleLbl="bgShp" presStyleIdx="4" presStyleCnt="5" custLinFactNeighborX="1455" custLinFactNeighborY="-33474"/>
      <dgm:spPr/>
    </dgm:pt>
    <dgm:pt modelId="{D9F42672-C2BB-4B5D-BCE5-ABD31161907F}" type="pres">
      <dgm:prSet presAssocID="{1D14F6C3-417D-4BE8-B898-39E8E83F28A5}" presName="iconRect" presStyleLbl="node1" presStyleIdx="4" presStyleCnt="5" custLinFactNeighborX="2509" custLinFactNeighborY="-57717"/>
      <dgm:spPr>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tethoscope"/>
        </a:ext>
      </dgm:extLst>
    </dgm:pt>
    <dgm:pt modelId="{4277CAAA-4CAC-49A0-B733-08201AEBEE48}" type="pres">
      <dgm:prSet presAssocID="{1D14F6C3-417D-4BE8-B898-39E8E83F28A5}" presName="spaceRect" presStyleCnt="0"/>
      <dgm:spPr/>
    </dgm:pt>
    <dgm:pt modelId="{4A70799A-2395-4492-9FE5-8186A7EF5C78}" type="pres">
      <dgm:prSet presAssocID="{1D14F6C3-417D-4BE8-B898-39E8E83F28A5}" presName="textRect" presStyleLbl="revTx" presStyleIdx="4" presStyleCnt="5" custLinFactNeighborX="2779" custLinFactNeighborY="-12371">
        <dgm:presLayoutVars>
          <dgm:chMax val="1"/>
          <dgm:chPref val="1"/>
        </dgm:presLayoutVars>
      </dgm:prSet>
      <dgm:spPr/>
    </dgm:pt>
  </dgm:ptLst>
  <dgm:cxnLst>
    <dgm:cxn modelId="{B0650600-3D8F-4AFF-8C58-55FB3E8BF50B}" type="presOf" srcId="{0536A66E-FE25-48DD-AA1E-89DD90791C59}" destId="{119B1481-3C01-438F-8675-1FCB854A66AE}" srcOrd="0" destOrd="0" presId="urn:microsoft.com/office/officeart/2018/2/layout/IconCircleList"/>
    <dgm:cxn modelId="{08DD8105-B45F-41D3-A259-AD290C7C55AE}" type="presOf" srcId="{B675BA40-A1B8-40BF-8DA8-1DE68F974980}" destId="{A870CE7F-B88C-4D53-8005-EA5C598F294A}" srcOrd="0" destOrd="0" presId="urn:microsoft.com/office/officeart/2018/2/layout/IconCircleList"/>
    <dgm:cxn modelId="{CF050C08-602F-4F0A-A7D9-C607D5A2113B}" type="presOf" srcId="{4DEACFFA-6651-4758-8CEA-DA157746FA46}" destId="{1E0083F9-0A4C-4CEB-B03E-71871AADA70B}" srcOrd="0" destOrd="0" presId="urn:microsoft.com/office/officeart/2018/2/layout/IconCircleList"/>
    <dgm:cxn modelId="{973FED0F-F0F1-416E-9FAD-85B40450563A}" type="presOf" srcId="{A793474E-92A0-4ABA-AEF1-EDA516541791}" destId="{5EB5222D-0932-4858-9416-128A926C1799}" srcOrd="0" destOrd="0" presId="urn:microsoft.com/office/officeart/2018/2/layout/IconCircleList"/>
    <dgm:cxn modelId="{3A752712-C91C-4E27-81EA-689DBE43AC05}" type="presOf" srcId="{02A3F945-8FB1-4AE2-A2E7-DB56432A79F6}" destId="{70116F9E-75AC-4E3F-B667-12014DC1D9FE}" srcOrd="0" destOrd="0" presId="urn:microsoft.com/office/officeart/2018/2/layout/IconCircleList"/>
    <dgm:cxn modelId="{152FAA1C-2F49-4533-BEA2-CF766F958133}" type="presOf" srcId="{0237536F-C390-4115-B322-85A394AB71DA}" destId="{5BC27E05-2CC3-4575-8D21-E36C4592F5EE}" srcOrd="0" destOrd="0" presId="urn:microsoft.com/office/officeart/2018/2/layout/IconCircleList"/>
    <dgm:cxn modelId="{6B2B2E1D-4DF2-44B1-AA7F-D2DD339E1595}" type="presOf" srcId="{1D14F6C3-417D-4BE8-B898-39E8E83F28A5}" destId="{4A70799A-2395-4492-9FE5-8186A7EF5C78}" srcOrd="0" destOrd="0" presId="urn:microsoft.com/office/officeart/2018/2/layout/IconCircleList"/>
    <dgm:cxn modelId="{6159CE2C-F4B3-42D8-9601-F23C7F995435}" srcId="{EA43065B-CCDC-4777-99FC-387FA61396AE}" destId="{02A3F945-8FB1-4AE2-A2E7-DB56432A79F6}" srcOrd="0" destOrd="0" parTransId="{A3B1DAEA-E0AD-4CEB-B376-72D9356B623D}" sibTransId="{4DEACFFA-6651-4758-8CEA-DA157746FA46}"/>
    <dgm:cxn modelId="{BB5A4A40-D3C5-4B99-9F2D-2A0CC025505F}" type="presOf" srcId="{EA43065B-CCDC-4777-99FC-387FA61396AE}" destId="{7522BB70-3954-4530-B0F0-B45D4B959D39}" srcOrd="0" destOrd="0" presId="urn:microsoft.com/office/officeart/2018/2/layout/IconCircleList"/>
    <dgm:cxn modelId="{CA3AEA5B-B143-40B6-A177-E6E3C2118C92}" srcId="{EA43065B-CCDC-4777-99FC-387FA61396AE}" destId="{44D769EC-1432-4A3F-B329-097DE024999B}" srcOrd="1" destOrd="0" parTransId="{036D61C3-2A01-4956-8A12-24C8BC86A59A}" sibTransId="{0536A66E-FE25-48DD-AA1E-89DD90791C59}"/>
    <dgm:cxn modelId="{A300888B-2AA3-493B-8CA8-331643F75D99}" srcId="{EA43065B-CCDC-4777-99FC-387FA61396AE}" destId="{A793474E-92A0-4ABA-AEF1-EDA516541791}" srcOrd="2" destOrd="0" parTransId="{F1ECA0B9-3C32-4DEE-9AE1-9984A5CE61D2}" sibTransId="{625ADC36-04C8-4504-85A3-9CEDB50A927E}"/>
    <dgm:cxn modelId="{7D5EE08F-6BAF-416D-8316-FFC4D4E6E683}" type="presOf" srcId="{625ADC36-04C8-4504-85A3-9CEDB50A927E}" destId="{F339D493-F9CC-44B9-B6F8-930F098A0839}" srcOrd="0" destOrd="0" presId="urn:microsoft.com/office/officeart/2018/2/layout/IconCircleList"/>
    <dgm:cxn modelId="{BCA6639A-8215-4732-91DD-878A334CB839}" type="presOf" srcId="{44D769EC-1432-4A3F-B329-097DE024999B}" destId="{F843D705-8218-483A-B316-5F51F51E485A}" srcOrd="0" destOrd="0" presId="urn:microsoft.com/office/officeart/2018/2/layout/IconCircleList"/>
    <dgm:cxn modelId="{39C64EA5-95F9-4874-80F1-CC8E153E8669}" srcId="{EA43065B-CCDC-4777-99FC-387FA61396AE}" destId="{B675BA40-A1B8-40BF-8DA8-1DE68F974980}" srcOrd="3" destOrd="0" parTransId="{ED7445A3-4502-452A-B549-01B43A72A0BC}" sibTransId="{0237536F-C390-4115-B322-85A394AB71DA}"/>
    <dgm:cxn modelId="{207236DA-715A-4452-A9CE-8787FAA62340}" srcId="{EA43065B-CCDC-4777-99FC-387FA61396AE}" destId="{1D14F6C3-417D-4BE8-B898-39E8E83F28A5}" srcOrd="4" destOrd="0" parTransId="{64C7C2BF-F7E8-4C18-9E66-32ADFC6652CA}" sibTransId="{AB655EAE-E2B8-4B33-B30B-13010B08CC1F}"/>
    <dgm:cxn modelId="{AF9BF2F0-C9F7-4151-91E1-870CAA6A2951}" type="presParOf" srcId="{7522BB70-3954-4530-B0F0-B45D4B959D39}" destId="{2AFD398B-DDA7-4D2D-A12B-E9F2921A965B}" srcOrd="0" destOrd="0" presId="urn:microsoft.com/office/officeart/2018/2/layout/IconCircleList"/>
    <dgm:cxn modelId="{71E9C9C2-0BB1-490A-BAC0-7616155917E1}" type="presParOf" srcId="{2AFD398B-DDA7-4D2D-A12B-E9F2921A965B}" destId="{F360A8A9-1018-4FB3-A32E-B37B68B057B4}" srcOrd="0" destOrd="0" presId="urn:microsoft.com/office/officeart/2018/2/layout/IconCircleList"/>
    <dgm:cxn modelId="{FF6A9DD0-21D2-4D5B-83C7-A04B99424514}" type="presParOf" srcId="{F360A8A9-1018-4FB3-A32E-B37B68B057B4}" destId="{7EC1C8C6-03D8-4A6C-939D-63CC1DE1D3AD}" srcOrd="0" destOrd="0" presId="urn:microsoft.com/office/officeart/2018/2/layout/IconCircleList"/>
    <dgm:cxn modelId="{0062CC72-D9F2-4BF5-9809-6433A3788883}" type="presParOf" srcId="{F360A8A9-1018-4FB3-A32E-B37B68B057B4}" destId="{834C3EA1-3341-45DD-BFD7-487308B26490}" srcOrd="1" destOrd="0" presId="urn:microsoft.com/office/officeart/2018/2/layout/IconCircleList"/>
    <dgm:cxn modelId="{8F530C85-49DB-4B0A-8D5C-65CBD7EAFB29}" type="presParOf" srcId="{F360A8A9-1018-4FB3-A32E-B37B68B057B4}" destId="{5E56B796-1198-47D8-876A-D46FB1D34C40}" srcOrd="2" destOrd="0" presId="urn:microsoft.com/office/officeart/2018/2/layout/IconCircleList"/>
    <dgm:cxn modelId="{B7DC6347-6F4A-4358-9418-4A52B6F26DA8}" type="presParOf" srcId="{F360A8A9-1018-4FB3-A32E-B37B68B057B4}" destId="{70116F9E-75AC-4E3F-B667-12014DC1D9FE}" srcOrd="3" destOrd="0" presId="urn:microsoft.com/office/officeart/2018/2/layout/IconCircleList"/>
    <dgm:cxn modelId="{750435BD-C521-48D2-98ED-02D345F88AFB}" type="presParOf" srcId="{2AFD398B-DDA7-4D2D-A12B-E9F2921A965B}" destId="{1E0083F9-0A4C-4CEB-B03E-71871AADA70B}" srcOrd="1" destOrd="0" presId="urn:microsoft.com/office/officeart/2018/2/layout/IconCircleList"/>
    <dgm:cxn modelId="{108E3BC0-FE71-4055-A9C7-31A559771615}" type="presParOf" srcId="{2AFD398B-DDA7-4D2D-A12B-E9F2921A965B}" destId="{779E255F-B1F7-4455-BE1C-9792F9681816}" srcOrd="2" destOrd="0" presId="urn:microsoft.com/office/officeart/2018/2/layout/IconCircleList"/>
    <dgm:cxn modelId="{B014E466-6598-455E-982A-423CEBA7B806}" type="presParOf" srcId="{779E255F-B1F7-4455-BE1C-9792F9681816}" destId="{26CE0E29-3D7D-4812-8557-88BD44C03F8E}" srcOrd="0" destOrd="0" presId="urn:microsoft.com/office/officeart/2018/2/layout/IconCircleList"/>
    <dgm:cxn modelId="{F4241C87-7AD1-41E4-B7A8-1F14CE1A72FD}" type="presParOf" srcId="{779E255F-B1F7-4455-BE1C-9792F9681816}" destId="{961D0509-E6CC-44AD-863B-8F4321AAC755}" srcOrd="1" destOrd="0" presId="urn:microsoft.com/office/officeart/2018/2/layout/IconCircleList"/>
    <dgm:cxn modelId="{EE5F2341-5F8E-4555-BF56-86E548421735}" type="presParOf" srcId="{779E255F-B1F7-4455-BE1C-9792F9681816}" destId="{39B9D1EC-1B90-42BE-A652-8FC94374DDD4}" srcOrd="2" destOrd="0" presId="urn:microsoft.com/office/officeart/2018/2/layout/IconCircleList"/>
    <dgm:cxn modelId="{73E56688-1AD3-446B-B3A3-047886203130}" type="presParOf" srcId="{779E255F-B1F7-4455-BE1C-9792F9681816}" destId="{F843D705-8218-483A-B316-5F51F51E485A}" srcOrd="3" destOrd="0" presId="urn:microsoft.com/office/officeart/2018/2/layout/IconCircleList"/>
    <dgm:cxn modelId="{C067FB98-D738-425F-8748-6024989383A6}" type="presParOf" srcId="{2AFD398B-DDA7-4D2D-A12B-E9F2921A965B}" destId="{119B1481-3C01-438F-8675-1FCB854A66AE}" srcOrd="3" destOrd="0" presId="urn:microsoft.com/office/officeart/2018/2/layout/IconCircleList"/>
    <dgm:cxn modelId="{56B1F363-1B97-49B7-AC89-48B12EB7FD3B}" type="presParOf" srcId="{2AFD398B-DDA7-4D2D-A12B-E9F2921A965B}" destId="{51CAA252-737C-422E-B284-676565304517}" srcOrd="4" destOrd="0" presId="urn:microsoft.com/office/officeart/2018/2/layout/IconCircleList"/>
    <dgm:cxn modelId="{ABF8168D-ADD1-42EE-8080-5C35902DB563}" type="presParOf" srcId="{51CAA252-737C-422E-B284-676565304517}" destId="{37A68C39-6E4E-4991-91CD-F1E7F21B37AC}" srcOrd="0" destOrd="0" presId="urn:microsoft.com/office/officeart/2018/2/layout/IconCircleList"/>
    <dgm:cxn modelId="{1F2B9B73-CD0A-48BA-9026-DF232FA9CB8C}" type="presParOf" srcId="{51CAA252-737C-422E-B284-676565304517}" destId="{1843269D-B537-450C-9FDF-5BD57FBBE573}" srcOrd="1" destOrd="0" presId="urn:microsoft.com/office/officeart/2018/2/layout/IconCircleList"/>
    <dgm:cxn modelId="{718C5300-E8C7-42E1-9A13-779690C49E49}" type="presParOf" srcId="{51CAA252-737C-422E-B284-676565304517}" destId="{0A53B297-BE61-4EC4-95CE-4528716ED07A}" srcOrd="2" destOrd="0" presId="urn:microsoft.com/office/officeart/2018/2/layout/IconCircleList"/>
    <dgm:cxn modelId="{2F17D353-17F1-4878-9551-EBED91CE20A8}" type="presParOf" srcId="{51CAA252-737C-422E-B284-676565304517}" destId="{5EB5222D-0932-4858-9416-128A926C1799}" srcOrd="3" destOrd="0" presId="urn:microsoft.com/office/officeart/2018/2/layout/IconCircleList"/>
    <dgm:cxn modelId="{DEEE18AE-D0E2-4E61-BDEF-B3999723F97D}" type="presParOf" srcId="{2AFD398B-DDA7-4D2D-A12B-E9F2921A965B}" destId="{F339D493-F9CC-44B9-B6F8-930F098A0839}" srcOrd="5" destOrd="0" presId="urn:microsoft.com/office/officeart/2018/2/layout/IconCircleList"/>
    <dgm:cxn modelId="{681D1784-8CC0-45F1-A389-3115DEFBE72C}" type="presParOf" srcId="{2AFD398B-DDA7-4D2D-A12B-E9F2921A965B}" destId="{D7677877-8941-4889-B07B-D7FC656916CE}" srcOrd="6" destOrd="0" presId="urn:microsoft.com/office/officeart/2018/2/layout/IconCircleList"/>
    <dgm:cxn modelId="{FF125408-F2F2-47DC-9F4A-80B0B9E4E8B4}" type="presParOf" srcId="{D7677877-8941-4889-B07B-D7FC656916CE}" destId="{00CD0052-ACF3-4CDE-98F2-BD597D25D8B2}" srcOrd="0" destOrd="0" presId="urn:microsoft.com/office/officeart/2018/2/layout/IconCircleList"/>
    <dgm:cxn modelId="{E331168C-B1AD-48A2-9127-A0DCE70ADC20}" type="presParOf" srcId="{D7677877-8941-4889-B07B-D7FC656916CE}" destId="{DDB3C2EF-CDCF-464E-A269-EDCC91E5496C}" srcOrd="1" destOrd="0" presId="urn:microsoft.com/office/officeart/2018/2/layout/IconCircleList"/>
    <dgm:cxn modelId="{F91F3D21-68F9-49AF-8D8E-35BADAD7D45E}" type="presParOf" srcId="{D7677877-8941-4889-B07B-D7FC656916CE}" destId="{8C0D887A-DDF5-4C8D-BFE6-FA3A0EBABE41}" srcOrd="2" destOrd="0" presId="urn:microsoft.com/office/officeart/2018/2/layout/IconCircleList"/>
    <dgm:cxn modelId="{990CF55C-215E-482D-B8E5-4855E718C8DA}" type="presParOf" srcId="{D7677877-8941-4889-B07B-D7FC656916CE}" destId="{A870CE7F-B88C-4D53-8005-EA5C598F294A}" srcOrd="3" destOrd="0" presId="urn:microsoft.com/office/officeart/2018/2/layout/IconCircleList"/>
    <dgm:cxn modelId="{E8F75414-59F1-4E71-9492-174CAEF8DD8E}" type="presParOf" srcId="{2AFD398B-DDA7-4D2D-A12B-E9F2921A965B}" destId="{5BC27E05-2CC3-4575-8D21-E36C4592F5EE}" srcOrd="7" destOrd="0" presId="urn:microsoft.com/office/officeart/2018/2/layout/IconCircleList"/>
    <dgm:cxn modelId="{DBC91943-9AFC-4418-B1F0-D63F7E9F1685}" type="presParOf" srcId="{2AFD398B-DDA7-4D2D-A12B-E9F2921A965B}" destId="{CEC98B1A-64B5-49B5-BE93-BD60DE824490}" srcOrd="8" destOrd="0" presId="urn:microsoft.com/office/officeart/2018/2/layout/IconCircleList"/>
    <dgm:cxn modelId="{5B94CB33-2DF5-4159-8CF8-9F358BC0B903}" type="presParOf" srcId="{CEC98B1A-64B5-49B5-BE93-BD60DE824490}" destId="{8C414C35-E87D-4F15-ACF8-E5118DA512E8}" srcOrd="0" destOrd="0" presId="urn:microsoft.com/office/officeart/2018/2/layout/IconCircleList"/>
    <dgm:cxn modelId="{5066F86D-7DD8-44D9-808B-21B15CA418CC}" type="presParOf" srcId="{CEC98B1A-64B5-49B5-BE93-BD60DE824490}" destId="{D9F42672-C2BB-4B5D-BCE5-ABD31161907F}" srcOrd="1" destOrd="0" presId="urn:microsoft.com/office/officeart/2018/2/layout/IconCircleList"/>
    <dgm:cxn modelId="{31A58076-17E6-4C5F-A201-ACE39032DB14}" type="presParOf" srcId="{CEC98B1A-64B5-49B5-BE93-BD60DE824490}" destId="{4277CAAA-4CAC-49A0-B733-08201AEBEE48}" srcOrd="2" destOrd="0" presId="urn:microsoft.com/office/officeart/2018/2/layout/IconCircleList"/>
    <dgm:cxn modelId="{ACE45E37-2441-476E-A83F-8B4CA60CDDF3}" type="presParOf" srcId="{CEC98B1A-64B5-49B5-BE93-BD60DE824490}" destId="{4A70799A-2395-4492-9FE5-8186A7EF5C7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DDD0DD-6F0B-48D9-ABD3-6356548371D2}" type="doc">
      <dgm:prSet loTypeId="urn:microsoft.com/office/officeart/2011/layout/TabList" loCatId="list" qsTypeId="urn:microsoft.com/office/officeart/2005/8/quickstyle/simple1" qsCatId="simple" csTypeId="urn:microsoft.com/office/officeart/2005/8/colors/colorful2" csCatId="colorful" phldr="1"/>
      <dgm:spPr/>
      <dgm:t>
        <a:bodyPr/>
        <a:lstStyle/>
        <a:p>
          <a:endParaRPr lang="en-US"/>
        </a:p>
      </dgm:t>
    </dgm:pt>
    <dgm:pt modelId="{A77AF372-691C-43BB-A5BF-C35F6178D775}">
      <dgm:prSet phldrT="[Text]"/>
      <dgm:spPr/>
      <dgm:t>
        <a:bodyPr/>
        <a:lstStyle/>
        <a:p>
          <a:r>
            <a:rPr lang="en-US" dirty="0"/>
            <a:t>Nashua</a:t>
          </a:r>
        </a:p>
      </dgm:t>
    </dgm:pt>
    <dgm:pt modelId="{17A5BB4E-39E7-4874-995F-7BA8D99AD34B}" type="parTrans" cxnId="{A10DCED2-9F26-4224-A01A-7AF470F40076}">
      <dgm:prSet/>
      <dgm:spPr/>
      <dgm:t>
        <a:bodyPr/>
        <a:lstStyle/>
        <a:p>
          <a:endParaRPr lang="en-US"/>
        </a:p>
      </dgm:t>
    </dgm:pt>
    <dgm:pt modelId="{3E9594A9-248A-4852-B2DC-60FA6327F909}" type="sibTrans" cxnId="{A10DCED2-9F26-4224-A01A-7AF470F40076}">
      <dgm:prSet/>
      <dgm:spPr/>
      <dgm:t>
        <a:bodyPr/>
        <a:lstStyle/>
        <a:p>
          <a:endParaRPr lang="en-US"/>
        </a:p>
      </dgm:t>
    </dgm:pt>
    <dgm:pt modelId="{2B330635-072B-4971-85BC-2B4E5CA54236}">
      <dgm:prSet phldrT="[Text]"/>
      <dgm:spPr/>
      <dgm:t>
        <a:bodyPr/>
        <a:lstStyle/>
        <a:p>
          <a:endParaRPr lang="en-US" dirty="0"/>
        </a:p>
      </dgm:t>
    </dgm:pt>
    <dgm:pt modelId="{7542E5E2-426C-45A1-B0A3-B98428209090}" type="parTrans" cxnId="{D2A57CF3-0BF5-4D4A-87EC-D02A67800A98}">
      <dgm:prSet/>
      <dgm:spPr/>
      <dgm:t>
        <a:bodyPr/>
        <a:lstStyle/>
        <a:p>
          <a:endParaRPr lang="en-US"/>
        </a:p>
      </dgm:t>
    </dgm:pt>
    <dgm:pt modelId="{DC03A341-7581-400B-A7D1-1C676D135653}" type="sibTrans" cxnId="{D2A57CF3-0BF5-4D4A-87EC-D02A67800A98}">
      <dgm:prSet/>
      <dgm:spPr/>
      <dgm:t>
        <a:bodyPr/>
        <a:lstStyle/>
        <a:p>
          <a:endParaRPr lang="en-US"/>
        </a:p>
      </dgm:t>
    </dgm:pt>
    <dgm:pt modelId="{2568D4D4-8ED2-49FF-ABA9-892148F0915B}">
      <dgm:prSet phldrT="[Text]" custT="1"/>
      <dgm:spPr/>
      <dgm:t>
        <a:bodyPr/>
        <a:lstStyle/>
        <a:p>
          <a:r>
            <a:rPr lang="en-US" sz="1600" dirty="0"/>
            <a:t>New BHC hired – Sara Baker</a:t>
          </a:r>
        </a:p>
      </dgm:t>
    </dgm:pt>
    <dgm:pt modelId="{898ECBB9-8476-49DC-BADE-72AEE86ED3A5}" type="parTrans" cxnId="{3DE6ACE5-1265-4330-9634-4B563429785F}">
      <dgm:prSet/>
      <dgm:spPr/>
      <dgm:t>
        <a:bodyPr/>
        <a:lstStyle/>
        <a:p>
          <a:endParaRPr lang="en-US"/>
        </a:p>
      </dgm:t>
    </dgm:pt>
    <dgm:pt modelId="{40E76775-8EF6-4E7D-8E81-116284B405AE}" type="sibTrans" cxnId="{3DE6ACE5-1265-4330-9634-4B563429785F}">
      <dgm:prSet/>
      <dgm:spPr/>
      <dgm:t>
        <a:bodyPr/>
        <a:lstStyle/>
        <a:p>
          <a:endParaRPr lang="en-US"/>
        </a:p>
      </dgm:t>
    </dgm:pt>
    <dgm:pt modelId="{1165205A-C4D3-4336-A0F5-ECBCC46098D1}">
      <dgm:prSet phldrT="[Text]"/>
      <dgm:spPr/>
      <dgm:t>
        <a:bodyPr/>
        <a:lstStyle/>
        <a:p>
          <a:r>
            <a:rPr lang="en-US" dirty="0"/>
            <a:t>Concord</a:t>
          </a:r>
        </a:p>
      </dgm:t>
    </dgm:pt>
    <dgm:pt modelId="{74023C84-EDF5-4F04-B0CF-F34350F1EA86}" type="parTrans" cxnId="{E48543C3-C6B3-435D-AC2D-8C819A911F87}">
      <dgm:prSet/>
      <dgm:spPr/>
      <dgm:t>
        <a:bodyPr/>
        <a:lstStyle/>
        <a:p>
          <a:endParaRPr lang="en-US"/>
        </a:p>
      </dgm:t>
    </dgm:pt>
    <dgm:pt modelId="{222CDEBD-110E-4FAE-B074-A0C3B9E8267D}" type="sibTrans" cxnId="{E48543C3-C6B3-435D-AC2D-8C819A911F87}">
      <dgm:prSet/>
      <dgm:spPr/>
      <dgm:t>
        <a:bodyPr/>
        <a:lstStyle/>
        <a:p>
          <a:endParaRPr lang="en-US"/>
        </a:p>
      </dgm:t>
    </dgm:pt>
    <dgm:pt modelId="{C9DC12D7-76F4-46C0-B83D-AAC493925B27}">
      <dgm:prSet phldrT="[Text]"/>
      <dgm:spPr/>
      <dgm:t>
        <a:bodyPr/>
        <a:lstStyle/>
        <a:p>
          <a:endParaRPr lang="en-US" dirty="0"/>
        </a:p>
      </dgm:t>
    </dgm:pt>
    <dgm:pt modelId="{8349BAE8-A03F-40B4-8460-FC0334E2CBC6}" type="parTrans" cxnId="{A595A326-C61D-4088-A0AD-6AC06BE4761F}">
      <dgm:prSet/>
      <dgm:spPr/>
      <dgm:t>
        <a:bodyPr/>
        <a:lstStyle/>
        <a:p>
          <a:endParaRPr lang="en-US"/>
        </a:p>
      </dgm:t>
    </dgm:pt>
    <dgm:pt modelId="{A489F515-DC0B-4F08-AABF-44130D195BA9}" type="sibTrans" cxnId="{A595A326-C61D-4088-A0AD-6AC06BE4761F}">
      <dgm:prSet/>
      <dgm:spPr/>
      <dgm:t>
        <a:bodyPr/>
        <a:lstStyle/>
        <a:p>
          <a:endParaRPr lang="en-US"/>
        </a:p>
      </dgm:t>
    </dgm:pt>
    <dgm:pt modelId="{BF3602CC-1CC8-466E-BB9D-D10D0AD183BC}">
      <dgm:prSet phldrT="[Text]" custT="1"/>
      <dgm:spPr/>
      <dgm:t>
        <a:bodyPr/>
        <a:lstStyle/>
        <a:p>
          <a:r>
            <a:rPr lang="en-US" sz="1600" dirty="0"/>
            <a:t>2 new BHC’s- Ann Pitts, Eric Shirley</a:t>
          </a:r>
        </a:p>
      </dgm:t>
    </dgm:pt>
    <dgm:pt modelId="{AB4E3FA9-2775-48E6-B36A-016A06A32D0D}" type="parTrans" cxnId="{4E15DB47-53C0-40DA-87B9-73E8F8C1E565}">
      <dgm:prSet/>
      <dgm:spPr/>
      <dgm:t>
        <a:bodyPr/>
        <a:lstStyle/>
        <a:p>
          <a:endParaRPr lang="en-US"/>
        </a:p>
      </dgm:t>
    </dgm:pt>
    <dgm:pt modelId="{E586FD64-43AA-49C6-84A2-9887306EDFCF}" type="sibTrans" cxnId="{4E15DB47-53C0-40DA-87B9-73E8F8C1E565}">
      <dgm:prSet/>
      <dgm:spPr/>
      <dgm:t>
        <a:bodyPr/>
        <a:lstStyle/>
        <a:p>
          <a:endParaRPr lang="en-US"/>
        </a:p>
      </dgm:t>
    </dgm:pt>
    <dgm:pt modelId="{E31C589A-6BB4-496F-A596-8E56A1AE1055}">
      <dgm:prSet phldrT="[Text]"/>
      <dgm:spPr/>
      <dgm:t>
        <a:bodyPr/>
        <a:lstStyle/>
        <a:p>
          <a:endParaRPr lang="en-US" dirty="0"/>
        </a:p>
      </dgm:t>
    </dgm:pt>
    <dgm:pt modelId="{7ADA0CF6-0EA4-40AF-B384-29B7A010F8BD}" type="parTrans" cxnId="{66569E1A-CCE7-48AF-A0E5-288711291C69}">
      <dgm:prSet/>
      <dgm:spPr/>
      <dgm:t>
        <a:bodyPr/>
        <a:lstStyle/>
        <a:p>
          <a:endParaRPr lang="en-US"/>
        </a:p>
      </dgm:t>
    </dgm:pt>
    <dgm:pt modelId="{C4EAF39F-B906-4648-8377-9AC3AC9EB33F}" type="sibTrans" cxnId="{66569E1A-CCE7-48AF-A0E5-288711291C69}">
      <dgm:prSet/>
      <dgm:spPr/>
      <dgm:t>
        <a:bodyPr/>
        <a:lstStyle/>
        <a:p>
          <a:endParaRPr lang="en-US"/>
        </a:p>
      </dgm:t>
    </dgm:pt>
    <dgm:pt modelId="{3A9D9888-7355-4F5D-B247-72E07C37AA42}">
      <dgm:prSet phldrT="[Text]"/>
      <dgm:spPr/>
      <dgm:t>
        <a:bodyPr/>
        <a:lstStyle/>
        <a:p>
          <a:r>
            <a:rPr lang="en-US" dirty="0"/>
            <a:t>3 new BHC’s -</a:t>
          </a:r>
        </a:p>
      </dgm:t>
    </dgm:pt>
    <dgm:pt modelId="{BDED1C72-EDBB-44A1-B94E-99C08BC778B5}" type="parTrans" cxnId="{4A3BB290-10CB-4420-B961-6C74DDDD0347}">
      <dgm:prSet/>
      <dgm:spPr/>
      <dgm:t>
        <a:bodyPr/>
        <a:lstStyle/>
        <a:p>
          <a:endParaRPr lang="en-US"/>
        </a:p>
      </dgm:t>
    </dgm:pt>
    <dgm:pt modelId="{C1C999D2-37DB-400E-9D24-448E41310EBC}" type="sibTrans" cxnId="{4A3BB290-10CB-4420-B961-6C74DDDD0347}">
      <dgm:prSet/>
      <dgm:spPr/>
      <dgm:t>
        <a:bodyPr/>
        <a:lstStyle/>
        <a:p>
          <a:endParaRPr lang="en-US"/>
        </a:p>
      </dgm:t>
    </dgm:pt>
    <dgm:pt modelId="{DA40AFF5-B81C-4ADC-BAF6-1B1BAE9EB97F}">
      <dgm:prSet phldrT="[Text]" custT="1"/>
      <dgm:spPr/>
      <dgm:t>
        <a:bodyPr/>
        <a:lstStyle/>
        <a:p>
          <a:r>
            <a:rPr lang="en-US" sz="1600" dirty="0"/>
            <a:t>Reorganizing MAT program with on-site APRN</a:t>
          </a:r>
          <a:r>
            <a:rPr lang="en-US" sz="1400" dirty="0"/>
            <a:t>.</a:t>
          </a:r>
        </a:p>
      </dgm:t>
    </dgm:pt>
    <dgm:pt modelId="{E6A5A9E0-5DFE-470D-8047-D2D8C168FBE6}" type="parTrans" cxnId="{FE672C15-1A6D-4968-BEC7-2CF089A22C8F}">
      <dgm:prSet/>
      <dgm:spPr/>
      <dgm:t>
        <a:bodyPr/>
        <a:lstStyle/>
        <a:p>
          <a:endParaRPr lang="en-US"/>
        </a:p>
      </dgm:t>
    </dgm:pt>
    <dgm:pt modelId="{E8DB7858-3AB4-4BD7-B2AF-5940C8E6A4D5}" type="sibTrans" cxnId="{FE672C15-1A6D-4968-BEC7-2CF089A22C8F}">
      <dgm:prSet/>
      <dgm:spPr/>
      <dgm:t>
        <a:bodyPr/>
        <a:lstStyle/>
        <a:p>
          <a:endParaRPr lang="en-US"/>
        </a:p>
      </dgm:t>
    </dgm:pt>
    <dgm:pt modelId="{AEE3E831-35E3-4290-AB03-7C2506331AFB}">
      <dgm:prSet phldrT="[Text]"/>
      <dgm:spPr/>
      <dgm:t>
        <a:bodyPr/>
        <a:lstStyle/>
        <a:p>
          <a:r>
            <a:rPr lang="en-US" dirty="0"/>
            <a:t>Manchester</a:t>
          </a:r>
        </a:p>
      </dgm:t>
    </dgm:pt>
    <dgm:pt modelId="{A80AFC50-ED51-4682-A7D6-D216DDE361D4}" type="sibTrans" cxnId="{32C53CAF-95BB-4A0F-9DB8-7924C049D845}">
      <dgm:prSet/>
      <dgm:spPr/>
      <dgm:t>
        <a:bodyPr/>
        <a:lstStyle/>
        <a:p>
          <a:endParaRPr lang="en-US"/>
        </a:p>
      </dgm:t>
    </dgm:pt>
    <dgm:pt modelId="{DE43F497-B2B0-4601-8159-24264A249B7D}" type="parTrans" cxnId="{32C53CAF-95BB-4A0F-9DB8-7924C049D845}">
      <dgm:prSet/>
      <dgm:spPr/>
      <dgm:t>
        <a:bodyPr/>
        <a:lstStyle/>
        <a:p>
          <a:endParaRPr lang="en-US"/>
        </a:p>
      </dgm:t>
    </dgm:pt>
    <dgm:pt modelId="{CCD89A4C-BE51-4C89-B8A6-802AB5AF683F}">
      <dgm:prSet phldrT="[Text]"/>
      <dgm:spPr/>
      <dgm:t>
        <a:bodyPr/>
        <a:lstStyle/>
        <a:p>
          <a:r>
            <a:rPr lang="en-US" dirty="0"/>
            <a:t>MAT – partner with “Fusion”, community provider</a:t>
          </a:r>
        </a:p>
      </dgm:t>
    </dgm:pt>
    <dgm:pt modelId="{6F304148-9FF6-43D6-9A45-8EF08DB447B3}" type="parTrans" cxnId="{037BB3C4-4BA6-4E41-B0C5-644379DDC5AD}">
      <dgm:prSet/>
      <dgm:spPr/>
      <dgm:t>
        <a:bodyPr/>
        <a:lstStyle/>
        <a:p>
          <a:endParaRPr lang="en-US"/>
        </a:p>
      </dgm:t>
    </dgm:pt>
    <dgm:pt modelId="{E7C1B97B-F8EA-4DC1-9DCF-1B425B083E01}" type="sibTrans" cxnId="{037BB3C4-4BA6-4E41-B0C5-644379DDC5AD}">
      <dgm:prSet/>
      <dgm:spPr/>
      <dgm:t>
        <a:bodyPr/>
        <a:lstStyle/>
        <a:p>
          <a:endParaRPr lang="en-US"/>
        </a:p>
      </dgm:t>
    </dgm:pt>
    <dgm:pt modelId="{9B96F070-3692-4940-AFA8-160862CDFC57}">
      <dgm:prSet phldrT="[Text]" custT="1"/>
      <dgm:spPr/>
      <dgm:t>
        <a:bodyPr/>
        <a:lstStyle/>
        <a:p>
          <a:r>
            <a:rPr lang="en-US" sz="1600" dirty="0"/>
            <a:t>Expanded to IM team 2/20</a:t>
          </a:r>
        </a:p>
      </dgm:t>
    </dgm:pt>
    <dgm:pt modelId="{E3A636EB-F5E8-4A0B-9C27-AA97DF0EAB77}" type="parTrans" cxnId="{4686B5F3-D64A-4FF3-9AE3-6736D4254393}">
      <dgm:prSet/>
      <dgm:spPr/>
      <dgm:t>
        <a:bodyPr/>
        <a:lstStyle/>
        <a:p>
          <a:endParaRPr lang="en-US"/>
        </a:p>
      </dgm:t>
    </dgm:pt>
    <dgm:pt modelId="{88BCBF90-9DA4-48B3-8DB0-798EF97F4548}" type="sibTrans" cxnId="{4686B5F3-D64A-4FF3-9AE3-6736D4254393}">
      <dgm:prSet/>
      <dgm:spPr/>
      <dgm:t>
        <a:bodyPr/>
        <a:lstStyle/>
        <a:p>
          <a:endParaRPr lang="en-US"/>
        </a:p>
      </dgm:t>
    </dgm:pt>
    <dgm:pt modelId="{7C2B8969-9A60-4DD5-908E-C40E95A0E946}">
      <dgm:prSet phldrT="[Text]"/>
      <dgm:spPr/>
      <dgm:t>
        <a:bodyPr/>
        <a:lstStyle/>
        <a:p>
          <a:endParaRPr lang="en-US" sz="1400" dirty="0"/>
        </a:p>
      </dgm:t>
    </dgm:pt>
    <dgm:pt modelId="{4858F27A-8F97-41FA-891A-0177195F5AF7}" type="parTrans" cxnId="{864BC10C-A43A-4547-967A-BCA8431529EA}">
      <dgm:prSet/>
      <dgm:spPr/>
      <dgm:t>
        <a:bodyPr/>
        <a:lstStyle/>
        <a:p>
          <a:endParaRPr lang="en-US"/>
        </a:p>
      </dgm:t>
    </dgm:pt>
    <dgm:pt modelId="{00FA4BC6-3A9B-4241-9328-A3750AA371B6}" type="sibTrans" cxnId="{864BC10C-A43A-4547-967A-BCA8431529EA}">
      <dgm:prSet/>
      <dgm:spPr/>
      <dgm:t>
        <a:bodyPr/>
        <a:lstStyle/>
        <a:p>
          <a:endParaRPr lang="en-US"/>
        </a:p>
      </dgm:t>
    </dgm:pt>
    <dgm:pt modelId="{8AA311A4-4E34-40EC-9431-72BC8F9FAAA8}">
      <dgm:prSet phldrT="[Text]"/>
      <dgm:spPr/>
      <dgm:t>
        <a:bodyPr/>
        <a:lstStyle/>
        <a:p>
          <a:r>
            <a:rPr lang="en-US" dirty="0"/>
            <a:t> Adult- Alyson Lewis, Jacob Champney</a:t>
          </a:r>
        </a:p>
      </dgm:t>
    </dgm:pt>
    <dgm:pt modelId="{EAA305F8-97D6-483F-BCAA-AFFF90783119}" type="parTrans" cxnId="{5E4C84A7-3706-45F7-8415-F01521624027}">
      <dgm:prSet/>
      <dgm:spPr/>
      <dgm:t>
        <a:bodyPr/>
        <a:lstStyle/>
        <a:p>
          <a:endParaRPr lang="en-US"/>
        </a:p>
      </dgm:t>
    </dgm:pt>
    <dgm:pt modelId="{8919EB79-0379-49FB-BABE-860F603A96FA}" type="sibTrans" cxnId="{5E4C84A7-3706-45F7-8415-F01521624027}">
      <dgm:prSet/>
      <dgm:spPr/>
      <dgm:t>
        <a:bodyPr/>
        <a:lstStyle/>
        <a:p>
          <a:endParaRPr lang="en-US"/>
        </a:p>
      </dgm:t>
    </dgm:pt>
    <dgm:pt modelId="{E3FC4FD4-28F4-4497-B2A9-6BB5AE7D9B2C}">
      <dgm:prSet phldrT="[Text]"/>
      <dgm:spPr/>
      <dgm:t>
        <a:bodyPr/>
        <a:lstStyle/>
        <a:p>
          <a:r>
            <a:rPr lang="en-US" dirty="0"/>
            <a:t>Child- Deb Hansen</a:t>
          </a:r>
        </a:p>
      </dgm:t>
    </dgm:pt>
    <dgm:pt modelId="{AF547AA5-3BEA-44FA-8690-CDD59A55C4C9}" type="parTrans" cxnId="{24F49096-A97B-4D26-BC92-2EE58F276D14}">
      <dgm:prSet/>
      <dgm:spPr/>
      <dgm:t>
        <a:bodyPr/>
        <a:lstStyle/>
        <a:p>
          <a:endParaRPr lang="en-US"/>
        </a:p>
      </dgm:t>
    </dgm:pt>
    <dgm:pt modelId="{B86F8E8D-7B78-495A-8127-2C85670DD9BC}" type="sibTrans" cxnId="{24F49096-A97B-4D26-BC92-2EE58F276D14}">
      <dgm:prSet/>
      <dgm:spPr/>
      <dgm:t>
        <a:bodyPr/>
        <a:lstStyle/>
        <a:p>
          <a:endParaRPr lang="en-US"/>
        </a:p>
      </dgm:t>
    </dgm:pt>
    <dgm:pt modelId="{4E289689-8FE8-46DB-9C1E-9ECF2F1CDD77}" type="pres">
      <dgm:prSet presAssocID="{C5DDD0DD-6F0B-48D9-ABD3-6356548371D2}" presName="Name0" presStyleCnt="0">
        <dgm:presLayoutVars>
          <dgm:chMax/>
          <dgm:chPref val="3"/>
          <dgm:dir/>
          <dgm:animOne val="branch"/>
          <dgm:animLvl val="lvl"/>
        </dgm:presLayoutVars>
      </dgm:prSet>
      <dgm:spPr/>
    </dgm:pt>
    <dgm:pt modelId="{4EE4BD90-74C0-4F8B-AE89-F70DD18CABC5}" type="pres">
      <dgm:prSet presAssocID="{A77AF372-691C-43BB-A5BF-C35F6178D775}" presName="composite" presStyleCnt="0"/>
      <dgm:spPr/>
    </dgm:pt>
    <dgm:pt modelId="{AC76D56A-02B9-4FB6-87E2-41D72A263DBA}" type="pres">
      <dgm:prSet presAssocID="{A77AF372-691C-43BB-A5BF-C35F6178D775}" presName="FirstChild" presStyleLbl="revTx" presStyleIdx="0" presStyleCnt="6">
        <dgm:presLayoutVars>
          <dgm:chMax val="0"/>
          <dgm:chPref val="0"/>
          <dgm:bulletEnabled val="1"/>
        </dgm:presLayoutVars>
      </dgm:prSet>
      <dgm:spPr/>
    </dgm:pt>
    <dgm:pt modelId="{198AD3EF-E5C4-4704-9375-41851F82D873}" type="pres">
      <dgm:prSet presAssocID="{A77AF372-691C-43BB-A5BF-C35F6178D775}" presName="Parent" presStyleLbl="alignNode1" presStyleIdx="0" presStyleCnt="3">
        <dgm:presLayoutVars>
          <dgm:chMax val="3"/>
          <dgm:chPref val="3"/>
          <dgm:bulletEnabled val="1"/>
        </dgm:presLayoutVars>
      </dgm:prSet>
      <dgm:spPr/>
    </dgm:pt>
    <dgm:pt modelId="{9B9DEC60-988C-4F14-A5EF-BFCF354C5372}" type="pres">
      <dgm:prSet presAssocID="{A77AF372-691C-43BB-A5BF-C35F6178D775}" presName="Accent" presStyleLbl="parChTrans1D1" presStyleIdx="0" presStyleCnt="3"/>
      <dgm:spPr/>
    </dgm:pt>
    <dgm:pt modelId="{8C987A6F-5401-4EB4-BE16-6B134ECD51C2}" type="pres">
      <dgm:prSet presAssocID="{A77AF372-691C-43BB-A5BF-C35F6178D775}" presName="Child" presStyleLbl="revTx" presStyleIdx="1" presStyleCnt="6">
        <dgm:presLayoutVars>
          <dgm:chMax val="0"/>
          <dgm:chPref val="0"/>
          <dgm:bulletEnabled val="1"/>
        </dgm:presLayoutVars>
      </dgm:prSet>
      <dgm:spPr/>
    </dgm:pt>
    <dgm:pt modelId="{6E4E86A4-E4D1-4992-B87A-DB29B3AE53AD}" type="pres">
      <dgm:prSet presAssocID="{3E9594A9-248A-4852-B2DC-60FA6327F909}" presName="sibTrans" presStyleCnt="0"/>
      <dgm:spPr/>
    </dgm:pt>
    <dgm:pt modelId="{8BA224D3-E655-4529-903E-1A60947ACC24}" type="pres">
      <dgm:prSet presAssocID="{1165205A-C4D3-4336-A0F5-ECBCC46098D1}" presName="composite" presStyleCnt="0"/>
      <dgm:spPr/>
    </dgm:pt>
    <dgm:pt modelId="{9CBC68F5-CCDB-42B9-9EC6-B57F96584104}" type="pres">
      <dgm:prSet presAssocID="{1165205A-C4D3-4336-A0F5-ECBCC46098D1}" presName="FirstChild" presStyleLbl="revTx" presStyleIdx="2" presStyleCnt="6">
        <dgm:presLayoutVars>
          <dgm:chMax val="0"/>
          <dgm:chPref val="0"/>
          <dgm:bulletEnabled val="1"/>
        </dgm:presLayoutVars>
      </dgm:prSet>
      <dgm:spPr/>
    </dgm:pt>
    <dgm:pt modelId="{AF265944-35E7-4315-A74B-ABA20284D864}" type="pres">
      <dgm:prSet presAssocID="{1165205A-C4D3-4336-A0F5-ECBCC46098D1}" presName="Parent" presStyleLbl="alignNode1" presStyleIdx="1" presStyleCnt="3">
        <dgm:presLayoutVars>
          <dgm:chMax val="3"/>
          <dgm:chPref val="3"/>
          <dgm:bulletEnabled val="1"/>
        </dgm:presLayoutVars>
      </dgm:prSet>
      <dgm:spPr/>
    </dgm:pt>
    <dgm:pt modelId="{E9B85182-0B0C-4389-B27C-56841262BAA4}" type="pres">
      <dgm:prSet presAssocID="{1165205A-C4D3-4336-A0F5-ECBCC46098D1}" presName="Accent" presStyleLbl="parChTrans1D1" presStyleIdx="1" presStyleCnt="3"/>
      <dgm:spPr/>
    </dgm:pt>
    <dgm:pt modelId="{8FF8E018-05A2-4080-9CAF-0AF339581978}" type="pres">
      <dgm:prSet presAssocID="{1165205A-C4D3-4336-A0F5-ECBCC46098D1}" presName="Child" presStyleLbl="revTx" presStyleIdx="3" presStyleCnt="6" custScaleY="65606">
        <dgm:presLayoutVars>
          <dgm:chMax val="0"/>
          <dgm:chPref val="0"/>
          <dgm:bulletEnabled val="1"/>
        </dgm:presLayoutVars>
      </dgm:prSet>
      <dgm:spPr/>
    </dgm:pt>
    <dgm:pt modelId="{E6A2A9D5-5977-4950-B02B-4ABA1CB7E177}" type="pres">
      <dgm:prSet presAssocID="{222CDEBD-110E-4FAE-B074-A0C3B9E8267D}" presName="sibTrans" presStyleCnt="0"/>
      <dgm:spPr/>
    </dgm:pt>
    <dgm:pt modelId="{D43D2AE0-585C-4875-AC3B-BF64D6DB6CFB}" type="pres">
      <dgm:prSet presAssocID="{AEE3E831-35E3-4290-AB03-7C2506331AFB}" presName="composite" presStyleCnt="0"/>
      <dgm:spPr/>
    </dgm:pt>
    <dgm:pt modelId="{2DEEA58A-DECA-4CF2-AFA4-C4A89A5783F6}" type="pres">
      <dgm:prSet presAssocID="{AEE3E831-35E3-4290-AB03-7C2506331AFB}" presName="FirstChild" presStyleLbl="revTx" presStyleIdx="4" presStyleCnt="6">
        <dgm:presLayoutVars>
          <dgm:chMax val="0"/>
          <dgm:chPref val="0"/>
          <dgm:bulletEnabled val="1"/>
        </dgm:presLayoutVars>
      </dgm:prSet>
      <dgm:spPr/>
    </dgm:pt>
    <dgm:pt modelId="{22158FDC-D704-4556-97F6-D8419A7E306C}" type="pres">
      <dgm:prSet presAssocID="{AEE3E831-35E3-4290-AB03-7C2506331AFB}" presName="Parent" presStyleLbl="alignNode1" presStyleIdx="2" presStyleCnt="3">
        <dgm:presLayoutVars>
          <dgm:chMax val="3"/>
          <dgm:chPref val="3"/>
          <dgm:bulletEnabled val="1"/>
        </dgm:presLayoutVars>
      </dgm:prSet>
      <dgm:spPr/>
    </dgm:pt>
    <dgm:pt modelId="{35104CE4-7424-47EA-8982-21711A191A3E}" type="pres">
      <dgm:prSet presAssocID="{AEE3E831-35E3-4290-AB03-7C2506331AFB}" presName="Accent" presStyleLbl="parChTrans1D1" presStyleIdx="2" presStyleCnt="3"/>
      <dgm:spPr/>
    </dgm:pt>
    <dgm:pt modelId="{10E97801-BB8A-4E32-B34A-999475139D90}" type="pres">
      <dgm:prSet presAssocID="{AEE3E831-35E3-4290-AB03-7C2506331AFB}" presName="Child" presStyleLbl="revTx" presStyleIdx="5" presStyleCnt="6">
        <dgm:presLayoutVars>
          <dgm:chMax val="0"/>
          <dgm:chPref val="0"/>
          <dgm:bulletEnabled val="1"/>
        </dgm:presLayoutVars>
      </dgm:prSet>
      <dgm:spPr/>
    </dgm:pt>
  </dgm:ptLst>
  <dgm:cxnLst>
    <dgm:cxn modelId="{F89F7E00-E698-4EE7-B9B5-90E8AE1035EE}" type="presOf" srcId="{3A9D9888-7355-4F5D-B247-72E07C37AA42}" destId="{10E97801-BB8A-4E32-B34A-999475139D90}" srcOrd="0" destOrd="0" presId="urn:microsoft.com/office/officeart/2011/layout/TabList"/>
    <dgm:cxn modelId="{864BC10C-A43A-4547-967A-BCA8431529EA}" srcId="{1165205A-C4D3-4336-A0F5-ECBCC46098D1}" destId="{7C2B8969-9A60-4DD5-908E-C40E95A0E946}" srcOrd="3" destOrd="0" parTransId="{4858F27A-8F97-41FA-891A-0177195F5AF7}" sibTransId="{00FA4BC6-3A9B-4241-9328-A3750AA371B6}"/>
    <dgm:cxn modelId="{2EA3E614-88FF-4CDC-A370-ADD71C04C4AC}" type="presOf" srcId="{2B330635-072B-4971-85BC-2B4E5CA54236}" destId="{AC76D56A-02B9-4FB6-87E2-41D72A263DBA}" srcOrd="0" destOrd="0" presId="urn:microsoft.com/office/officeart/2011/layout/TabList"/>
    <dgm:cxn modelId="{FE672C15-1A6D-4968-BEC7-2CF089A22C8F}" srcId="{1165205A-C4D3-4336-A0F5-ECBCC46098D1}" destId="{DA40AFF5-B81C-4ADC-BAF6-1B1BAE9EB97F}" srcOrd="2" destOrd="0" parTransId="{E6A5A9E0-5DFE-470D-8047-D2D8C168FBE6}" sibTransId="{E8DB7858-3AB4-4BD7-B2AF-5940C8E6A4D5}"/>
    <dgm:cxn modelId="{66569E1A-CCE7-48AF-A0E5-288711291C69}" srcId="{AEE3E831-35E3-4290-AB03-7C2506331AFB}" destId="{E31C589A-6BB4-496F-A596-8E56A1AE1055}" srcOrd="0" destOrd="0" parTransId="{7ADA0CF6-0EA4-40AF-B384-29B7A010F8BD}" sibTransId="{C4EAF39F-B906-4648-8377-9AC3AC9EB33F}"/>
    <dgm:cxn modelId="{B2CF1F1F-F36B-444B-8ED3-7256C01122D6}" type="presOf" srcId="{E31C589A-6BB4-496F-A596-8E56A1AE1055}" destId="{2DEEA58A-DECA-4CF2-AFA4-C4A89A5783F6}" srcOrd="0" destOrd="0" presId="urn:microsoft.com/office/officeart/2011/layout/TabList"/>
    <dgm:cxn modelId="{A595A326-C61D-4088-A0AD-6AC06BE4761F}" srcId="{1165205A-C4D3-4336-A0F5-ECBCC46098D1}" destId="{C9DC12D7-76F4-46C0-B83D-AAC493925B27}" srcOrd="0" destOrd="0" parTransId="{8349BAE8-A03F-40B4-8460-FC0334E2CBC6}" sibTransId="{A489F515-DC0B-4F08-AABF-44130D195BA9}"/>
    <dgm:cxn modelId="{3DF5513E-FAD4-4F1B-9A4F-874D2F643FD3}" type="presOf" srcId="{1165205A-C4D3-4336-A0F5-ECBCC46098D1}" destId="{AF265944-35E7-4315-A74B-ABA20284D864}" srcOrd="0" destOrd="0" presId="urn:microsoft.com/office/officeart/2011/layout/TabList"/>
    <dgm:cxn modelId="{92ED9963-AB51-4503-A950-682D28E97393}" type="presOf" srcId="{AEE3E831-35E3-4290-AB03-7C2506331AFB}" destId="{22158FDC-D704-4556-97F6-D8419A7E306C}" srcOrd="0" destOrd="0" presId="urn:microsoft.com/office/officeart/2011/layout/TabList"/>
    <dgm:cxn modelId="{4E15DB47-53C0-40DA-87B9-73E8F8C1E565}" srcId="{1165205A-C4D3-4336-A0F5-ECBCC46098D1}" destId="{BF3602CC-1CC8-466E-BB9D-D10D0AD183BC}" srcOrd="1" destOrd="0" parTransId="{AB4E3FA9-2775-48E6-B36A-016A06A32D0D}" sibTransId="{E586FD64-43AA-49C6-84A2-9887306EDFCF}"/>
    <dgm:cxn modelId="{2FE6C048-0825-489B-89D7-A307F607F4CA}" type="presOf" srcId="{C9DC12D7-76F4-46C0-B83D-AAC493925B27}" destId="{9CBC68F5-CCDB-42B9-9EC6-B57F96584104}" srcOrd="0" destOrd="0" presId="urn:microsoft.com/office/officeart/2011/layout/TabList"/>
    <dgm:cxn modelId="{09B8C368-10AE-4608-B961-24A44862FF57}" type="presOf" srcId="{8AA311A4-4E34-40EC-9431-72BC8F9FAAA8}" destId="{10E97801-BB8A-4E32-B34A-999475139D90}" srcOrd="0" destOrd="1" presId="urn:microsoft.com/office/officeart/2011/layout/TabList"/>
    <dgm:cxn modelId="{2F3FE154-95C2-4526-A2AD-812D51D279A9}" type="presOf" srcId="{2568D4D4-8ED2-49FF-ABA9-892148F0915B}" destId="{8C987A6F-5401-4EB4-BE16-6B134ECD51C2}" srcOrd="0" destOrd="0" presId="urn:microsoft.com/office/officeart/2011/layout/TabList"/>
    <dgm:cxn modelId="{4E1DEE75-76D3-48CF-A883-5DF8D2B141C8}" type="presOf" srcId="{A77AF372-691C-43BB-A5BF-C35F6178D775}" destId="{198AD3EF-E5C4-4704-9375-41851F82D873}" srcOrd="0" destOrd="0" presId="urn:microsoft.com/office/officeart/2011/layout/TabList"/>
    <dgm:cxn modelId="{4A3BB290-10CB-4420-B961-6C74DDDD0347}" srcId="{AEE3E831-35E3-4290-AB03-7C2506331AFB}" destId="{3A9D9888-7355-4F5D-B247-72E07C37AA42}" srcOrd="1" destOrd="0" parTransId="{BDED1C72-EDBB-44A1-B94E-99C08BC778B5}" sibTransId="{C1C999D2-37DB-400E-9D24-448E41310EBC}"/>
    <dgm:cxn modelId="{24F49096-A97B-4D26-BC92-2EE58F276D14}" srcId="{3A9D9888-7355-4F5D-B247-72E07C37AA42}" destId="{E3FC4FD4-28F4-4497-B2A9-6BB5AE7D9B2C}" srcOrd="1" destOrd="0" parTransId="{AF547AA5-3BEA-44FA-8690-CDD59A55C4C9}" sibTransId="{B86F8E8D-7B78-495A-8127-2C85670DD9BC}"/>
    <dgm:cxn modelId="{5E4C84A7-3706-45F7-8415-F01521624027}" srcId="{3A9D9888-7355-4F5D-B247-72E07C37AA42}" destId="{8AA311A4-4E34-40EC-9431-72BC8F9FAAA8}" srcOrd="0" destOrd="0" parTransId="{EAA305F8-97D6-483F-BCAA-AFFF90783119}" sibTransId="{8919EB79-0379-49FB-BABE-860F603A96FA}"/>
    <dgm:cxn modelId="{E30FFFAA-8801-4CAE-957A-C0DD14A3B74D}" type="presOf" srcId="{E3FC4FD4-28F4-4497-B2A9-6BB5AE7D9B2C}" destId="{10E97801-BB8A-4E32-B34A-999475139D90}" srcOrd="0" destOrd="2" presId="urn:microsoft.com/office/officeart/2011/layout/TabList"/>
    <dgm:cxn modelId="{32C53CAF-95BB-4A0F-9DB8-7924C049D845}" srcId="{C5DDD0DD-6F0B-48D9-ABD3-6356548371D2}" destId="{AEE3E831-35E3-4290-AB03-7C2506331AFB}" srcOrd="2" destOrd="0" parTransId="{DE43F497-B2B0-4601-8159-24264A249B7D}" sibTransId="{A80AFC50-ED51-4682-A7D6-D216DDE361D4}"/>
    <dgm:cxn modelId="{B449CAB7-4BDA-4E75-89B1-52665CEB6FF2}" type="presOf" srcId="{BF3602CC-1CC8-466E-BB9D-D10D0AD183BC}" destId="{8FF8E018-05A2-4080-9CAF-0AF339581978}" srcOrd="0" destOrd="0" presId="urn:microsoft.com/office/officeart/2011/layout/TabList"/>
    <dgm:cxn modelId="{44F930BD-1084-4E7C-90C2-44455B877E22}" type="presOf" srcId="{DA40AFF5-B81C-4ADC-BAF6-1B1BAE9EB97F}" destId="{8FF8E018-05A2-4080-9CAF-0AF339581978}" srcOrd="0" destOrd="1" presId="urn:microsoft.com/office/officeart/2011/layout/TabList"/>
    <dgm:cxn modelId="{E48543C3-C6B3-435D-AC2D-8C819A911F87}" srcId="{C5DDD0DD-6F0B-48D9-ABD3-6356548371D2}" destId="{1165205A-C4D3-4336-A0F5-ECBCC46098D1}" srcOrd="1" destOrd="0" parTransId="{74023C84-EDF5-4F04-B0CF-F34350F1EA86}" sibTransId="{222CDEBD-110E-4FAE-B074-A0C3B9E8267D}"/>
    <dgm:cxn modelId="{037BB3C4-4BA6-4E41-B0C5-644379DDC5AD}" srcId="{AEE3E831-35E3-4290-AB03-7C2506331AFB}" destId="{CCD89A4C-BE51-4C89-B8A6-802AB5AF683F}" srcOrd="2" destOrd="0" parTransId="{6F304148-9FF6-43D6-9A45-8EF08DB447B3}" sibTransId="{E7C1B97B-F8EA-4DC1-9DCF-1B425B083E01}"/>
    <dgm:cxn modelId="{85429BCA-159D-4F70-90CB-68FE6E16936F}" type="presOf" srcId="{7C2B8969-9A60-4DD5-908E-C40E95A0E946}" destId="{8FF8E018-05A2-4080-9CAF-0AF339581978}" srcOrd="0" destOrd="2" presId="urn:microsoft.com/office/officeart/2011/layout/TabList"/>
    <dgm:cxn modelId="{A10DCED2-9F26-4224-A01A-7AF470F40076}" srcId="{C5DDD0DD-6F0B-48D9-ABD3-6356548371D2}" destId="{A77AF372-691C-43BB-A5BF-C35F6178D775}" srcOrd="0" destOrd="0" parTransId="{17A5BB4E-39E7-4874-995F-7BA8D99AD34B}" sibTransId="{3E9594A9-248A-4852-B2DC-60FA6327F909}"/>
    <dgm:cxn modelId="{8AA9B4D7-43B2-47EA-B77F-637246165993}" type="presOf" srcId="{9B96F070-3692-4940-AFA8-160862CDFC57}" destId="{8C987A6F-5401-4EB4-BE16-6B134ECD51C2}" srcOrd="0" destOrd="1" presId="urn:microsoft.com/office/officeart/2011/layout/TabList"/>
    <dgm:cxn modelId="{8C7234D8-B308-4039-A0D2-B49F1F97D8D2}" type="presOf" srcId="{CCD89A4C-BE51-4C89-B8A6-802AB5AF683F}" destId="{10E97801-BB8A-4E32-B34A-999475139D90}" srcOrd="0" destOrd="3" presId="urn:microsoft.com/office/officeart/2011/layout/TabList"/>
    <dgm:cxn modelId="{3DE6ACE5-1265-4330-9634-4B563429785F}" srcId="{A77AF372-691C-43BB-A5BF-C35F6178D775}" destId="{2568D4D4-8ED2-49FF-ABA9-892148F0915B}" srcOrd="1" destOrd="0" parTransId="{898ECBB9-8476-49DC-BADE-72AEE86ED3A5}" sibTransId="{40E76775-8EF6-4E7D-8E81-116284B405AE}"/>
    <dgm:cxn modelId="{D2A57CF3-0BF5-4D4A-87EC-D02A67800A98}" srcId="{A77AF372-691C-43BB-A5BF-C35F6178D775}" destId="{2B330635-072B-4971-85BC-2B4E5CA54236}" srcOrd="0" destOrd="0" parTransId="{7542E5E2-426C-45A1-B0A3-B98428209090}" sibTransId="{DC03A341-7581-400B-A7D1-1C676D135653}"/>
    <dgm:cxn modelId="{4686B5F3-D64A-4FF3-9AE3-6736D4254393}" srcId="{A77AF372-691C-43BB-A5BF-C35F6178D775}" destId="{9B96F070-3692-4940-AFA8-160862CDFC57}" srcOrd="2" destOrd="0" parTransId="{E3A636EB-F5E8-4A0B-9C27-AA97DF0EAB77}" sibTransId="{88BCBF90-9DA4-48B3-8DB0-798EF97F4548}"/>
    <dgm:cxn modelId="{81DBA9F4-78B3-4A26-8EA6-93A93CAD04B7}" type="presOf" srcId="{C5DDD0DD-6F0B-48D9-ABD3-6356548371D2}" destId="{4E289689-8FE8-46DB-9C1E-9ECF2F1CDD77}" srcOrd="0" destOrd="0" presId="urn:microsoft.com/office/officeart/2011/layout/TabList"/>
    <dgm:cxn modelId="{11A35D37-9437-4C78-B084-73EA08C51B44}" type="presParOf" srcId="{4E289689-8FE8-46DB-9C1E-9ECF2F1CDD77}" destId="{4EE4BD90-74C0-4F8B-AE89-F70DD18CABC5}" srcOrd="0" destOrd="0" presId="urn:microsoft.com/office/officeart/2011/layout/TabList"/>
    <dgm:cxn modelId="{F9184915-4DF8-4907-97EC-940A978A1213}" type="presParOf" srcId="{4EE4BD90-74C0-4F8B-AE89-F70DD18CABC5}" destId="{AC76D56A-02B9-4FB6-87E2-41D72A263DBA}" srcOrd="0" destOrd="0" presId="urn:microsoft.com/office/officeart/2011/layout/TabList"/>
    <dgm:cxn modelId="{F1D40E51-8095-411F-A0BD-8522EC131B1D}" type="presParOf" srcId="{4EE4BD90-74C0-4F8B-AE89-F70DD18CABC5}" destId="{198AD3EF-E5C4-4704-9375-41851F82D873}" srcOrd="1" destOrd="0" presId="urn:microsoft.com/office/officeart/2011/layout/TabList"/>
    <dgm:cxn modelId="{8F5216D6-85A7-4D7A-A656-DB0C0FA568B5}" type="presParOf" srcId="{4EE4BD90-74C0-4F8B-AE89-F70DD18CABC5}" destId="{9B9DEC60-988C-4F14-A5EF-BFCF354C5372}" srcOrd="2" destOrd="0" presId="urn:microsoft.com/office/officeart/2011/layout/TabList"/>
    <dgm:cxn modelId="{5FF20892-FA11-4F31-959E-6E52857561D5}" type="presParOf" srcId="{4E289689-8FE8-46DB-9C1E-9ECF2F1CDD77}" destId="{8C987A6F-5401-4EB4-BE16-6B134ECD51C2}" srcOrd="1" destOrd="0" presId="urn:microsoft.com/office/officeart/2011/layout/TabList"/>
    <dgm:cxn modelId="{4FF60875-1E51-4539-9951-58365840B929}" type="presParOf" srcId="{4E289689-8FE8-46DB-9C1E-9ECF2F1CDD77}" destId="{6E4E86A4-E4D1-4992-B87A-DB29B3AE53AD}" srcOrd="2" destOrd="0" presId="urn:microsoft.com/office/officeart/2011/layout/TabList"/>
    <dgm:cxn modelId="{E2E740A3-8F94-405F-8573-C86D6BC59331}" type="presParOf" srcId="{4E289689-8FE8-46DB-9C1E-9ECF2F1CDD77}" destId="{8BA224D3-E655-4529-903E-1A60947ACC24}" srcOrd="3" destOrd="0" presId="urn:microsoft.com/office/officeart/2011/layout/TabList"/>
    <dgm:cxn modelId="{94249E63-4680-4808-AF29-4C326232ADFF}" type="presParOf" srcId="{8BA224D3-E655-4529-903E-1A60947ACC24}" destId="{9CBC68F5-CCDB-42B9-9EC6-B57F96584104}" srcOrd="0" destOrd="0" presId="urn:microsoft.com/office/officeart/2011/layout/TabList"/>
    <dgm:cxn modelId="{FF656951-B43F-40DC-98B5-7B2B8E34039B}" type="presParOf" srcId="{8BA224D3-E655-4529-903E-1A60947ACC24}" destId="{AF265944-35E7-4315-A74B-ABA20284D864}" srcOrd="1" destOrd="0" presId="urn:microsoft.com/office/officeart/2011/layout/TabList"/>
    <dgm:cxn modelId="{5FCF5E89-F7D8-42FF-9898-81FF7244334A}" type="presParOf" srcId="{8BA224D3-E655-4529-903E-1A60947ACC24}" destId="{E9B85182-0B0C-4389-B27C-56841262BAA4}" srcOrd="2" destOrd="0" presId="urn:microsoft.com/office/officeart/2011/layout/TabList"/>
    <dgm:cxn modelId="{61C1C982-6262-4A2B-B3B7-941E81932844}" type="presParOf" srcId="{4E289689-8FE8-46DB-9C1E-9ECF2F1CDD77}" destId="{8FF8E018-05A2-4080-9CAF-0AF339581978}" srcOrd="4" destOrd="0" presId="urn:microsoft.com/office/officeart/2011/layout/TabList"/>
    <dgm:cxn modelId="{BA123F24-5F40-4111-9AF1-03174F737A3D}" type="presParOf" srcId="{4E289689-8FE8-46DB-9C1E-9ECF2F1CDD77}" destId="{E6A2A9D5-5977-4950-B02B-4ABA1CB7E177}" srcOrd="5" destOrd="0" presId="urn:microsoft.com/office/officeart/2011/layout/TabList"/>
    <dgm:cxn modelId="{1BD95BE8-2229-4768-B9F1-AC4EF92C703D}" type="presParOf" srcId="{4E289689-8FE8-46DB-9C1E-9ECF2F1CDD77}" destId="{D43D2AE0-585C-4875-AC3B-BF64D6DB6CFB}" srcOrd="6" destOrd="0" presId="urn:microsoft.com/office/officeart/2011/layout/TabList"/>
    <dgm:cxn modelId="{E32A32AA-7A41-4303-A704-06A0F06DE8C2}" type="presParOf" srcId="{D43D2AE0-585C-4875-AC3B-BF64D6DB6CFB}" destId="{2DEEA58A-DECA-4CF2-AFA4-C4A89A5783F6}" srcOrd="0" destOrd="0" presId="urn:microsoft.com/office/officeart/2011/layout/TabList"/>
    <dgm:cxn modelId="{F53A1F15-2DE5-4AEB-9802-C3985CA25C64}" type="presParOf" srcId="{D43D2AE0-585C-4875-AC3B-BF64D6DB6CFB}" destId="{22158FDC-D704-4556-97F6-D8419A7E306C}" srcOrd="1" destOrd="0" presId="urn:microsoft.com/office/officeart/2011/layout/TabList"/>
    <dgm:cxn modelId="{90E25863-1E24-482D-A2E8-82801B5A4DF6}" type="presParOf" srcId="{D43D2AE0-585C-4875-AC3B-BF64D6DB6CFB}" destId="{35104CE4-7424-47EA-8982-21711A191A3E}" srcOrd="2" destOrd="0" presId="urn:microsoft.com/office/officeart/2011/layout/TabList"/>
    <dgm:cxn modelId="{557112E9-6FBB-4246-9DB4-49B6474FD437}" type="presParOf" srcId="{4E289689-8FE8-46DB-9C1E-9ECF2F1CDD77}" destId="{10E97801-BB8A-4E32-B34A-999475139D90}"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D61576-0BAD-43B2-B96C-51B102C17C38}" type="doc">
      <dgm:prSet loTypeId="urn:microsoft.com/office/officeart/2011/layout/TabList" loCatId="list" qsTypeId="urn:microsoft.com/office/officeart/2005/8/quickstyle/simple1" qsCatId="simple" csTypeId="urn:microsoft.com/office/officeart/2005/8/colors/colorful5" csCatId="colorful" phldr="1"/>
      <dgm:spPr/>
      <dgm:t>
        <a:bodyPr/>
        <a:lstStyle/>
        <a:p>
          <a:endParaRPr lang="en-US"/>
        </a:p>
      </dgm:t>
    </dgm:pt>
    <dgm:pt modelId="{85872817-F802-422F-991A-4C568253190E}">
      <dgm:prSet phldrT="[Text]" custT="1"/>
      <dgm:spPr/>
      <dgm:t>
        <a:bodyPr/>
        <a:lstStyle/>
        <a:p>
          <a:r>
            <a:rPr lang="en-US" sz="2100" dirty="0"/>
            <a:t>Lebanon</a:t>
          </a:r>
          <a:r>
            <a:rPr lang="en-US" sz="3000" dirty="0"/>
            <a:t> </a:t>
          </a:r>
        </a:p>
      </dgm:t>
    </dgm:pt>
    <dgm:pt modelId="{3B37DD9A-65C9-48D8-B1DB-FB4A9D25DB74}" type="parTrans" cxnId="{A9F62A9A-5A30-49F7-B01E-A585FE6D2FDB}">
      <dgm:prSet/>
      <dgm:spPr/>
      <dgm:t>
        <a:bodyPr/>
        <a:lstStyle/>
        <a:p>
          <a:endParaRPr lang="en-US"/>
        </a:p>
      </dgm:t>
    </dgm:pt>
    <dgm:pt modelId="{4B31CECD-5702-4186-B339-5D958830345D}" type="sibTrans" cxnId="{A9F62A9A-5A30-49F7-B01E-A585FE6D2FDB}">
      <dgm:prSet/>
      <dgm:spPr/>
      <dgm:t>
        <a:bodyPr/>
        <a:lstStyle/>
        <a:p>
          <a:endParaRPr lang="en-US"/>
        </a:p>
      </dgm:t>
    </dgm:pt>
    <dgm:pt modelId="{20D33CA4-A514-4DBD-9A66-0D609BD71F00}">
      <dgm:prSet phldrT="[Text]" custT="1"/>
      <dgm:spPr/>
      <dgm:t>
        <a:bodyPr/>
        <a:lstStyle/>
        <a:p>
          <a:endParaRPr lang="en-US" sz="2100" dirty="0"/>
        </a:p>
      </dgm:t>
    </dgm:pt>
    <dgm:pt modelId="{E44DB074-83B3-402E-8FC6-C38A4282B4B9}" type="parTrans" cxnId="{1BA4D942-0526-4A5E-8F3C-D68D8574F91B}">
      <dgm:prSet/>
      <dgm:spPr/>
      <dgm:t>
        <a:bodyPr/>
        <a:lstStyle/>
        <a:p>
          <a:endParaRPr lang="en-US"/>
        </a:p>
      </dgm:t>
    </dgm:pt>
    <dgm:pt modelId="{F92659C8-3F73-4369-AF97-B04DE8EBA33C}" type="sibTrans" cxnId="{1BA4D942-0526-4A5E-8F3C-D68D8574F91B}">
      <dgm:prSet/>
      <dgm:spPr/>
      <dgm:t>
        <a:bodyPr/>
        <a:lstStyle/>
        <a:p>
          <a:endParaRPr lang="en-US"/>
        </a:p>
      </dgm:t>
    </dgm:pt>
    <dgm:pt modelId="{E7B8B50E-16AB-4517-A740-01E924DDE893}">
      <dgm:prSet phldrT="[Text]" custT="1"/>
      <dgm:spPr/>
      <dgm:t>
        <a:bodyPr/>
        <a:lstStyle/>
        <a:p>
          <a:r>
            <a:rPr lang="en-US" sz="1600" dirty="0"/>
            <a:t>GIM – refining MAT, new CHW, CCSA has begun, 1</a:t>
          </a:r>
          <a:r>
            <a:rPr lang="en-US" sz="1600" baseline="30000" dirty="0"/>
            <a:t>st</a:t>
          </a:r>
          <a:r>
            <a:rPr lang="en-US" sz="1600" dirty="0"/>
            <a:t> MDCT 3/11</a:t>
          </a:r>
        </a:p>
      </dgm:t>
    </dgm:pt>
    <dgm:pt modelId="{58B7019A-CCA0-40E8-8ACF-3237854E2FC7}" type="parTrans" cxnId="{61A9EDA4-A5FF-4601-9C78-4F95982DADB4}">
      <dgm:prSet/>
      <dgm:spPr/>
      <dgm:t>
        <a:bodyPr/>
        <a:lstStyle/>
        <a:p>
          <a:endParaRPr lang="en-US"/>
        </a:p>
      </dgm:t>
    </dgm:pt>
    <dgm:pt modelId="{13F5B6A6-BE32-4C4B-9D66-35927262D349}" type="sibTrans" cxnId="{61A9EDA4-A5FF-4601-9C78-4F95982DADB4}">
      <dgm:prSet/>
      <dgm:spPr/>
      <dgm:t>
        <a:bodyPr/>
        <a:lstStyle/>
        <a:p>
          <a:endParaRPr lang="en-US"/>
        </a:p>
      </dgm:t>
    </dgm:pt>
    <dgm:pt modelId="{3AE06009-5F0B-4277-BA8C-F54418031862}">
      <dgm:prSet phldrT="[Text]" custT="1"/>
      <dgm:spPr/>
      <dgm:t>
        <a:bodyPr/>
        <a:lstStyle/>
        <a:p>
          <a:r>
            <a:rPr lang="en-US" sz="1600" dirty="0"/>
            <a:t>Heater South – BHC posted, CCSA and MDCT ongoing, refining MAT</a:t>
          </a:r>
        </a:p>
      </dgm:t>
    </dgm:pt>
    <dgm:pt modelId="{A537C955-EBC2-46EA-93F3-9902EAD315CE}" type="parTrans" cxnId="{6EDA93E0-4E7E-4983-A149-6B9DA69651A8}">
      <dgm:prSet/>
      <dgm:spPr/>
      <dgm:t>
        <a:bodyPr/>
        <a:lstStyle/>
        <a:p>
          <a:endParaRPr lang="en-US"/>
        </a:p>
      </dgm:t>
    </dgm:pt>
    <dgm:pt modelId="{31513453-7FA8-48CD-898C-D2E283144CA6}" type="sibTrans" cxnId="{6EDA93E0-4E7E-4983-A149-6B9DA69651A8}">
      <dgm:prSet/>
      <dgm:spPr/>
      <dgm:t>
        <a:bodyPr/>
        <a:lstStyle/>
        <a:p>
          <a:endParaRPr lang="en-US"/>
        </a:p>
      </dgm:t>
    </dgm:pt>
    <dgm:pt modelId="{80F69B43-585C-479A-9D45-A8A447FE3F96}">
      <dgm:prSet phldrT="[Text]" custT="1"/>
      <dgm:spPr/>
      <dgm:t>
        <a:bodyPr/>
        <a:lstStyle/>
        <a:p>
          <a:r>
            <a:rPr lang="en-US" sz="1600" dirty="0"/>
            <a:t>Heater North -  BHC posted, screening for </a:t>
          </a:r>
          <a:r>
            <a:rPr lang="en-US" sz="1600" dirty="0" err="1"/>
            <a:t>SDoH</a:t>
          </a:r>
          <a:endParaRPr lang="en-US" sz="1600" dirty="0"/>
        </a:p>
      </dgm:t>
    </dgm:pt>
    <dgm:pt modelId="{3AC71C66-D021-49F2-96B4-C08625EF2C62}" type="parTrans" cxnId="{1379B3D5-BBFF-4B92-8674-6451A2ED3696}">
      <dgm:prSet/>
      <dgm:spPr/>
      <dgm:t>
        <a:bodyPr/>
        <a:lstStyle/>
        <a:p>
          <a:endParaRPr lang="en-US"/>
        </a:p>
      </dgm:t>
    </dgm:pt>
    <dgm:pt modelId="{00A308EF-36FD-43E8-ACA5-CFA636BFD386}" type="sibTrans" cxnId="{1379B3D5-BBFF-4B92-8674-6451A2ED3696}">
      <dgm:prSet/>
      <dgm:spPr/>
      <dgm:t>
        <a:bodyPr/>
        <a:lstStyle/>
        <a:p>
          <a:endParaRPr lang="en-US"/>
        </a:p>
      </dgm:t>
    </dgm:pt>
    <dgm:pt modelId="{50629847-A3E9-4991-B185-6F75854EBB18}" type="pres">
      <dgm:prSet presAssocID="{CBD61576-0BAD-43B2-B96C-51B102C17C38}" presName="Name0" presStyleCnt="0">
        <dgm:presLayoutVars>
          <dgm:chMax/>
          <dgm:chPref val="3"/>
          <dgm:dir/>
          <dgm:animOne val="branch"/>
          <dgm:animLvl val="lvl"/>
        </dgm:presLayoutVars>
      </dgm:prSet>
      <dgm:spPr/>
    </dgm:pt>
    <dgm:pt modelId="{A24F40A0-F906-471E-83F4-E111C71CBE2F}" type="pres">
      <dgm:prSet presAssocID="{85872817-F802-422F-991A-4C568253190E}" presName="composite" presStyleCnt="0"/>
      <dgm:spPr/>
    </dgm:pt>
    <dgm:pt modelId="{44C49F9E-6247-45D5-BD2F-4A6AFE6338B9}" type="pres">
      <dgm:prSet presAssocID="{85872817-F802-422F-991A-4C568253190E}" presName="FirstChild" presStyleLbl="revTx" presStyleIdx="0" presStyleCnt="2">
        <dgm:presLayoutVars>
          <dgm:chMax val="0"/>
          <dgm:chPref val="0"/>
          <dgm:bulletEnabled val="1"/>
        </dgm:presLayoutVars>
      </dgm:prSet>
      <dgm:spPr/>
    </dgm:pt>
    <dgm:pt modelId="{7EFEDBCD-BAAF-4486-815E-F79F96AC1CE7}" type="pres">
      <dgm:prSet presAssocID="{85872817-F802-422F-991A-4C568253190E}" presName="Parent" presStyleLbl="alignNode1" presStyleIdx="0" presStyleCnt="1">
        <dgm:presLayoutVars>
          <dgm:chMax val="3"/>
          <dgm:chPref val="3"/>
          <dgm:bulletEnabled val="1"/>
        </dgm:presLayoutVars>
      </dgm:prSet>
      <dgm:spPr/>
    </dgm:pt>
    <dgm:pt modelId="{73D9D68E-50B1-46FA-8246-B68CA2CA6B27}" type="pres">
      <dgm:prSet presAssocID="{85872817-F802-422F-991A-4C568253190E}" presName="Accent" presStyleLbl="parChTrans1D1" presStyleIdx="0" presStyleCnt="1"/>
      <dgm:spPr/>
    </dgm:pt>
    <dgm:pt modelId="{F46BB1ED-74A2-4094-9E73-45144740F85B}" type="pres">
      <dgm:prSet presAssocID="{85872817-F802-422F-991A-4C568253190E}" presName="Child" presStyleLbl="revTx" presStyleIdx="1" presStyleCnt="2">
        <dgm:presLayoutVars>
          <dgm:chMax val="0"/>
          <dgm:chPref val="0"/>
          <dgm:bulletEnabled val="1"/>
        </dgm:presLayoutVars>
      </dgm:prSet>
      <dgm:spPr/>
    </dgm:pt>
  </dgm:ptLst>
  <dgm:cxnLst>
    <dgm:cxn modelId="{1BA4D942-0526-4A5E-8F3C-D68D8574F91B}" srcId="{85872817-F802-422F-991A-4C568253190E}" destId="{20D33CA4-A514-4DBD-9A66-0D609BD71F00}" srcOrd="0" destOrd="0" parTransId="{E44DB074-83B3-402E-8FC6-C38A4282B4B9}" sibTransId="{F92659C8-3F73-4369-AF97-B04DE8EBA33C}"/>
    <dgm:cxn modelId="{E1783744-F1D9-4734-91B3-7AE5431EB731}" type="presOf" srcId="{E7B8B50E-16AB-4517-A740-01E924DDE893}" destId="{F46BB1ED-74A2-4094-9E73-45144740F85B}" srcOrd="0" destOrd="0" presId="urn:microsoft.com/office/officeart/2011/layout/TabList"/>
    <dgm:cxn modelId="{D4F1594C-8880-46A5-B8C3-EC95675C2397}" type="presOf" srcId="{20D33CA4-A514-4DBD-9A66-0D609BD71F00}" destId="{44C49F9E-6247-45D5-BD2F-4A6AFE6338B9}" srcOrd="0" destOrd="0" presId="urn:microsoft.com/office/officeart/2011/layout/TabList"/>
    <dgm:cxn modelId="{F6694B70-0C48-4C99-BEC5-CA5E98586460}" type="presOf" srcId="{85872817-F802-422F-991A-4C568253190E}" destId="{7EFEDBCD-BAAF-4486-815E-F79F96AC1CE7}" srcOrd="0" destOrd="0" presId="urn:microsoft.com/office/officeart/2011/layout/TabList"/>
    <dgm:cxn modelId="{2C2E3C55-10E4-4862-B2B8-D1109263CCE5}" type="presOf" srcId="{3AE06009-5F0B-4277-BA8C-F54418031862}" destId="{F46BB1ED-74A2-4094-9E73-45144740F85B}" srcOrd="0" destOrd="1" presId="urn:microsoft.com/office/officeart/2011/layout/TabList"/>
    <dgm:cxn modelId="{BC32197D-C01C-4F7F-A175-CCF1FCE03CD4}" type="presOf" srcId="{CBD61576-0BAD-43B2-B96C-51B102C17C38}" destId="{50629847-A3E9-4991-B185-6F75854EBB18}" srcOrd="0" destOrd="0" presId="urn:microsoft.com/office/officeart/2011/layout/TabList"/>
    <dgm:cxn modelId="{5D1AB797-616E-4EDD-AC77-638CC85F8D94}" type="presOf" srcId="{80F69B43-585C-479A-9D45-A8A447FE3F96}" destId="{F46BB1ED-74A2-4094-9E73-45144740F85B}" srcOrd="0" destOrd="2" presId="urn:microsoft.com/office/officeart/2011/layout/TabList"/>
    <dgm:cxn modelId="{A9F62A9A-5A30-49F7-B01E-A585FE6D2FDB}" srcId="{CBD61576-0BAD-43B2-B96C-51B102C17C38}" destId="{85872817-F802-422F-991A-4C568253190E}" srcOrd="0" destOrd="0" parTransId="{3B37DD9A-65C9-48D8-B1DB-FB4A9D25DB74}" sibTransId="{4B31CECD-5702-4186-B339-5D958830345D}"/>
    <dgm:cxn modelId="{61A9EDA4-A5FF-4601-9C78-4F95982DADB4}" srcId="{85872817-F802-422F-991A-4C568253190E}" destId="{E7B8B50E-16AB-4517-A740-01E924DDE893}" srcOrd="1" destOrd="0" parTransId="{58B7019A-CCA0-40E8-8ACF-3237854E2FC7}" sibTransId="{13F5B6A6-BE32-4C4B-9D66-35927262D349}"/>
    <dgm:cxn modelId="{1379B3D5-BBFF-4B92-8674-6451A2ED3696}" srcId="{85872817-F802-422F-991A-4C568253190E}" destId="{80F69B43-585C-479A-9D45-A8A447FE3F96}" srcOrd="3" destOrd="0" parTransId="{3AC71C66-D021-49F2-96B4-C08625EF2C62}" sibTransId="{00A308EF-36FD-43E8-ACA5-CFA636BFD386}"/>
    <dgm:cxn modelId="{6EDA93E0-4E7E-4983-A149-6B9DA69651A8}" srcId="{85872817-F802-422F-991A-4C568253190E}" destId="{3AE06009-5F0B-4277-BA8C-F54418031862}" srcOrd="2" destOrd="0" parTransId="{A537C955-EBC2-46EA-93F3-9902EAD315CE}" sibTransId="{31513453-7FA8-48CD-898C-D2E283144CA6}"/>
    <dgm:cxn modelId="{13BD69FC-5485-4C82-BEE6-25919037ED0C}" type="presParOf" srcId="{50629847-A3E9-4991-B185-6F75854EBB18}" destId="{A24F40A0-F906-471E-83F4-E111C71CBE2F}" srcOrd="0" destOrd="0" presId="urn:microsoft.com/office/officeart/2011/layout/TabList"/>
    <dgm:cxn modelId="{08166A65-1EE1-4D11-B0D0-0402E2F343D7}" type="presParOf" srcId="{A24F40A0-F906-471E-83F4-E111C71CBE2F}" destId="{44C49F9E-6247-45D5-BD2F-4A6AFE6338B9}" srcOrd="0" destOrd="0" presId="urn:microsoft.com/office/officeart/2011/layout/TabList"/>
    <dgm:cxn modelId="{1F4B4D05-6A8C-41D8-908D-AF8CEEBC8320}" type="presParOf" srcId="{A24F40A0-F906-471E-83F4-E111C71CBE2F}" destId="{7EFEDBCD-BAAF-4486-815E-F79F96AC1CE7}" srcOrd="1" destOrd="0" presId="urn:microsoft.com/office/officeart/2011/layout/TabList"/>
    <dgm:cxn modelId="{3DA12C02-6A53-41B2-AE56-0B82E7134B9A}" type="presParOf" srcId="{A24F40A0-F906-471E-83F4-E111C71CBE2F}" destId="{73D9D68E-50B1-46FA-8246-B68CA2CA6B27}" srcOrd="2" destOrd="0" presId="urn:microsoft.com/office/officeart/2011/layout/TabList"/>
    <dgm:cxn modelId="{FF721F93-1287-4F19-AE86-D3A3EAB799D2}" type="presParOf" srcId="{50629847-A3E9-4991-B185-6F75854EBB18}" destId="{F46BB1ED-74A2-4094-9E73-45144740F85B}" srcOrd="1"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A51B01-559F-492F-ACDC-723DBBFF29F7}" type="doc">
      <dgm:prSet loTypeId="urn:microsoft.com/office/officeart/2005/8/layout/radial6" loCatId="cycle" qsTypeId="urn:microsoft.com/office/officeart/2005/8/quickstyle/simple2" qsCatId="simple" csTypeId="urn:microsoft.com/office/officeart/2005/8/colors/colorful5" csCatId="colorful" phldr="1"/>
      <dgm:spPr/>
      <dgm:t>
        <a:bodyPr/>
        <a:lstStyle/>
        <a:p>
          <a:endParaRPr lang="en-US"/>
        </a:p>
      </dgm:t>
    </dgm:pt>
    <dgm:pt modelId="{EE62544F-9FC1-4A05-8B43-69E2A3912191}">
      <dgm:prSet phldrT="[Text]" custT="1"/>
      <dgm:spPr/>
      <dgm:t>
        <a:bodyPr/>
        <a:lstStyle/>
        <a:p>
          <a:r>
            <a:rPr lang="en-US" sz="1800" dirty="0">
              <a:solidFill>
                <a:schemeClr val="tx1"/>
              </a:solidFill>
            </a:rPr>
            <a:t>Business Process Re-design (BPR)</a:t>
          </a:r>
        </a:p>
      </dgm:t>
    </dgm:pt>
    <dgm:pt modelId="{681822B2-8B81-4632-8305-25DDA4DF0842}" type="parTrans" cxnId="{B6B2B2A5-34AE-4B04-9673-87C3A1C6BA8F}">
      <dgm:prSet/>
      <dgm:spPr/>
      <dgm:t>
        <a:bodyPr/>
        <a:lstStyle/>
        <a:p>
          <a:endParaRPr lang="en-US"/>
        </a:p>
      </dgm:t>
    </dgm:pt>
    <dgm:pt modelId="{C3E5D7B8-906B-45E4-B8BF-884078798891}" type="sibTrans" cxnId="{B6B2B2A5-34AE-4B04-9673-87C3A1C6BA8F}">
      <dgm:prSet/>
      <dgm:spPr/>
      <dgm:t>
        <a:bodyPr/>
        <a:lstStyle/>
        <a:p>
          <a:endParaRPr lang="en-US"/>
        </a:p>
      </dgm:t>
    </dgm:pt>
    <dgm:pt modelId="{41DF2750-1E77-43B0-804E-F0B88DB2CF11}">
      <dgm:prSet phldrT="[Text]"/>
      <dgm:spPr/>
      <dgm:t>
        <a:bodyPr/>
        <a:lstStyle/>
        <a:p>
          <a:r>
            <a:rPr lang="en-US" dirty="0">
              <a:solidFill>
                <a:schemeClr val="tx1"/>
              </a:solidFill>
            </a:rPr>
            <a:t>Create a vision, values, and objectives</a:t>
          </a:r>
        </a:p>
      </dgm:t>
    </dgm:pt>
    <dgm:pt modelId="{801FC5E4-C548-4627-818E-361D13E4641B}" type="parTrans" cxnId="{F4C8936D-5B70-4729-BCAB-0D6DDD693CB5}">
      <dgm:prSet/>
      <dgm:spPr/>
      <dgm:t>
        <a:bodyPr/>
        <a:lstStyle/>
        <a:p>
          <a:endParaRPr lang="en-US"/>
        </a:p>
      </dgm:t>
    </dgm:pt>
    <dgm:pt modelId="{9383EB36-E12A-4839-B0E5-187934E3B59B}" type="sibTrans" cxnId="{F4C8936D-5B70-4729-BCAB-0D6DDD693CB5}">
      <dgm:prSet/>
      <dgm:spPr/>
      <dgm:t>
        <a:bodyPr/>
        <a:lstStyle/>
        <a:p>
          <a:endParaRPr lang="en-US">
            <a:solidFill>
              <a:schemeClr val="tx1"/>
            </a:solidFill>
          </a:endParaRPr>
        </a:p>
      </dgm:t>
    </dgm:pt>
    <dgm:pt modelId="{4FD5E0FA-C6DE-404A-8B28-97CA1CA17EAC}">
      <dgm:prSet phldrT="[Text]"/>
      <dgm:spPr/>
      <dgm:t>
        <a:bodyPr/>
        <a:lstStyle/>
        <a:p>
          <a:r>
            <a:rPr lang="en-US" dirty="0">
              <a:solidFill>
                <a:schemeClr val="tx1"/>
              </a:solidFill>
            </a:rPr>
            <a:t>Describe the current environment</a:t>
          </a:r>
        </a:p>
      </dgm:t>
    </dgm:pt>
    <dgm:pt modelId="{F5A9FC5A-FEC3-48CD-83B7-CD8A48BEB6DA}" type="parTrans" cxnId="{7561EE8C-4D92-4D11-99B8-BF0B050A2420}">
      <dgm:prSet/>
      <dgm:spPr/>
      <dgm:t>
        <a:bodyPr/>
        <a:lstStyle/>
        <a:p>
          <a:endParaRPr lang="en-US"/>
        </a:p>
      </dgm:t>
    </dgm:pt>
    <dgm:pt modelId="{921D1BCC-36F2-4F91-A5DB-0E3575F57E5B}" type="sibTrans" cxnId="{7561EE8C-4D92-4D11-99B8-BF0B050A2420}">
      <dgm:prSet/>
      <dgm:spPr/>
      <dgm:t>
        <a:bodyPr/>
        <a:lstStyle/>
        <a:p>
          <a:endParaRPr lang="en-US">
            <a:solidFill>
              <a:schemeClr val="tx1"/>
            </a:solidFill>
          </a:endParaRPr>
        </a:p>
      </dgm:t>
    </dgm:pt>
    <dgm:pt modelId="{25839E24-9AD7-41EB-AD24-BAB33655669F}">
      <dgm:prSet phldrT="[Text]"/>
      <dgm:spPr/>
      <dgm:t>
        <a:bodyPr/>
        <a:lstStyle/>
        <a:p>
          <a:r>
            <a:rPr lang="en-US" dirty="0">
              <a:solidFill>
                <a:schemeClr val="tx1"/>
              </a:solidFill>
            </a:rPr>
            <a:t>Brainstorm improvement ideas </a:t>
          </a:r>
        </a:p>
      </dgm:t>
    </dgm:pt>
    <dgm:pt modelId="{0EFE1AD8-2211-41E6-A365-CF29EDF1D812}" type="parTrans" cxnId="{2261769D-AE6C-41E4-A078-ADB8E369941D}">
      <dgm:prSet/>
      <dgm:spPr/>
      <dgm:t>
        <a:bodyPr/>
        <a:lstStyle/>
        <a:p>
          <a:endParaRPr lang="en-US"/>
        </a:p>
      </dgm:t>
    </dgm:pt>
    <dgm:pt modelId="{4A5C11D3-27B6-4B8A-8E57-C54F306D935A}" type="sibTrans" cxnId="{2261769D-AE6C-41E4-A078-ADB8E369941D}">
      <dgm:prSet/>
      <dgm:spPr/>
      <dgm:t>
        <a:bodyPr/>
        <a:lstStyle/>
        <a:p>
          <a:endParaRPr lang="en-US">
            <a:solidFill>
              <a:schemeClr val="tx1"/>
            </a:solidFill>
          </a:endParaRPr>
        </a:p>
      </dgm:t>
    </dgm:pt>
    <dgm:pt modelId="{C73EFE5A-8C6B-4FF8-8C1E-8786BC6AD5BF}">
      <dgm:prSet phldrT="[Text]"/>
      <dgm:spPr/>
      <dgm:t>
        <a:bodyPr/>
        <a:lstStyle/>
        <a:p>
          <a:r>
            <a:rPr lang="en-US" dirty="0">
              <a:solidFill>
                <a:schemeClr val="tx1"/>
              </a:solidFill>
            </a:rPr>
            <a:t>Pilot the change</a:t>
          </a:r>
        </a:p>
      </dgm:t>
    </dgm:pt>
    <dgm:pt modelId="{ED9245DF-6492-4D31-9CF4-D5B303F609AE}" type="parTrans" cxnId="{FB5A7FE0-86CD-4FE6-A30F-66AC92EEFBB6}">
      <dgm:prSet/>
      <dgm:spPr/>
      <dgm:t>
        <a:bodyPr/>
        <a:lstStyle/>
        <a:p>
          <a:endParaRPr lang="en-US"/>
        </a:p>
      </dgm:t>
    </dgm:pt>
    <dgm:pt modelId="{6D4AB504-4929-485C-AFF9-361C3A037A0E}" type="sibTrans" cxnId="{FB5A7FE0-86CD-4FE6-A30F-66AC92EEFBB6}">
      <dgm:prSet/>
      <dgm:spPr/>
      <dgm:t>
        <a:bodyPr/>
        <a:lstStyle/>
        <a:p>
          <a:endParaRPr lang="en-US">
            <a:solidFill>
              <a:schemeClr val="tx1"/>
            </a:solidFill>
          </a:endParaRPr>
        </a:p>
      </dgm:t>
    </dgm:pt>
    <dgm:pt modelId="{8897ABCD-E75F-4404-8D59-8CBF2B107EAA}">
      <dgm:prSet phldrT="[Text]"/>
      <dgm:spPr/>
      <dgm:t>
        <a:bodyPr/>
        <a:lstStyle/>
        <a:p>
          <a:r>
            <a:rPr lang="en-US" dirty="0">
              <a:solidFill>
                <a:schemeClr val="tx1"/>
              </a:solidFill>
            </a:rPr>
            <a:t>Evaluate the change</a:t>
          </a:r>
        </a:p>
      </dgm:t>
    </dgm:pt>
    <dgm:pt modelId="{5378478F-DA11-4AF5-836F-9B5EA15F01CA}" type="parTrans" cxnId="{06BA2E59-4060-4ACE-B846-FC620E9B7662}">
      <dgm:prSet/>
      <dgm:spPr/>
      <dgm:t>
        <a:bodyPr/>
        <a:lstStyle/>
        <a:p>
          <a:endParaRPr lang="en-US"/>
        </a:p>
      </dgm:t>
    </dgm:pt>
    <dgm:pt modelId="{B431A613-7063-4327-AB9F-D9C27F4B5569}" type="sibTrans" cxnId="{06BA2E59-4060-4ACE-B846-FC620E9B7662}">
      <dgm:prSet/>
      <dgm:spPr/>
      <dgm:t>
        <a:bodyPr/>
        <a:lstStyle/>
        <a:p>
          <a:endParaRPr lang="en-US">
            <a:solidFill>
              <a:schemeClr val="tx1"/>
            </a:solidFill>
          </a:endParaRPr>
        </a:p>
      </dgm:t>
    </dgm:pt>
    <dgm:pt modelId="{4104D884-4B62-4DCA-AC49-AAF6E07B64E3}">
      <dgm:prSet phldrT="[Text]"/>
      <dgm:spPr/>
      <dgm:t>
        <a:bodyPr/>
        <a:lstStyle/>
        <a:p>
          <a:r>
            <a:rPr lang="en-US" dirty="0">
              <a:solidFill>
                <a:schemeClr val="tx1"/>
              </a:solidFill>
            </a:rPr>
            <a:t>Implement the change</a:t>
          </a:r>
        </a:p>
      </dgm:t>
    </dgm:pt>
    <dgm:pt modelId="{DD3E0A2B-575D-4427-A08D-8517CB488D05}" type="parTrans" cxnId="{A0035C65-30AA-4505-BB2C-22ABC9FAF958}">
      <dgm:prSet/>
      <dgm:spPr/>
      <dgm:t>
        <a:bodyPr/>
        <a:lstStyle/>
        <a:p>
          <a:endParaRPr lang="en-US"/>
        </a:p>
      </dgm:t>
    </dgm:pt>
    <dgm:pt modelId="{2CA205C6-9CC0-4EA2-B953-EFBE649FCF9C}" type="sibTrans" cxnId="{A0035C65-30AA-4505-BB2C-22ABC9FAF958}">
      <dgm:prSet/>
      <dgm:spPr/>
      <dgm:t>
        <a:bodyPr/>
        <a:lstStyle/>
        <a:p>
          <a:endParaRPr lang="en-US">
            <a:solidFill>
              <a:schemeClr val="tx1"/>
            </a:solidFill>
          </a:endParaRPr>
        </a:p>
      </dgm:t>
    </dgm:pt>
    <dgm:pt modelId="{0232381D-C9CA-4A4D-81E1-B1A413BED095}">
      <dgm:prSet phldrT="[Text]"/>
      <dgm:spPr/>
      <dgm:t>
        <a:bodyPr/>
        <a:lstStyle/>
        <a:p>
          <a:endParaRPr lang="en-US" dirty="0">
            <a:solidFill>
              <a:schemeClr val="tx1"/>
            </a:solidFill>
          </a:endParaRPr>
        </a:p>
      </dgm:t>
    </dgm:pt>
    <dgm:pt modelId="{CCFD2C2D-3F47-4D39-B935-0E79F532E9B4}" type="parTrans" cxnId="{D44A8F92-659E-4DE6-BD96-84F5346A477C}">
      <dgm:prSet/>
      <dgm:spPr/>
      <dgm:t>
        <a:bodyPr/>
        <a:lstStyle/>
        <a:p>
          <a:endParaRPr lang="en-US"/>
        </a:p>
      </dgm:t>
    </dgm:pt>
    <dgm:pt modelId="{2F8117A4-4EC2-4462-8D86-D89F419E532C}" type="sibTrans" cxnId="{D44A8F92-659E-4DE6-BD96-84F5346A477C}">
      <dgm:prSet/>
      <dgm:spPr/>
      <dgm:t>
        <a:bodyPr/>
        <a:lstStyle/>
        <a:p>
          <a:endParaRPr lang="en-US"/>
        </a:p>
      </dgm:t>
    </dgm:pt>
    <dgm:pt modelId="{82C2401D-2E08-4628-9A2F-7EC264C431EA}" type="pres">
      <dgm:prSet presAssocID="{0BA51B01-559F-492F-ACDC-723DBBFF29F7}" presName="Name0" presStyleCnt="0">
        <dgm:presLayoutVars>
          <dgm:chMax val="1"/>
          <dgm:dir/>
          <dgm:animLvl val="ctr"/>
          <dgm:resizeHandles val="exact"/>
        </dgm:presLayoutVars>
      </dgm:prSet>
      <dgm:spPr/>
    </dgm:pt>
    <dgm:pt modelId="{9F24254B-750F-4F8A-94F6-8E8450CB08E8}" type="pres">
      <dgm:prSet presAssocID="{EE62544F-9FC1-4A05-8B43-69E2A3912191}" presName="centerShape" presStyleLbl="node0" presStyleIdx="0" presStyleCnt="1" custScaleX="123463" custScaleY="123463"/>
      <dgm:spPr/>
    </dgm:pt>
    <dgm:pt modelId="{44814AE7-EA59-4079-BCE5-A45C2D3800E9}" type="pres">
      <dgm:prSet presAssocID="{41DF2750-1E77-43B0-804E-F0B88DB2CF11}" presName="node" presStyleLbl="node1" presStyleIdx="0" presStyleCnt="6">
        <dgm:presLayoutVars>
          <dgm:bulletEnabled val="1"/>
        </dgm:presLayoutVars>
      </dgm:prSet>
      <dgm:spPr/>
    </dgm:pt>
    <dgm:pt modelId="{29C27271-6D87-43A6-9BFF-1FF539E516D2}" type="pres">
      <dgm:prSet presAssocID="{41DF2750-1E77-43B0-804E-F0B88DB2CF11}" presName="dummy" presStyleCnt="0"/>
      <dgm:spPr/>
    </dgm:pt>
    <dgm:pt modelId="{19C065B8-0785-4507-834B-56AC628971AE}" type="pres">
      <dgm:prSet presAssocID="{9383EB36-E12A-4839-B0E5-187934E3B59B}" presName="sibTrans" presStyleLbl="sibTrans2D1" presStyleIdx="0" presStyleCnt="6"/>
      <dgm:spPr/>
    </dgm:pt>
    <dgm:pt modelId="{6B1D49BE-BD28-4DCF-A355-D0E43A1F859C}" type="pres">
      <dgm:prSet presAssocID="{4FD5E0FA-C6DE-404A-8B28-97CA1CA17EAC}" presName="node" presStyleLbl="node1" presStyleIdx="1" presStyleCnt="6">
        <dgm:presLayoutVars>
          <dgm:bulletEnabled val="1"/>
        </dgm:presLayoutVars>
      </dgm:prSet>
      <dgm:spPr/>
    </dgm:pt>
    <dgm:pt modelId="{1B15C6D6-8DFA-4737-8DE4-C9DE3ECF2F48}" type="pres">
      <dgm:prSet presAssocID="{4FD5E0FA-C6DE-404A-8B28-97CA1CA17EAC}" presName="dummy" presStyleCnt="0"/>
      <dgm:spPr/>
    </dgm:pt>
    <dgm:pt modelId="{AC2A831F-C837-4CE9-9331-A8F675E7D34F}" type="pres">
      <dgm:prSet presAssocID="{921D1BCC-36F2-4F91-A5DB-0E3575F57E5B}" presName="sibTrans" presStyleLbl="sibTrans2D1" presStyleIdx="1" presStyleCnt="6"/>
      <dgm:spPr/>
    </dgm:pt>
    <dgm:pt modelId="{DB4054C7-D7F5-484C-AAB5-A0B0E23BB6F1}" type="pres">
      <dgm:prSet presAssocID="{25839E24-9AD7-41EB-AD24-BAB33655669F}" presName="node" presStyleLbl="node1" presStyleIdx="2" presStyleCnt="6">
        <dgm:presLayoutVars>
          <dgm:bulletEnabled val="1"/>
        </dgm:presLayoutVars>
      </dgm:prSet>
      <dgm:spPr/>
    </dgm:pt>
    <dgm:pt modelId="{6B802FE4-C24B-4F8F-B0B8-43FA0FCCFDCE}" type="pres">
      <dgm:prSet presAssocID="{25839E24-9AD7-41EB-AD24-BAB33655669F}" presName="dummy" presStyleCnt="0"/>
      <dgm:spPr/>
    </dgm:pt>
    <dgm:pt modelId="{6FB944E5-7BA5-40FC-9324-77D180D6414A}" type="pres">
      <dgm:prSet presAssocID="{4A5C11D3-27B6-4B8A-8E57-C54F306D935A}" presName="sibTrans" presStyleLbl="sibTrans2D1" presStyleIdx="2" presStyleCnt="6"/>
      <dgm:spPr/>
    </dgm:pt>
    <dgm:pt modelId="{2F9D5DCF-FBAC-4473-A1D0-A68F491CBBF6}" type="pres">
      <dgm:prSet presAssocID="{C73EFE5A-8C6B-4FF8-8C1E-8786BC6AD5BF}" presName="node" presStyleLbl="node1" presStyleIdx="3" presStyleCnt="6">
        <dgm:presLayoutVars>
          <dgm:bulletEnabled val="1"/>
        </dgm:presLayoutVars>
      </dgm:prSet>
      <dgm:spPr/>
    </dgm:pt>
    <dgm:pt modelId="{8B9018C1-A289-4397-A9D7-64A04EE06C37}" type="pres">
      <dgm:prSet presAssocID="{C73EFE5A-8C6B-4FF8-8C1E-8786BC6AD5BF}" presName="dummy" presStyleCnt="0"/>
      <dgm:spPr/>
    </dgm:pt>
    <dgm:pt modelId="{E4B9CB24-2C53-4102-BAFC-A8E6B3CFDE20}" type="pres">
      <dgm:prSet presAssocID="{6D4AB504-4929-485C-AFF9-361C3A037A0E}" presName="sibTrans" presStyleLbl="sibTrans2D1" presStyleIdx="3" presStyleCnt="6"/>
      <dgm:spPr/>
    </dgm:pt>
    <dgm:pt modelId="{E79620BD-B828-4752-A972-D9C5964167EA}" type="pres">
      <dgm:prSet presAssocID="{8897ABCD-E75F-4404-8D59-8CBF2B107EAA}" presName="node" presStyleLbl="node1" presStyleIdx="4" presStyleCnt="6">
        <dgm:presLayoutVars>
          <dgm:bulletEnabled val="1"/>
        </dgm:presLayoutVars>
      </dgm:prSet>
      <dgm:spPr/>
    </dgm:pt>
    <dgm:pt modelId="{F031B5E5-68DB-471F-8AEB-BB9AEB0C3E83}" type="pres">
      <dgm:prSet presAssocID="{8897ABCD-E75F-4404-8D59-8CBF2B107EAA}" presName="dummy" presStyleCnt="0"/>
      <dgm:spPr/>
    </dgm:pt>
    <dgm:pt modelId="{26ABB1F8-3291-4FFA-9002-72C17D93BF92}" type="pres">
      <dgm:prSet presAssocID="{B431A613-7063-4327-AB9F-D9C27F4B5569}" presName="sibTrans" presStyleLbl="sibTrans2D1" presStyleIdx="4" presStyleCnt="6"/>
      <dgm:spPr/>
    </dgm:pt>
    <dgm:pt modelId="{7450C273-94C6-4112-B5EC-333C80AD6E4F}" type="pres">
      <dgm:prSet presAssocID="{4104D884-4B62-4DCA-AC49-AAF6E07B64E3}" presName="node" presStyleLbl="node1" presStyleIdx="5" presStyleCnt="6">
        <dgm:presLayoutVars>
          <dgm:bulletEnabled val="1"/>
        </dgm:presLayoutVars>
      </dgm:prSet>
      <dgm:spPr/>
    </dgm:pt>
    <dgm:pt modelId="{2D4E65DC-82E2-409F-9135-59494D5D48E0}" type="pres">
      <dgm:prSet presAssocID="{4104D884-4B62-4DCA-AC49-AAF6E07B64E3}" presName="dummy" presStyleCnt="0"/>
      <dgm:spPr/>
    </dgm:pt>
    <dgm:pt modelId="{242EF805-0C28-4AE9-AC44-678C9C8FAC0C}" type="pres">
      <dgm:prSet presAssocID="{2CA205C6-9CC0-4EA2-B953-EFBE649FCF9C}" presName="sibTrans" presStyleLbl="sibTrans2D1" presStyleIdx="5" presStyleCnt="6"/>
      <dgm:spPr/>
    </dgm:pt>
  </dgm:ptLst>
  <dgm:cxnLst>
    <dgm:cxn modelId="{14802207-0B8A-43E9-97DB-ED66ED6FFA8B}" type="presOf" srcId="{41DF2750-1E77-43B0-804E-F0B88DB2CF11}" destId="{44814AE7-EA59-4079-BCE5-A45C2D3800E9}" srcOrd="0" destOrd="0" presId="urn:microsoft.com/office/officeart/2005/8/layout/radial6"/>
    <dgm:cxn modelId="{96589509-6AC0-410B-9BB5-5572FAE268C4}" type="presOf" srcId="{EE62544F-9FC1-4A05-8B43-69E2A3912191}" destId="{9F24254B-750F-4F8A-94F6-8E8450CB08E8}" srcOrd="0" destOrd="0" presId="urn:microsoft.com/office/officeart/2005/8/layout/radial6"/>
    <dgm:cxn modelId="{E5376B14-AD99-42D9-AD04-17A770A91310}" type="presOf" srcId="{25839E24-9AD7-41EB-AD24-BAB33655669F}" destId="{DB4054C7-D7F5-484C-AAB5-A0B0E23BB6F1}" srcOrd="0" destOrd="0" presId="urn:microsoft.com/office/officeart/2005/8/layout/radial6"/>
    <dgm:cxn modelId="{3844171C-5AEB-4AB0-8179-5709E09869EE}" type="presOf" srcId="{C73EFE5A-8C6B-4FF8-8C1E-8786BC6AD5BF}" destId="{2F9D5DCF-FBAC-4473-A1D0-A68F491CBBF6}" srcOrd="0" destOrd="0" presId="urn:microsoft.com/office/officeart/2005/8/layout/radial6"/>
    <dgm:cxn modelId="{77D74D39-81B8-483B-BD55-A5050E9BEDD9}" type="presOf" srcId="{0BA51B01-559F-492F-ACDC-723DBBFF29F7}" destId="{82C2401D-2E08-4628-9A2F-7EC264C431EA}" srcOrd="0" destOrd="0" presId="urn:microsoft.com/office/officeart/2005/8/layout/radial6"/>
    <dgm:cxn modelId="{2A56733D-5BDA-4493-9E92-413B754AF82B}" type="presOf" srcId="{6D4AB504-4929-485C-AFF9-361C3A037A0E}" destId="{E4B9CB24-2C53-4102-BAFC-A8E6B3CFDE20}" srcOrd="0" destOrd="0" presId="urn:microsoft.com/office/officeart/2005/8/layout/radial6"/>
    <dgm:cxn modelId="{A0035C65-30AA-4505-BB2C-22ABC9FAF958}" srcId="{EE62544F-9FC1-4A05-8B43-69E2A3912191}" destId="{4104D884-4B62-4DCA-AC49-AAF6E07B64E3}" srcOrd="5" destOrd="0" parTransId="{DD3E0A2B-575D-4427-A08D-8517CB488D05}" sibTransId="{2CA205C6-9CC0-4EA2-B953-EFBE649FCF9C}"/>
    <dgm:cxn modelId="{F4C8936D-5B70-4729-BCAB-0D6DDD693CB5}" srcId="{EE62544F-9FC1-4A05-8B43-69E2A3912191}" destId="{41DF2750-1E77-43B0-804E-F0B88DB2CF11}" srcOrd="0" destOrd="0" parTransId="{801FC5E4-C548-4627-818E-361D13E4641B}" sibTransId="{9383EB36-E12A-4839-B0E5-187934E3B59B}"/>
    <dgm:cxn modelId="{6E404B54-E9BF-473D-8BCD-1F29274D0665}" type="presOf" srcId="{4104D884-4B62-4DCA-AC49-AAF6E07B64E3}" destId="{7450C273-94C6-4112-B5EC-333C80AD6E4F}" srcOrd="0" destOrd="0" presId="urn:microsoft.com/office/officeart/2005/8/layout/radial6"/>
    <dgm:cxn modelId="{9F1D2876-97DF-43F1-8D3B-7A9B56E2200E}" type="presOf" srcId="{4FD5E0FA-C6DE-404A-8B28-97CA1CA17EAC}" destId="{6B1D49BE-BD28-4DCF-A355-D0E43A1F859C}" srcOrd="0" destOrd="0" presId="urn:microsoft.com/office/officeart/2005/8/layout/radial6"/>
    <dgm:cxn modelId="{06BA2E59-4060-4ACE-B846-FC620E9B7662}" srcId="{EE62544F-9FC1-4A05-8B43-69E2A3912191}" destId="{8897ABCD-E75F-4404-8D59-8CBF2B107EAA}" srcOrd="4" destOrd="0" parTransId="{5378478F-DA11-4AF5-836F-9B5EA15F01CA}" sibTransId="{B431A613-7063-4327-AB9F-D9C27F4B5569}"/>
    <dgm:cxn modelId="{6B47227D-2EF6-4103-9304-D81A2A62D31B}" type="presOf" srcId="{2CA205C6-9CC0-4EA2-B953-EFBE649FCF9C}" destId="{242EF805-0C28-4AE9-AC44-678C9C8FAC0C}" srcOrd="0" destOrd="0" presId="urn:microsoft.com/office/officeart/2005/8/layout/radial6"/>
    <dgm:cxn modelId="{7561EE8C-4D92-4D11-99B8-BF0B050A2420}" srcId="{EE62544F-9FC1-4A05-8B43-69E2A3912191}" destId="{4FD5E0FA-C6DE-404A-8B28-97CA1CA17EAC}" srcOrd="1" destOrd="0" parTransId="{F5A9FC5A-FEC3-48CD-83B7-CD8A48BEB6DA}" sibTransId="{921D1BCC-36F2-4F91-A5DB-0E3575F57E5B}"/>
    <dgm:cxn modelId="{D44A8F92-659E-4DE6-BD96-84F5346A477C}" srcId="{0BA51B01-559F-492F-ACDC-723DBBFF29F7}" destId="{0232381D-C9CA-4A4D-81E1-B1A413BED095}" srcOrd="1" destOrd="0" parTransId="{CCFD2C2D-3F47-4D39-B935-0E79F532E9B4}" sibTransId="{2F8117A4-4EC2-4462-8D86-D89F419E532C}"/>
    <dgm:cxn modelId="{2261769D-AE6C-41E4-A078-ADB8E369941D}" srcId="{EE62544F-9FC1-4A05-8B43-69E2A3912191}" destId="{25839E24-9AD7-41EB-AD24-BAB33655669F}" srcOrd="2" destOrd="0" parTransId="{0EFE1AD8-2211-41E6-A365-CF29EDF1D812}" sibTransId="{4A5C11D3-27B6-4B8A-8E57-C54F306D935A}"/>
    <dgm:cxn modelId="{B6B2B2A5-34AE-4B04-9673-87C3A1C6BA8F}" srcId="{0BA51B01-559F-492F-ACDC-723DBBFF29F7}" destId="{EE62544F-9FC1-4A05-8B43-69E2A3912191}" srcOrd="0" destOrd="0" parTransId="{681822B2-8B81-4632-8305-25DDA4DF0842}" sibTransId="{C3E5D7B8-906B-45E4-B8BF-884078798891}"/>
    <dgm:cxn modelId="{F6FB2AAA-D798-4CE7-B9FE-706DCEC3B952}" type="presOf" srcId="{9383EB36-E12A-4839-B0E5-187934E3B59B}" destId="{19C065B8-0785-4507-834B-56AC628971AE}" srcOrd="0" destOrd="0" presId="urn:microsoft.com/office/officeart/2005/8/layout/radial6"/>
    <dgm:cxn modelId="{3EC1D5B8-E139-4BAF-89A8-4E81F7DC8744}" type="presOf" srcId="{B431A613-7063-4327-AB9F-D9C27F4B5569}" destId="{26ABB1F8-3291-4FFA-9002-72C17D93BF92}" srcOrd="0" destOrd="0" presId="urn:microsoft.com/office/officeart/2005/8/layout/radial6"/>
    <dgm:cxn modelId="{CB6E61C0-9F0A-4E14-BDE9-4FE3B99D88C2}" type="presOf" srcId="{8897ABCD-E75F-4404-8D59-8CBF2B107EAA}" destId="{E79620BD-B828-4752-A972-D9C5964167EA}" srcOrd="0" destOrd="0" presId="urn:microsoft.com/office/officeart/2005/8/layout/radial6"/>
    <dgm:cxn modelId="{FB5A7FE0-86CD-4FE6-A30F-66AC92EEFBB6}" srcId="{EE62544F-9FC1-4A05-8B43-69E2A3912191}" destId="{C73EFE5A-8C6B-4FF8-8C1E-8786BC6AD5BF}" srcOrd="3" destOrd="0" parTransId="{ED9245DF-6492-4D31-9CF4-D5B303F609AE}" sibTransId="{6D4AB504-4929-485C-AFF9-361C3A037A0E}"/>
    <dgm:cxn modelId="{447082FC-E6CF-406B-8CEC-A2642019AB06}" type="presOf" srcId="{4A5C11D3-27B6-4B8A-8E57-C54F306D935A}" destId="{6FB944E5-7BA5-40FC-9324-77D180D6414A}" srcOrd="0" destOrd="0" presId="urn:microsoft.com/office/officeart/2005/8/layout/radial6"/>
    <dgm:cxn modelId="{1CC0DFFF-A90C-44A2-BDE8-592F210A9F47}" type="presOf" srcId="{921D1BCC-36F2-4F91-A5DB-0E3575F57E5B}" destId="{AC2A831F-C837-4CE9-9331-A8F675E7D34F}" srcOrd="0" destOrd="0" presId="urn:microsoft.com/office/officeart/2005/8/layout/radial6"/>
    <dgm:cxn modelId="{5D5FED73-7355-4DBF-9776-1450CFA6D889}" type="presParOf" srcId="{82C2401D-2E08-4628-9A2F-7EC264C431EA}" destId="{9F24254B-750F-4F8A-94F6-8E8450CB08E8}" srcOrd="0" destOrd="0" presId="urn:microsoft.com/office/officeart/2005/8/layout/radial6"/>
    <dgm:cxn modelId="{46099AFB-CA94-416F-BD1D-337E531C5113}" type="presParOf" srcId="{82C2401D-2E08-4628-9A2F-7EC264C431EA}" destId="{44814AE7-EA59-4079-BCE5-A45C2D3800E9}" srcOrd="1" destOrd="0" presId="urn:microsoft.com/office/officeart/2005/8/layout/radial6"/>
    <dgm:cxn modelId="{4AFF9354-B611-4CC4-89FA-040515A2DDEA}" type="presParOf" srcId="{82C2401D-2E08-4628-9A2F-7EC264C431EA}" destId="{29C27271-6D87-43A6-9BFF-1FF539E516D2}" srcOrd="2" destOrd="0" presId="urn:microsoft.com/office/officeart/2005/8/layout/radial6"/>
    <dgm:cxn modelId="{664D8518-AFBC-4186-A24E-93DC01DE0724}" type="presParOf" srcId="{82C2401D-2E08-4628-9A2F-7EC264C431EA}" destId="{19C065B8-0785-4507-834B-56AC628971AE}" srcOrd="3" destOrd="0" presId="urn:microsoft.com/office/officeart/2005/8/layout/radial6"/>
    <dgm:cxn modelId="{5A99AEBA-4460-4221-B3B0-5D5A3A1A3804}" type="presParOf" srcId="{82C2401D-2E08-4628-9A2F-7EC264C431EA}" destId="{6B1D49BE-BD28-4DCF-A355-D0E43A1F859C}" srcOrd="4" destOrd="0" presId="urn:microsoft.com/office/officeart/2005/8/layout/radial6"/>
    <dgm:cxn modelId="{EDC4F576-0BFF-4F21-91D7-5C29C8A05550}" type="presParOf" srcId="{82C2401D-2E08-4628-9A2F-7EC264C431EA}" destId="{1B15C6D6-8DFA-4737-8DE4-C9DE3ECF2F48}" srcOrd="5" destOrd="0" presId="urn:microsoft.com/office/officeart/2005/8/layout/radial6"/>
    <dgm:cxn modelId="{45F4A62D-D715-49AC-8166-94D151B69D85}" type="presParOf" srcId="{82C2401D-2E08-4628-9A2F-7EC264C431EA}" destId="{AC2A831F-C837-4CE9-9331-A8F675E7D34F}" srcOrd="6" destOrd="0" presId="urn:microsoft.com/office/officeart/2005/8/layout/radial6"/>
    <dgm:cxn modelId="{F8AC09AC-0952-4A4A-9E6E-A019DFDD94EE}" type="presParOf" srcId="{82C2401D-2E08-4628-9A2F-7EC264C431EA}" destId="{DB4054C7-D7F5-484C-AAB5-A0B0E23BB6F1}" srcOrd="7" destOrd="0" presId="urn:microsoft.com/office/officeart/2005/8/layout/radial6"/>
    <dgm:cxn modelId="{CC98EFF6-DB55-4AF2-9EF5-C789722E466D}" type="presParOf" srcId="{82C2401D-2E08-4628-9A2F-7EC264C431EA}" destId="{6B802FE4-C24B-4F8F-B0B8-43FA0FCCFDCE}" srcOrd="8" destOrd="0" presId="urn:microsoft.com/office/officeart/2005/8/layout/radial6"/>
    <dgm:cxn modelId="{B65A969F-8803-4A32-A7FB-561BEBA4F4D4}" type="presParOf" srcId="{82C2401D-2E08-4628-9A2F-7EC264C431EA}" destId="{6FB944E5-7BA5-40FC-9324-77D180D6414A}" srcOrd="9" destOrd="0" presId="urn:microsoft.com/office/officeart/2005/8/layout/radial6"/>
    <dgm:cxn modelId="{C5F47D1A-1BAA-4AEA-B6BF-DE7BECE2AEF0}" type="presParOf" srcId="{82C2401D-2E08-4628-9A2F-7EC264C431EA}" destId="{2F9D5DCF-FBAC-4473-A1D0-A68F491CBBF6}" srcOrd="10" destOrd="0" presId="urn:microsoft.com/office/officeart/2005/8/layout/radial6"/>
    <dgm:cxn modelId="{3AB34697-20B2-495E-8505-E26B30034ADC}" type="presParOf" srcId="{82C2401D-2E08-4628-9A2F-7EC264C431EA}" destId="{8B9018C1-A289-4397-A9D7-64A04EE06C37}" srcOrd="11" destOrd="0" presId="urn:microsoft.com/office/officeart/2005/8/layout/radial6"/>
    <dgm:cxn modelId="{5981AFCF-9F1C-4DEB-958E-27E54CB88629}" type="presParOf" srcId="{82C2401D-2E08-4628-9A2F-7EC264C431EA}" destId="{E4B9CB24-2C53-4102-BAFC-A8E6B3CFDE20}" srcOrd="12" destOrd="0" presId="urn:microsoft.com/office/officeart/2005/8/layout/radial6"/>
    <dgm:cxn modelId="{A0F1A1C1-53A8-43E0-BDC9-AB2527BFD674}" type="presParOf" srcId="{82C2401D-2E08-4628-9A2F-7EC264C431EA}" destId="{E79620BD-B828-4752-A972-D9C5964167EA}" srcOrd="13" destOrd="0" presId="urn:microsoft.com/office/officeart/2005/8/layout/radial6"/>
    <dgm:cxn modelId="{60746B32-724E-4E7A-A4B0-4B3D25576B11}" type="presParOf" srcId="{82C2401D-2E08-4628-9A2F-7EC264C431EA}" destId="{F031B5E5-68DB-471F-8AEB-BB9AEB0C3E83}" srcOrd="14" destOrd="0" presId="urn:microsoft.com/office/officeart/2005/8/layout/radial6"/>
    <dgm:cxn modelId="{34AEBEB9-C4AD-4539-9F11-DC890581A216}" type="presParOf" srcId="{82C2401D-2E08-4628-9A2F-7EC264C431EA}" destId="{26ABB1F8-3291-4FFA-9002-72C17D93BF92}" srcOrd="15" destOrd="0" presId="urn:microsoft.com/office/officeart/2005/8/layout/radial6"/>
    <dgm:cxn modelId="{A46F1552-B107-4DB3-8983-E5D8FE559554}" type="presParOf" srcId="{82C2401D-2E08-4628-9A2F-7EC264C431EA}" destId="{7450C273-94C6-4112-B5EC-333C80AD6E4F}" srcOrd="16" destOrd="0" presId="urn:microsoft.com/office/officeart/2005/8/layout/radial6"/>
    <dgm:cxn modelId="{AD6A6770-7B2F-4FBB-8992-76194B193017}" type="presParOf" srcId="{82C2401D-2E08-4628-9A2F-7EC264C431EA}" destId="{2D4E65DC-82E2-409F-9135-59494D5D48E0}" srcOrd="17" destOrd="0" presId="urn:microsoft.com/office/officeart/2005/8/layout/radial6"/>
    <dgm:cxn modelId="{419FB2D5-3BDD-4116-A3CC-5C41A188B4B5}" type="presParOf" srcId="{82C2401D-2E08-4628-9A2F-7EC264C431EA}" destId="{242EF805-0C28-4AE9-AC44-678C9C8FAC0C}"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A51B01-559F-492F-ACDC-723DBBFF29F7}" type="doc">
      <dgm:prSet loTypeId="urn:microsoft.com/office/officeart/2005/8/layout/radial6" loCatId="cycle" qsTypeId="urn:microsoft.com/office/officeart/2005/8/quickstyle/simple2" qsCatId="simple" csTypeId="urn:microsoft.com/office/officeart/2005/8/colors/colorful5" csCatId="colorful" phldr="1"/>
      <dgm:spPr/>
      <dgm:t>
        <a:bodyPr/>
        <a:lstStyle/>
        <a:p>
          <a:endParaRPr lang="en-US"/>
        </a:p>
      </dgm:t>
    </dgm:pt>
    <dgm:pt modelId="{EE62544F-9FC1-4A05-8B43-69E2A3912191}">
      <dgm:prSet phldrT="[Text]" custT="1"/>
      <dgm:spPr>
        <a:xfrm>
          <a:off x="3276597" y="1523997"/>
          <a:ext cx="2286004" cy="2286004"/>
        </a:xfrm>
        <a:prstGeom prst="ellipse">
          <a:avLst/>
        </a:pr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sz="1800" dirty="0">
              <a:solidFill>
                <a:schemeClr val="tx1"/>
              </a:solidFill>
            </a:rPr>
            <a:t>Business Process Re-design (BPR)</a:t>
          </a:r>
          <a:endParaRPr lang="en-US" sz="1800" dirty="0">
            <a:solidFill>
              <a:sysClr val="windowText" lastClr="000000"/>
            </a:solidFill>
            <a:latin typeface="Arial"/>
            <a:ea typeface="+mn-ea"/>
            <a:cs typeface="+mn-cs"/>
          </a:endParaRPr>
        </a:p>
      </dgm:t>
    </dgm:pt>
    <dgm:pt modelId="{681822B2-8B81-4632-8305-25DDA4DF0842}" type="parTrans" cxnId="{B6B2B2A5-34AE-4B04-9673-87C3A1C6BA8F}">
      <dgm:prSet/>
      <dgm:spPr/>
      <dgm:t>
        <a:bodyPr/>
        <a:lstStyle/>
        <a:p>
          <a:endParaRPr lang="en-US"/>
        </a:p>
      </dgm:t>
    </dgm:pt>
    <dgm:pt modelId="{C3E5D7B8-906B-45E4-B8BF-884078798891}" type="sibTrans" cxnId="{B6B2B2A5-34AE-4B04-9673-87C3A1C6BA8F}">
      <dgm:prSet/>
      <dgm:spPr/>
      <dgm:t>
        <a:bodyPr/>
        <a:lstStyle/>
        <a:p>
          <a:endParaRPr lang="en-US"/>
        </a:p>
      </dgm:t>
    </dgm:pt>
    <dgm:pt modelId="{41DF2750-1E77-43B0-804E-F0B88DB2CF11}">
      <dgm:prSet phldrT="[Text]"/>
      <dgm:spPr>
        <a:xfrm>
          <a:off x="3771550" y="2315"/>
          <a:ext cx="1296099" cy="1296099"/>
        </a:xfrm>
        <a:prstGeom prst="ellipse">
          <a:avLst/>
        </a:pr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dirty="0">
              <a:solidFill>
                <a:sysClr val="windowText" lastClr="000000"/>
              </a:solidFill>
              <a:latin typeface="Arial"/>
              <a:ea typeface="+mn-ea"/>
              <a:cs typeface="+mn-cs"/>
            </a:rPr>
            <a:t>Create a vision, values, and objectives</a:t>
          </a:r>
        </a:p>
      </dgm:t>
    </dgm:pt>
    <dgm:pt modelId="{801FC5E4-C548-4627-818E-361D13E4641B}" type="parTrans" cxnId="{F4C8936D-5B70-4729-BCAB-0D6DDD693CB5}">
      <dgm:prSet/>
      <dgm:spPr/>
      <dgm:t>
        <a:bodyPr/>
        <a:lstStyle/>
        <a:p>
          <a:endParaRPr lang="en-US"/>
        </a:p>
      </dgm:t>
    </dgm:pt>
    <dgm:pt modelId="{9383EB36-E12A-4839-B0E5-187934E3B59B}" type="sibTrans" cxnId="{F4C8936D-5B70-4729-BCAB-0D6DDD693CB5}">
      <dgm:prSet/>
      <dgm:spPr>
        <a:xfrm>
          <a:off x="2356305" y="603705"/>
          <a:ext cx="4126589" cy="4126589"/>
        </a:xfrm>
        <a:prstGeom prst="blockArc">
          <a:avLst>
            <a:gd name="adj1" fmla="val 16200000"/>
            <a:gd name="adj2" fmla="val 19800000"/>
            <a:gd name="adj3" fmla="val 4523"/>
          </a:avLst>
        </a:prstGeom>
        <a:solidFill>
          <a:srgbClr val="4BACC6">
            <a:hueOff val="0"/>
            <a:satOff val="0"/>
            <a:lumOff val="0"/>
            <a:alphaOff val="0"/>
          </a:srgbClr>
        </a:solidFill>
        <a:ln>
          <a:noFill/>
        </a:ln>
        <a:effectLst>
          <a:outerShdw blurRad="40000" dist="20000" dir="5400000" rotWithShape="0">
            <a:srgbClr val="000000">
              <a:alpha val="38000"/>
            </a:srgbClr>
          </a:outerShdw>
        </a:effectLst>
      </dgm:spPr>
      <dgm:t>
        <a:bodyPr/>
        <a:lstStyle/>
        <a:p>
          <a:endParaRPr lang="en-US">
            <a:solidFill>
              <a:schemeClr val="tx1"/>
            </a:solidFill>
          </a:endParaRPr>
        </a:p>
      </dgm:t>
    </dgm:pt>
    <dgm:pt modelId="{4FD5E0FA-C6DE-404A-8B28-97CA1CA17EAC}">
      <dgm:prSet phldrT="[Text]"/>
      <dgm:spPr>
        <a:xfrm>
          <a:off x="5518007" y="1010632"/>
          <a:ext cx="1296099" cy="1296099"/>
        </a:xfrm>
        <a:prstGeom prst="ellipse">
          <a:avLst/>
        </a:prstGeom>
        <a:solidFill>
          <a:srgbClr val="4BACC6">
            <a:hueOff val="-1986775"/>
            <a:satOff val="7962"/>
            <a:lumOff val="1726"/>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dirty="0">
              <a:solidFill>
                <a:sysClr val="windowText" lastClr="000000"/>
              </a:solidFill>
              <a:latin typeface="Arial"/>
              <a:ea typeface="+mn-ea"/>
              <a:cs typeface="+mn-cs"/>
            </a:rPr>
            <a:t>Describe the current environment</a:t>
          </a:r>
        </a:p>
      </dgm:t>
    </dgm:pt>
    <dgm:pt modelId="{F5A9FC5A-FEC3-48CD-83B7-CD8A48BEB6DA}" type="parTrans" cxnId="{7561EE8C-4D92-4D11-99B8-BF0B050A2420}">
      <dgm:prSet/>
      <dgm:spPr/>
      <dgm:t>
        <a:bodyPr/>
        <a:lstStyle/>
        <a:p>
          <a:endParaRPr lang="en-US"/>
        </a:p>
      </dgm:t>
    </dgm:pt>
    <dgm:pt modelId="{921D1BCC-36F2-4F91-A5DB-0E3575F57E5B}" type="sibTrans" cxnId="{7561EE8C-4D92-4D11-99B8-BF0B050A2420}">
      <dgm:prSet/>
      <dgm:spPr>
        <a:xfrm>
          <a:off x="2356305" y="603705"/>
          <a:ext cx="4126589" cy="4126589"/>
        </a:xfrm>
        <a:prstGeom prst="blockArc">
          <a:avLst>
            <a:gd name="adj1" fmla="val 19800000"/>
            <a:gd name="adj2" fmla="val 1800000"/>
            <a:gd name="adj3" fmla="val 4523"/>
          </a:avLst>
        </a:prstGeom>
        <a:solidFill>
          <a:srgbClr val="4BACC6">
            <a:hueOff val="-1986775"/>
            <a:satOff val="7962"/>
            <a:lumOff val="1726"/>
            <a:alphaOff val="0"/>
          </a:srgbClr>
        </a:solidFill>
        <a:ln>
          <a:noFill/>
        </a:ln>
        <a:effectLst>
          <a:outerShdw blurRad="40000" dist="20000" dir="5400000" rotWithShape="0">
            <a:srgbClr val="000000">
              <a:alpha val="38000"/>
            </a:srgbClr>
          </a:outerShdw>
        </a:effectLst>
      </dgm:spPr>
      <dgm:t>
        <a:bodyPr/>
        <a:lstStyle/>
        <a:p>
          <a:endParaRPr lang="en-US">
            <a:solidFill>
              <a:schemeClr val="tx1"/>
            </a:solidFill>
          </a:endParaRPr>
        </a:p>
      </dgm:t>
    </dgm:pt>
    <dgm:pt modelId="{25839E24-9AD7-41EB-AD24-BAB33655669F}">
      <dgm:prSet phldrT="[Text]"/>
      <dgm:spPr>
        <a:xfrm>
          <a:off x="5518007" y="3027267"/>
          <a:ext cx="1296099" cy="1296099"/>
        </a:xfrm>
        <a:prstGeom prst="ellipse">
          <a:avLst/>
        </a:prstGeom>
        <a:solidFill>
          <a:srgbClr val="4BACC6">
            <a:hueOff val="-3973551"/>
            <a:satOff val="15924"/>
            <a:lumOff val="3451"/>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dirty="0">
              <a:solidFill>
                <a:sysClr val="windowText" lastClr="000000"/>
              </a:solidFill>
              <a:latin typeface="Arial"/>
              <a:ea typeface="+mn-ea"/>
              <a:cs typeface="+mn-cs"/>
            </a:rPr>
            <a:t>Brainstorm improvement ideas </a:t>
          </a:r>
        </a:p>
      </dgm:t>
    </dgm:pt>
    <dgm:pt modelId="{0EFE1AD8-2211-41E6-A365-CF29EDF1D812}" type="parTrans" cxnId="{2261769D-AE6C-41E4-A078-ADB8E369941D}">
      <dgm:prSet/>
      <dgm:spPr/>
      <dgm:t>
        <a:bodyPr/>
        <a:lstStyle/>
        <a:p>
          <a:endParaRPr lang="en-US"/>
        </a:p>
      </dgm:t>
    </dgm:pt>
    <dgm:pt modelId="{4A5C11D3-27B6-4B8A-8E57-C54F306D935A}" type="sibTrans" cxnId="{2261769D-AE6C-41E4-A078-ADB8E369941D}">
      <dgm:prSet/>
      <dgm:spPr>
        <a:xfrm>
          <a:off x="2356305" y="603705"/>
          <a:ext cx="4126589" cy="4126589"/>
        </a:xfrm>
        <a:prstGeom prst="blockArc">
          <a:avLst>
            <a:gd name="adj1" fmla="val 1800000"/>
            <a:gd name="adj2" fmla="val 5400000"/>
            <a:gd name="adj3" fmla="val 4523"/>
          </a:avLst>
        </a:prstGeom>
        <a:solidFill>
          <a:srgbClr val="4BACC6">
            <a:hueOff val="-3973551"/>
            <a:satOff val="15924"/>
            <a:lumOff val="3451"/>
            <a:alphaOff val="0"/>
          </a:srgbClr>
        </a:solidFill>
        <a:ln>
          <a:noFill/>
        </a:ln>
        <a:effectLst>
          <a:outerShdw blurRad="40000" dist="20000" dir="5400000" rotWithShape="0">
            <a:srgbClr val="000000">
              <a:alpha val="38000"/>
            </a:srgbClr>
          </a:outerShdw>
        </a:effectLst>
      </dgm:spPr>
      <dgm:t>
        <a:bodyPr/>
        <a:lstStyle/>
        <a:p>
          <a:endParaRPr lang="en-US">
            <a:solidFill>
              <a:schemeClr val="tx1"/>
            </a:solidFill>
          </a:endParaRPr>
        </a:p>
      </dgm:t>
    </dgm:pt>
    <dgm:pt modelId="{C73EFE5A-8C6B-4FF8-8C1E-8786BC6AD5BF}">
      <dgm:prSet phldrT="[Text]"/>
      <dgm:spPr>
        <a:xfrm>
          <a:off x="3771550" y="4035585"/>
          <a:ext cx="1296099" cy="1296099"/>
        </a:xfrm>
        <a:prstGeom prst="ellipse">
          <a:avLst/>
        </a:prstGeom>
        <a:solidFill>
          <a:srgbClr val="4BACC6">
            <a:hueOff val="-5960326"/>
            <a:satOff val="23887"/>
            <a:lumOff val="5177"/>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dirty="0">
              <a:solidFill>
                <a:sysClr val="windowText" lastClr="000000"/>
              </a:solidFill>
              <a:latin typeface="Arial"/>
              <a:ea typeface="+mn-ea"/>
              <a:cs typeface="+mn-cs"/>
            </a:rPr>
            <a:t>Pilot the change</a:t>
          </a:r>
        </a:p>
      </dgm:t>
    </dgm:pt>
    <dgm:pt modelId="{ED9245DF-6492-4D31-9CF4-D5B303F609AE}" type="parTrans" cxnId="{FB5A7FE0-86CD-4FE6-A30F-66AC92EEFBB6}">
      <dgm:prSet/>
      <dgm:spPr/>
      <dgm:t>
        <a:bodyPr/>
        <a:lstStyle/>
        <a:p>
          <a:endParaRPr lang="en-US"/>
        </a:p>
      </dgm:t>
    </dgm:pt>
    <dgm:pt modelId="{6D4AB504-4929-485C-AFF9-361C3A037A0E}" type="sibTrans" cxnId="{FB5A7FE0-86CD-4FE6-A30F-66AC92EEFBB6}">
      <dgm:prSet/>
      <dgm:spPr>
        <a:xfrm>
          <a:off x="2356305" y="603705"/>
          <a:ext cx="4126589" cy="4126589"/>
        </a:xfrm>
        <a:prstGeom prst="blockArc">
          <a:avLst>
            <a:gd name="adj1" fmla="val 5400000"/>
            <a:gd name="adj2" fmla="val 9000000"/>
            <a:gd name="adj3" fmla="val 4523"/>
          </a:avLst>
        </a:prstGeom>
        <a:solidFill>
          <a:srgbClr val="4BACC6">
            <a:hueOff val="-5960326"/>
            <a:satOff val="23887"/>
            <a:lumOff val="5177"/>
            <a:alphaOff val="0"/>
          </a:srgbClr>
        </a:solidFill>
        <a:ln>
          <a:noFill/>
        </a:ln>
        <a:effectLst>
          <a:outerShdw blurRad="40000" dist="20000" dir="5400000" rotWithShape="0">
            <a:srgbClr val="000000">
              <a:alpha val="38000"/>
            </a:srgbClr>
          </a:outerShdw>
        </a:effectLst>
      </dgm:spPr>
      <dgm:t>
        <a:bodyPr/>
        <a:lstStyle/>
        <a:p>
          <a:endParaRPr lang="en-US">
            <a:solidFill>
              <a:schemeClr val="tx1"/>
            </a:solidFill>
          </a:endParaRPr>
        </a:p>
      </dgm:t>
    </dgm:pt>
    <dgm:pt modelId="{8897ABCD-E75F-4404-8D59-8CBF2B107EAA}">
      <dgm:prSet phldrT="[Text]"/>
      <dgm:spPr>
        <a:xfrm>
          <a:off x="2025093" y="3027267"/>
          <a:ext cx="1296099" cy="1296099"/>
        </a:xfrm>
        <a:prstGeom prst="ellipse">
          <a:avLst/>
        </a:prstGeom>
        <a:solidFill>
          <a:srgbClr val="4BACC6">
            <a:hueOff val="-7947101"/>
            <a:satOff val="31849"/>
            <a:lumOff val="6902"/>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dirty="0">
              <a:solidFill>
                <a:sysClr val="windowText" lastClr="000000"/>
              </a:solidFill>
              <a:latin typeface="Arial"/>
              <a:ea typeface="+mn-ea"/>
              <a:cs typeface="+mn-cs"/>
            </a:rPr>
            <a:t>Evaluate the change</a:t>
          </a:r>
        </a:p>
      </dgm:t>
    </dgm:pt>
    <dgm:pt modelId="{5378478F-DA11-4AF5-836F-9B5EA15F01CA}" type="parTrans" cxnId="{06BA2E59-4060-4ACE-B846-FC620E9B7662}">
      <dgm:prSet/>
      <dgm:spPr/>
      <dgm:t>
        <a:bodyPr/>
        <a:lstStyle/>
        <a:p>
          <a:endParaRPr lang="en-US"/>
        </a:p>
      </dgm:t>
    </dgm:pt>
    <dgm:pt modelId="{B431A613-7063-4327-AB9F-D9C27F4B5569}" type="sibTrans" cxnId="{06BA2E59-4060-4ACE-B846-FC620E9B7662}">
      <dgm:prSet/>
      <dgm:spPr>
        <a:xfrm>
          <a:off x="2356305" y="603705"/>
          <a:ext cx="4126589" cy="4126589"/>
        </a:xfrm>
        <a:prstGeom prst="blockArc">
          <a:avLst>
            <a:gd name="adj1" fmla="val 9000000"/>
            <a:gd name="adj2" fmla="val 12600000"/>
            <a:gd name="adj3" fmla="val 4523"/>
          </a:avLst>
        </a:prstGeom>
        <a:solidFill>
          <a:srgbClr val="4BACC6">
            <a:hueOff val="-7947101"/>
            <a:satOff val="31849"/>
            <a:lumOff val="6902"/>
            <a:alphaOff val="0"/>
          </a:srgbClr>
        </a:solidFill>
        <a:ln>
          <a:noFill/>
        </a:ln>
        <a:effectLst>
          <a:outerShdw blurRad="40000" dist="20000" dir="5400000" rotWithShape="0">
            <a:srgbClr val="000000">
              <a:alpha val="38000"/>
            </a:srgbClr>
          </a:outerShdw>
        </a:effectLst>
      </dgm:spPr>
      <dgm:t>
        <a:bodyPr/>
        <a:lstStyle/>
        <a:p>
          <a:endParaRPr lang="en-US">
            <a:solidFill>
              <a:schemeClr val="tx1"/>
            </a:solidFill>
          </a:endParaRPr>
        </a:p>
      </dgm:t>
    </dgm:pt>
    <dgm:pt modelId="{4104D884-4B62-4DCA-AC49-AAF6E07B64E3}">
      <dgm:prSet phldrT="[Text]"/>
      <dgm:spPr>
        <a:xfrm>
          <a:off x="2025093" y="1010632"/>
          <a:ext cx="1296099" cy="1296099"/>
        </a:xfrm>
        <a:prstGeom prst="ellipse">
          <a:avLst/>
        </a:prstGeom>
        <a:solidFill>
          <a:srgbClr val="4BACC6">
            <a:hueOff val="-9933876"/>
            <a:satOff val="39811"/>
            <a:lumOff val="8628"/>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n-US" dirty="0">
              <a:solidFill>
                <a:sysClr val="windowText" lastClr="000000"/>
              </a:solidFill>
              <a:latin typeface="Arial"/>
              <a:ea typeface="+mn-ea"/>
              <a:cs typeface="+mn-cs"/>
            </a:rPr>
            <a:t>Refine the change</a:t>
          </a:r>
        </a:p>
      </dgm:t>
    </dgm:pt>
    <dgm:pt modelId="{DD3E0A2B-575D-4427-A08D-8517CB488D05}" type="parTrans" cxnId="{A0035C65-30AA-4505-BB2C-22ABC9FAF958}">
      <dgm:prSet/>
      <dgm:spPr/>
      <dgm:t>
        <a:bodyPr/>
        <a:lstStyle/>
        <a:p>
          <a:endParaRPr lang="en-US"/>
        </a:p>
      </dgm:t>
    </dgm:pt>
    <dgm:pt modelId="{2CA205C6-9CC0-4EA2-B953-EFBE649FCF9C}" type="sibTrans" cxnId="{A0035C65-30AA-4505-BB2C-22ABC9FAF958}">
      <dgm:prSet/>
      <dgm:spPr>
        <a:xfrm>
          <a:off x="2356305" y="603705"/>
          <a:ext cx="4126589" cy="4126589"/>
        </a:xfrm>
        <a:prstGeom prst="blockArc">
          <a:avLst>
            <a:gd name="adj1" fmla="val 12600000"/>
            <a:gd name="adj2" fmla="val 16200000"/>
            <a:gd name="adj3" fmla="val 4523"/>
          </a:avLst>
        </a:prstGeom>
        <a:solidFill>
          <a:srgbClr val="4BACC6">
            <a:hueOff val="-9933876"/>
            <a:satOff val="39811"/>
            <a:lumOff val="8628"/>
            <a:alphaOff val="0"/>
          </a:srgbClr>
        </a:solidFill>
        <a:ln>
          <a:noFill/>
        </a:ln>
        <a:effectLst>
          <a:outerShdw blurRad="40000" dist="20000" dir="5400000" rotWithShape="0">
            <a:srgbClr val="000000">
              <a:alpha val="38000"/>
            </a:srgbClr>
          </a:outerShdw>
        </a:effectLst>
      </dgm:spPr>
      <dgm:t>
        <a:bodyPr/>
        <a:lstStyle/>
        <a:p>
          <a:endParaRPr lang="en-US">
            <a:solidFill>
              <a:schemeClr val="tx1"/>
            </a:solidFill>
          </a:endParaRPr>
        </a:p>
      </dgm:t>
    </dgm:pt>
    <dgm:pt modelId="{0232381D-C9CA-4A4D-81E1-B1A413BED095}">
      <dgm:prSet phldrT="[Text]"/>
      <dgm:spPr/>
      <dgm:t>
        <a:bodyPr/>
        <a:lstStyle/>
        <a:p>
          <a:endParaRPr lang="en-US" dirty="0">
            <a:solidFill>
              <a:schemeClr val="tx1"/>
            </a:solidFill>
          </a:endParaRPr>
        </a:p>
      </dgm:t>
    </dgm:pt>
    <dgm:pt modelId="{CCFD2C2D-3F47-4D39-B935-0E79F532E9B4}" type="parTrans" cxnId="{D44A8F92-659E-4DE6-BD96-84F5346A477C}">
      <dgm:prSet/>
      <dgm:spPr/>
      <dgm:t>
        <a:bodyPr/>
        <a:lstStyle/>
        <a:p>
          <a:endParaRPr lang="en-US"/>
        </a:p>
      </dgm:t>
    </dgm:pt>
    <dgm:pt modelId="{2F8117A4-4EC2-4462-8D86-D89F419E532C}" type="sibTrans" cxnId="{D44A8F92-659E-4DE6-BD96-84F5346A477C}">
      <dgm:prSet/>
      <dgm:spPr/>
      <dgm:t>
        <a:bodyPr/>
        <a:lstStyle/>
        <a:p>
          <a:endParaRPr lang="en-US"/>
        </a:p>
      </dgm:t>
    </dgm:pt>
    <dgm:pt modelId="{82C2401D-2E08-4628-9A2F-7EC264C431EA}" type="pres">
      <dgm:prSet presAssocID="{0BA51B01-559F-492F-ACDC-723DBBFF29F7}" presName="Name0" presStyleCnt="0">
        <dgm:presLayoutVars>
          <dgm:chMax val="1"/>
          <dgm:dir/>
          <dgm:animLvl val="ctr"/>
          <dgm:resizeHandles val="exact"/>
        </dgm:presLayoutVars>
      </dgm:prSet>
      <dgm:spPr/>
    </dgm:pt>
    <dgm:pt modelId="{9F24254B-750F-4F8A-94F6-8E8450CB08E8}" type="pres">
      <dgm:prSet presAssocID="{EE62544F-9FC1-4A05-8B43-69E2A3912191}" presName="centerShape" presStyleLbl="node0" presStyleIdx="0" presStyleCnt="1" custScaleX="123463" custScaleY="123463"/>
      <dgm:spPr/>
    </dgm:pt>
    <dgm:pt modelId="{44814AE7-EA59-4079-BCE5-A45C2D3800E9}" type="pres">
      <dgm:prSet presAssocID="{41DF2750-1E77-43B0-804E-F0B88DB2CF11}" presName="node" presStyleLbl="node1" presStyleIdx="0" presStyleCnt="6">
        <dgm:presLayoutVars>
          <dgm:bulletEnabled val="1"/>
        </dgm:presLayoutVars>
      </dgm:prSet>
      <dgm:spPr/>
    </dgm:pt>
    <dgm:pt modelId="{29C27271-6D87-43A6-9BFF-1FF539E516D2}" type="pres">
      <dgm:prSet presAssocID="{41DF2750-1E77-43B0-804E-F0B88DB2CF11}" presName="dummy" presStyleCnt="0"/>
      <dgm:spPr/>
    </dgm:pt>
    <dgm:pt modelId="{19C065B8-0785-4507-834B-56AC628971AE}" type="pres">
      <dgm:prSet presAssocID="{9383EB36-E12A-4839-B0E5-187934E3B59B}" presName="sibTrans" presStyleLbl="sibTrans2D1" presStyleIdx="0" presStyleCnt="6"/>
      <dgm:spPr/>
    </dgm:pt>
    <dgm:pt modelId="{6B1D49BE-BD28-4DCF-A355-D0E43A1F859C}" type="pres">
      <dgm:prSet presAssocID="{4FD5E0FA-C6DE-404A-8B28-97CA1CA17EAC}" presName="node" presStyleLbl="node1" presStyleIdx="1" presStyleCnt="6">
        <dgm:presLayoutVars>
          <dgm:bulletEnabled val="1"/>
        </dgm:presLayoutVars>
      </dgm:prSet>
      <dgm:spPr/>
    </dgm:pt>
    <dgm:pt modelId="{1B15C6D6-8DFA-4737-8DE4-C9DE3ECF2F48}" type="pres">
      <dgm:prSet presAssocID="{4FD5E0FA-C6DE-404A-8B28-97CA1CA17EAC}" presName="dummy" presStyleCnt="0"/>
      <dgm:spPr/>
    </dgm:pt>
    <dgm:pt modelId="{AC2A831F-C837-4CE9-9331-A8F675E7D34F}" type="pres">
      <dgm:prSet presAssocID="{921D1BCC-36F2-4F91-A5DB-0E3575F57E5B}" presName="sibTrans" presStyleLbl="sibTrans2D1" presStyleIdx="1" presStyleCnt="6"/>
      <dgm:spPr/>
    </dgm:pt>
    <dgm:pt modelId="{DB4054C7-D7F5-484C-AAB5-A0B0E23BB6F1}" type="pres">
      <dgm:prSet presAssocID="{25839E24-9AD7-41EB-AD24-BAB33655669F}" presName="node" presStyleLbl="node1" presStyleIdx="2" presStyleCnt="6">
        <dgm:presLayoutVars>
          <dgm:bulletEnabled val="1"/>
        </dgm:presLayoutVars>
      </dgm:prSet>
      <dgm:spPr/>
    </dgm:pt>
    <dgm:pt modelId="{6B802FE4-C24B-4F8F-B0B8-43FA0FCCFDCE}" type="pres">
      <dgm:prSet presAssocID="{25839E24-9AD7-41EB-AD24-BAB33655669F}" presName="dummy" presStyleCnt="0"/>
      <dgm:spPr/>
    </dgm:pt>
    <dgm:pt modelId="{6FB944E5-7BA5-40FC-9324-77D180D6414A}" type="pres">
      <dgm:prSet presAssocID="{4A5C11D3-27B6-4B8A-8E57-C54F306D935A}" presName="sibTrans" presStyleLbl="sibTrans2D1" presStyleIdx="2" presStyleCnt="6"/>
      <dgm:spPr/>
    </dgm:pt>
    <dgm:pt modelId="{2F9D5DCF-FBAC-4473-A1D0-A68F491CBBF6}" type="pres">
      <dgm:prSet presAssocID="{C73EFE5A-8C6B-4FF8-8C1E-8786BC6AD5BF}" presName="node" presStyleLbl="node1" presStyleIdx="3" presStyleCnt="6">
        <dgm:presLayoutVars>
          <dgm:bulletEnabled val="1"/>
        </dgm:presLayoutVars>
      </dgm:prSet>
      <dgm:spPr/>
    </dgm:pt>
    <dgm:pt modelId="{8B9018C1-A289-4397-A9D7-64A04EE06C37}" type="pres">
      <dgm:prSet presAssocID="{C73EFE5A-8C6B-4FF8-8C1E-8786BC6AD5BF}" presName="dummy" presStyleCnt="0"/>
      <dgm:spPr/>
    </dgm:pt>
    <dgm:pt modelId="{E4B9CB24-2C53-4102-BAFC-A8E6B3CFDE20}" type="pres">
      <dgm:prSet presAssocID="{6D4AB504-4929-485C-AFF9-361C3A037A0E}" presName="sibTrans" presStyleLbl="sibTrans2D1" presStyleIdx="3" presStyleCnt="6"/>
      <dgm:spPr/>
    </dgm:pt>
    <dgm:pt modelId="{E79620BD-B828-4752-A972-D9C5964167EA}" type="pres">
      <dgm:prSet presAssocID="{8897ABCD-E75F-4404-8D59-8CBF2B107EAA}" presName="node" presStyleLbl="node1" presStyleIdx="4" presStyleCnt="6">
        <dgm:presLayoutVars>
          <dgm:bulletEnabled val="1"/>
        </dgm:presLayoutVars>
      </dgm:prSet>
      <dgm:spPr/>
    </dgm:pt>
    <dgm:pt modelId="{F031B5E5-68DB-471F-8AEB-BB9AEB0C3E83}" type="pres">
      <dgm:prSet presAssocID="{8897ABCD-E75F-4404-8D59-8CBF2B107EAA}" presName="dummy" presStyleCnt="0"/>
      <dgm:spPr/>
    </dgm:pt>
    <dgm:pt modelId="{26ABB1F8-3291-4FFA-9002-72C17D93BF92}" type="pres">
      <dgm:prSet presAssocID="{B431A613-7063-4327-AB9F-D9C27F4B5569}" presName="sibTrans" presStyleLbl="sibTrans2D1" presStyleIdx="4" presStyleCnt="6"/>
      <dgm:spPr/>
    </dgm:pt>
    <dgm:pt modelId="{7450C273-94C6-4112-B5EC-333C80AD6E4F}" type="pres">
      <dgm:prSet presAssocID="{4104D884-4B62-4DCA-AC49-AAF6E07B64E3}" presName="node" presStyleLbl="node1" presStyleIdx="5" presStyleCnt="6">
        <dgm:presLayoutVars>
          <dgm:bulletEnabled val="1"/>
        </dgm:presLayoutVars>
      </dgm:prSet>
      <dgm:spPr/>
    </dgm:pt>
    <dgm:pt modelId="{2D4E65DC-82E2-409F-9135-59494D5D48E0}" type="pres">
      <dgm:prSet presAssocID="{4104D884-4B62-4DCA-AC49-AAF6E07B64E3}" presName="dummy" presStyleCnt="0"/>
      <dgm:spPr/>
    </dgm:pt>
    <dgm:pt modelId="{242EF805-0C28-4AE9-AC44-678C9C8FAC0C}" type="pres">
      <dgm:prSet presAssocID="{2CA205C6-9CC0-4EA2-B953-EFBE649FCF9C}" presName="sibTrans" presStyleLbl="sibTrans2D1" presStyleIdx="5" presStyleCnt="6"/>
      <dgm:spPr/>
    </dgm:pt>
  </dgm:ptLst>
  <dgm:cxnLst>
    <dgm:cxn modelId="{14802207-0B8A-43E9-97DB-ED66ED6FFA8B}" type="presOf" srcId="{41DF2750-1E77-43B0-804E-F0B88DB2CF11}" destId="{44814AE7-EA59-4079-BCE5-A45C2D3800E9}" srcOrd="0" destOrd="0" presId="urn:microsoft.com/office/officeart/2005/8/layout/radial6"/>
    <dgm:cxn modelId="{96589509-6AC0-410B-9BB5-5572FAE268C4}" type="presOf" srcId="{EE62544F-9FC1-4A05-8B43-69E2A3912191}" destId="{9F24254B-750F-4F8A-94F6-8E8450CB08E8}" srcOrd="0" destOrd="0" presId="urn:microsoft.com/office/officeart/2005/8/layout/radial6"/>
    <dgm:cxn modelId="{E5376B14-AD99-42D9-AD04-17A770A91310}" type="presOf" srcId="{25839E24-9AD7-41EB-AD24-BAB33655669F}" destId="{DB4054C7-D7F5-484C-AAB5-A0B0E23BB6F1}" srcOrd="0" destOrd="0" presId="urn:microsoft.com/office/officeart/2005/8/layout/radial6"/>
    <dgm:cxn modelId="{3844171C-5AEB-4AB0-8179-5709E09869EE}" type="presOf" srcId="{C73EFE5A-8C6B-4FF8-8C1E-8786BC6AD5BF}" destId="{2F9D5DCF-FBAC-4473-A1D0-A68F491CBBF6}" srcOrd="0" destOrd="0" presId="urn:microsoft.com/office/officeart/2005/8/layout/radial6"/>
    <dgm:cxn modelId="{77D74D39-81B8-483B-BD55-A5050E9BEDD9}" type="presOf" srcId="{0BA51B01-559F-492F-ACDC-723DBBFF29F7}" destId="{82C2401D-2E08-4628-9A2F-7EC264C431EA}" srcOrd="0" destOrd="0" presId="urn:microsoft.com/office/officeart/2005/8/layout/radial6"/>
    <dgm:cxn modelId="{2A56733D-5BDA-4493-9E92-413B754AF82B}" type="presOf" srcId="{6D4AB504-4929-485C-AFF9-361C3A037A0E}" destId="{E4B9CB24-2C53-4102-BAFC-A8E6B3CFDE20}" srcOrd="0" destOrd="0" presId="urn:microsoft.com/office/officeart/2005/8/layout/radial6"/>
    <dgm:cxn modelId="{A0035C65-30AA-4505-BB2C-22ABC9FAF958}" srcId="{EE62544F-9FC1-4A05-8B43-69E2A3912191}" destId="{4104D884-4B62-4DCA-AC49-AAF6E07B64E3}" srcOrd="5" destOrd="0" parTransId="{DD3E0A2B-575D-4427-A08D-8517CB488D05}" sibTransId="{2CA205C6-9CC0-4EA2-B953-EFBE649FCF9C}"/>
    <dgm:cxn modelId="{F4C8936D-5B70-4729-BCAB-0D6DDD693CB5}" srcId="{EE62544F-9FC1-4A05-8B43-69E2A3912191}" destId="{41DF2750-1E77-43B0-804E-F0B88DB2CF11}" srcOrd="0" destOrd="0" parTransId="{801FC5E4-C548-4627-818E-361D13E4641B}" sibTransId="{9383EB36-E12A-4839-B0E5-187934E3B59B}"/>
    <dgm:cxn modelId="{6E404B54-E9BF-473D-8BCD-1F29274D0665}" type="presOf" srcId="{4104D884-4B62-4DCA-AC49-AAF6E07B64E3}" destId="{7450C273-94C6-4112-B5EC-333C80AD6E4F}" srcOrd="0" destOrd="0" presId="urn:microsoft.com/office/officeart/2005/8/layout/radial6"/>
    <dgm:cxn modelId="{9F1D2876-97DF-43F1-8D3B-7A9B56E2200E}" type="presOf" srcId="{4FD5E0FA-C6DE-404A-8B28-97CA1CA17EAC}" destId="{6B1D49BE-BD28-4DCF-A355-D0E43A1F859C}" srcOrd="0" destOrd="0" presId="urn:microsoft.com/office/officeart/2005/8/layout/radial6"/>
    <dgm:cxn modelId="{06BA2E59-4060-4ACE-B846-FC620E9B7662}" srcId="{EE62544F-9FC1-4A05-8B43-69E2A3912191}" destId="{8897ABCD-E75F-4404-8D59-8CBF2B107EAA}" srcOrd="4" destOrd="0" parTransId="{5378478F-DA11-4AF5-836F-9B5EA15F01CA}" sibTransId="{B431A613-7063-4327-AB9F-D9C27F4B5569}"/>
    <dgm:cxn modelId="{6B47227D-2EF6-4103-9304-D81A2A62D31B}" type="presOf" srcId="{2CA205C6-9CC0-4EA2-B953-EFBE649FCF9C}" destId="{242EF805-0C28-4AE9-AC44-678C9C8FAC0C}" srcOrd="0" destOrd="0" presId="urn:microsoft.com/office/officeart/2005/8/layout/radial6"/>
    <dgm:cxn modelId="{7561EE8C-4D92-4D11-99B8-BF0B050A2420}" srcId="{EE62544F-9FC1-4A05-8B43-69E2A3912191}" destId="{4FD5E0FA-C6DE-404A-8B28-97CA1CA17EAC}" srcOrd="1" destOrd="0" parTransId="{F5A9FC5A-FEC3-48CD-83B7-CD8A48BEB6DA}" sibTransId="{921D1BCC-36F2-4F91-A5DB-0E3575F57E5B}"/>
    <dgm:cxn modelId="{D44A8F92-659E-4DE6-BD96-84F5346A477C}" srcId="{0BA51B01-559F-492F-ACDC-723DBBFF29F7}" destId="{0232381D-C9CA-4A4D-81E1-B1A413BED095}" srcOrd="1" destOrd="0" parTransId="{CCFD2C2D-3F47-4D39-B935-0E79F532E9B4}" sibTransId="{2F8117A4-4EC2-4462-8D86-D89F419E532C}"/>
    <dgm:cxn modelId="{2261769D-AE6C-41E4-A078-ADB8E369941D}" srcId="{EE62544F-9FC1-4A05-8B43-69E2A3912191}" destId="{25839E24-9AD7-41EB-AD24-BAB33655669F}" srcOrd="2" destOrd="0" parTransId="{0EFE1AD8-2211-41E6-A365-CF29EDF1D812}" sibTransId="{4A5C11D3-27B6-4B8A-8E57-C54F306D935A}"/>
    <dgm:cxn modelId="{B6B2B2A5-34AE-4B04-9673-87C3A1C6BA8F}" srcId="{0BA51B01-559F-492F-ACDC-723DBBFF29F7}" destId="{EE62544F-9FC1-4A05-8B43-69E2A3912191}" srcOrd="0" destOrd="0" parTransId="{681822B2-8B81-4632-8305-25DDA4DF0842}" sibTransId="{C3E5D7B8-906B-45E4-B8BF-884078798891}"/>
    <dgm:cxn modelId="{F6FB2AAA-D798-4CE7-B9FE-706DCEC3B952}" type="presOf" srcId="{9383EB36-E12A-4839-B0E5-187934E3B59B}" destId="{19C065B8-0785-4507-834B-56AC628971AE}" srcOrd="0" destOrd="0" presId="urn:microsoft.com/office/officeart/2005/8/layout/radial6"/>
    <dgm:cxn modelId="{3EC1D5B8-E139-4BAF-89A8-4E81F7DC8744}" type="presOf" srcId="{B431A613-7063-4327-AB9F-D9C27F4B5569}" destId="{26ABB1F8-3291-4FFA-9002-72C17D93BF92}" srcOrd="0" destOrd="0" presId="urn:microsoft.com/office/officeart/2005/8/layout/radial6"/>
    <dgm:cxn modelId="{CB6E61C0-9F0A-4E14-BDE9-4FE3B99D88C2}" type="presOf" srcId="{8897ABCD-E75F-4404-8D59-8CBF2B107EAA}" destId="{E79620BD-B828-4752-A972-D9C5964167EA}" srcOrd="0" destOrd="0" presId="urn:microsoft.com/office/officeart/2005/8/layout/radial6"/>
    <dgm:cxn modelId="{FB5A7FE0-86CD-4FE6-A30F-66AC92EEFBB6}" srcId="{EE62544F-9FC1-4A05-8B43-69E2A3912191}" destId="{C73EFE5A-8C6B-4FF8-8C1E-8786BC6AD5BF}" srcOrd="3" destOrd="0" parTransId="{ED9245DF-6492-4D31-9CF4-D5B303F609AE}" sibTransId="{6D4AB504-4929-485C-AFF9-361C3A037A0E}"/>
    <dgm:cxn modelId="{447082FC-E6CF-406B-8CEC-A2642019AB06}" type="presOf" srcId="{4A5C11D3-27B6-4B8A-8E57-C54F306D935A}" destId="{6FB944E5-7BA5-40FC-9324-77D180D6414A}" srcOrd="0" destOrd="0" presId="urn:microsoft.com/office/officeart/2005/8/layout/radial6"/>
    <dgm:cxn modelId="{1CC0DFFF-A90C-44A2-BDE8-592F210A9F47}" type="presOf" srcId="{921D1BCC-36F2-4F91-A5DB-0E3575F57E5B}" destId="{AC2A831F-C837-4CE9-9331-A8F675E7D34F}" srcOrd="0" destOrd="0" presId="urn:microsoft.com/office/officeart/2005/8/layout/radial6"/>
    <dgm:cxn modelId="{5D5FED73-7355-4DBF-9776-1450CFA6D889}" type="presParOf" srcId="{82C2401D-2E08-4628-9A2F-7EC264C431EA}" destId="{9F24254B-750F-4F8A-94F6-8E8450CB08E8}" srcOrd="0" destOrd="0" presId="urn:microsoft.com/office/officeart/2005/8/layout/radial6"/>
    <dgm:cxn modelId="{46099AFB-CA94-416F-BD1D-337E531C5113}" type="presParOf" srcId="{82C2401D-2E08-4628-9A2F-7EC264C431EA}" destId="{44814AE7-EA59-4079-BCE5-A45C2D3800E9}" srcOrd="1" destOrd="0" presId="urn:microsoft.com/office/officeart/2005/8/layout/radial6"/>
    <dgm:cxn modelId="{4AFF9354-B611-4CC4-89FA-040515A2DDEA}" type="presParOf" srcId="{82C2401D-2E08-4628-9A2F-7EC264C431EA}" destId="{29C27271-6D87-43A6-9BFF-1FF539E516D2}" srcOrd="2" destOrd="0" presId="urn:microsoft.com/office/officeart/2005/8/layout/radial6"/>
    <dgm:cxn modelId="{664D8518-AFBC-4186-A24E-93DC01DE0724}" type="presParOf" srcId="{82C2401D-2E08-4628-9A2F-7EC264C431EA}" destId="{19C065B8-0785-4507-834B-56AC628971AE}" srcOrd="3" destOrd="0" presId="urn:microsoft.com/office/officeart/2005/8/layout/radial6"/>
    <dgm:cxn modelId="{5A99AEBA-4460-4221-B3B0-5D5A3A1A3804}" type="presParOf" srcId="{82C2401D-2E08-4628-9A2F-7EC264C431EA}" destId="{6B1D49BE-BD28-4DCF-A355-D0E43A1F859C}" srcOrd="4" destOrd="0" presId="urn:microsoft.com/office/officeart/2005/8/layout/radial6"/>
    <dgm:cxn modelId="{EDC4F576-0BFF-4F21-91D7-5C29C8A05550}" type="presParOf" srcId="{82C2401D-2E08-4628-9A2F-7EC264C431EA}" destId="{1B15C6D6-8DFA-4737-8DE4-C9DE3ECF2F48}" srcOrd="5" destOrd="0" presId="urn:microsoft.com/office/officeart/2005/8/layout/radial6"/>
    <dgm:cxn modelId="{45F4A62D-D715-49AC-8166-94D151B69D85}" type="presParOf" srcId="{82C2401D-2E08-4628-9A2F-7EC264C431EA}" destId="{AC2A831F-C837-4CE9-9331-A8F675E7D34F}" srcOrd="6" destOrd="0" presId="urn:microsoft.com/office/officeart/2005/8/layout/radial6"/>
    <dgm:cxn modelId="{F8AC09AC-0952-4A4A-9E6E-A019DFDD94EE}" type="presParOf" srcId="{82C2401D-2E08-4628-9A2F-7EC264C431EA}" destId="{DB4054C7-D7F5-484C-AAB5-A0B0E23BB6F1}" srcOrd="7" destOrd="0" presId="urn:microsoft.com/office/officeart/2005/8/layout/radial6"/>
    <dgm:cxn modelId="{CC98EFF6-DB55-4AF2-9EF5-C789722E466D}" type="presParOf" srcId="{82C2401D-2E08-4628-9A2F-7EC264C431EA}" destId="{6B802FE4-C24B-4F8F-B0B8-43FA0FCCFDCE}" srcOrd="8" destOrd="0" presId="urn:microsoft.com/office/officeart/2005/8/layout/radial6"/>
    <dgm:cxn modelId="{B65A969F-8803-4A32-A7FB-561BEBA4F4D4}" type="presParOf" srcId="{82C2401D-2E08-4628-9A2F-7EC264C431EA}" destId="{6FB944E5-7BA5-40FC-9324-77D180D6414A}" srcOrd="9" destOrd="0" presId="urn:microsoft.com/office/officeart/2005/8/layout/radial6"/>
    <dgm:cxn modelId="{C5F47D1A-1BAA-4AEA-B6BF-DE7BECE2AEF0}" type="presParOf" srcId="{82C2401D-2E08-4628-9A2F-7EC264C431EA}" destId="{2F9D5DCF-FBAC-4473-A1D0-A68F491CBBF6}" srcOrd="10" destOrd="0" presId="urn:microsoft.com/office/officeart/2005/8/layout/radial6"/>
    <dgm:cxn modelId="{3AB34697-20B2-495E-8505-E26B30034ADC}" type="presParOf" srcId="{82C2401D-2E08-4628-9A2F-7EC264C431EA}" destId="{8B9018C1-A289-4397-A9D7-64A04EE06C37}" srcOrd="11" destOrd="0" presId="urn:microsoft.com/office/officeart/2005/8/layout/radial6"/>
    <dgm:cxn modelId="{5981AFCF-9F1C-4DEB-958E-27E54CB88629}" type="presParOf" srcId="{82C2401D-2E08-4628-9A2F-7EC264C431EA}" destId="{E4B9CB24-2C53-4102-BAFC-A8E6B3CFDE20}" srcOrd="12" destOrd="0" presId="urn:microsoft.com/office/officeart/2005/8/layout/radial6"/>
    <dgm:cxn modelId="{A0F1A1C1-53A8-43E0-BDC9-AB2527BFD674}" type="presParOf" srcId="{82C2401D-2E08-4628-9A2F-7EC264C431EA}" destId="{E79620BD-B828-4752-A972-D9C5964167EA}" srcOrd="13" destOrd="0" presId="urn:microsoft.com/office/officeart/2005/8/layout/radial6"/>
    <dgm:cxn modelId="{60746B32-724E-4E7A-A4B0-4B3D25576B11}" type="presParOf" srcId="{82C2401D-2E08-4628-9A2F-7EC264C431EA}" destId="{F031B5E5-68DB-471F-8AEB-BB9AEB0C3E83}" srcOrd="14" destOrd="0" presId="urn:microsoft.com/office/officeart/2005/8/layout/radial6"/>
    <dgm:cxn modelId="{34AEBEB9-C4AD-4539-9F11-DC890581A216}" type="presParOf" srcId="{82C2401D-2E08-4628-9A2F-7EC264C431EA}" destId="{26ABB1F8-3291-4FFA-9002-72C17D93BF92}" srcOrd="15" destOrd="0" presId="urn:microsoft.com/office/officeart/2005/8/layout/radial6"/>
    <dgm:cxn modelId="{A46F1552-B107-4DB3-8983-E5D8FE559554}" type="presParOf" srcId="{82C2401D-2E08-4628-9A2F-7EC264C431EA}" destId="{7450C273-94C6-4112-B5EC-333C80AD6E4F}" srcOrd="16" destOrd="0" presId="urn:microsoft.com/office/officeart/2005/8/layout/radial6"/>
    <dgm:cxn modelId="{AD6A6770-7B2F-4FBB-8992-76194B193017}" type="presParOf" srcId="{82C2401D-2E08-4628-9A2F-7EC264C431EA}" destId="{2D4E65DC-82E2-409F-9135-59494D5D48E0}" srcOrd="17" destOrd="0" presId="urn:microsoft.com/office/officeart/2005/8/layout/radial6"/>
    <dgm:cxn modelId="{419FB2D5-3BDD-4116-A3CC-5C41A188B4B5}" type="presParOf" srcId="{82C2401D-2E08-4628-9A2F-7EC264C431EA}" destId="{242EF805-0C28-4AE9-AC44-678C9C8FAC0C}"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1C8C6-03D8-4A6C-939D-63CC1DE1D3AD}">
      <dsp:nvSpPr>
        <dsp:cNvPr id="0" name=""/>
        <dsp:cNvSpPr/>
      </dsp:nvSpPr>
      <dsp:spPr>
        <a:xfrm>
          <a:off x="1767628" y="6411"/>
          <a:ext cx="1121907" cy="11219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4C3EA1-3341-45DD-BFD7-487308B26490}">
      <dsp:nvSpPr>
        <dsp:cNvPr id="0" name=""/>
        <dsp:cNvSpPr/>
      </dsp:nvSpPr>
      <dsp:spPr>
        <a:xfrm>
          <a:off x="2003229" y="242011"/>
          <a:ext cx="650706" cy="650706"/>
        </a:xfrm>
        <a:prstGeom prst="rect">
          <a:avLst/>
        </a:prstGeom>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0116F9E-75AC-4E3F-B667-12014DC1D9FE}">
      <dsp:nvSpPr>
        <dsp:cNvPr id="0" name=""/>
        <dsp:cNvSpPr/>
      </dsp:nvSpPr>
      <dsp:spPr>
        <a:xfrm>
          <a:off x="3089113" y="161537"/>
          <a:ext cx="2644496" cy="112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Increase understanding that OUD is a treatable chronic disease that should be addressed without judgement or stigma</a:t>
          </a:r>
        </a:p>
      </dsp:txBody>
      <dsp:txXfrm>
        <a:off x="3089113" y="161537"/>
        <a:ext cx="2644496" cy="1121907"/>
      </dsp:txXfrm>
    </dsp:sp>
    <dsp:sp modelId="{26CE0E29-3D7D-4812-8557-88BD44C03F8E}">
      <dsp:nvSpPr>
        <dsp:cNvPr id="0" name=""/>
        <dsp:cNvSpPr/>
      </dsp:nvSpPr>
      <dsp:spPr>
        <a:xfrm>
          <a:off x="6235224" y="6411"/>
          <a:ext cx="1121907" cy="11219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61D0509-E6CC-44AD-863B-8F4321AAC755}">
      <dsp:nvSpPr>
        <dsp:cNvPr id="0" name=""/>
        <dsp:cNvSpPr/>
      </dsp:nvSpPr>
      <dsp:spPr>
        <a:xfrm>
          <a:off x="6470824" y="242011"/>
          <a:ext cx="650706" cy="650706"/>
        </a:xfrm>
        <a:prstGeom prst="rect">
          <a:avLst/>
        </a:prstGeom>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843D705-8218-483A-B316-5F51F51E485A}">
      <dsp:nvSpPr>
        <dsp:cNvPr id="0" name=""/>
        <dsp:cNvSpPr/>
      </dsp:nvSpPr>
      <dsp:spPr>
        <a:xfrm>
          <a:off x="7589368" y="120711"/>
          <a:ext cx="2644496" cy="112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Identify inpatients with OUD and encourage initiation of medication and counseling during the admission</a:t>
          </a:r>
        </a:p>
      </dsp:txBody>
      <dsp:txXfrm>
        <a:off x="7589368" y="120711"/>
        <a:ext cx="2644496" cy="1121907"/>
      </dsp:txXfrm>
    </dsp:sp>
    <dsp:sp modelId="{37A68C39-6E4E-4991-91CD-F1E7F21B37AC}">
      <dsp:nvSpPr>
        <dsp:cNvPr id="0" name=""/>
        <dsp:cNvSpPr/>
      </dsp:nvSpPr>
      <dsp:spPr>
        <a:xfrm>
          <a:off x="1767628" y="1998549"/>
          <a:ext cx="1121907" cy="11219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43269D-B537-450C-9FDF-5BD57FBBE573}">
      <dsp:nvSpPr>
        <dsp:cNvPr id="0" name=""/>
        <dsp:cNvSpPr/>
      </dsp:nvSpPr>
      <dsp:spPr>
        <a:xfrm>
          <a:off x="2003229" y="2234150"/>
          <a:ext cx="650706" cy="650706"/>
        </a:xfrm>
        <a:prstGeom prst="rect">
          <a:avLst/>
        </a:prstGeom>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EB5222D-0932-4858-9416-128A926C1799}">
      <dsp:nvSpPr>
        <dsp:cNvPr id="0" name=""/>
        <dsp:cNvSpPr/>
      </dsp:nvSpPr>
      <dsp:spPr>
        <a:xfrm>
          <a:off x="3129944" y="1998549"/>
          <a:ext cx="2644496" cy="112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Identify ED patients with OUD and initiate medication</a:t>
          </a:r>
        </a:p>
      </dsp:txBody>
      <dsp:txXfrm>
        <a:off x="3129944" y="1998549"/>
        <a:ext cx="2644496" cy="1121907"/>
      </dsp:txXfrm>
    </dsp:sp>
    <dsp:sp modelId="{00CD0052-ACF3-4CDE-98F2-BD597D25D8B2}">
      <dsp:nvSpPr>
        <dsp:cNvPr id="0" name=""/>
        <dsp:cNvSpPr/>
      </dsp:nvSpPr>
      <dsp:spPr>
        <a:xfrm>
          <a:off x="6235224" y="1998549"/>
          <a:ext cx="1121907" cy="11219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B3C2EF-CDCF-464E-A269-EDCC91E5496C}">
      <dsp:nvSpPr>
        <dsp:cNvPr id="0" name=""/>
        <dsp:cNvSpPr/>
      </dsp:nvSpPr>
      <dsp:spPr>
        <a:xfrm>
          <a:off x="6470824" y="2234150"/>
          <a:ext cx="650706" cy="650706"/>
        </a:xfrm>
        <a:prstGeom prst="rect">
          <a:avLst/>
        </a:prstGeom>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870CE7F-B88C-4D53-8005-EA5C598F294A}">
      <dsp:nvSpPr>
        <dsp:cNvPr id="0" name=""/>
        <dsp:cNvSpPr/>
      </dsp:nvSpPr>
      <dsp:spPr>
        <a:xfrm>
          <a:off x="7622028" y="2145508"/>
          <a:ext cx="2644496" cy="112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Develop a referral network of treatment programs and community supports ready to receive patients initiated on medication in a timely fashion</a:t>
          </a:r>
        </a:p>
      </dsp:txBody>
      <dsp:txXfrm>
        <a:off x="7622028" y="2145508"/>
        <a:ext cx="2644496" cy="1121907"/>
      </dsp:txXfrm>
    </dsp:sp>
    <dsp:sp modelId="{8C414C35-E87D-4F15-ACF8-E5118DA512E8}">
      <dsp:nvSpPr>
        <dsp:cNvPr id="0" name=""/>
        <dsp:cNvSpPr/>
      </dsp:nvSpPr>
      <dsp:spPr>
        <a:xfrm>
          <a:off x="1783952" y="3615141"/>
          <a:ext cx="1121907" cy="112190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9F42672-C2BB-4B5D-BCE5-ABD31161907F}">
      <dsp:nvSpPr>
        <dsp:cNvPr id="0" name=""/>
        <dsp:cNvSpPr/>
      </dsp:nvSpPr>
      <dsp:spPr>
        <a:xfrm>
          <a:off x="2019555" y="3850720"/>
          <a:ext cx="650706" cy="650706"/>
        </a:xfrm>
        <a:prstGeom prst="rect">
          <a:avLst/>
        </a:prstGeom>
        <a:blipFill>
          <a:blip xmlns:r="http://schemas.openxmlformats.org/officeDocument/2006/relationships" cstate="print">
            <a:extLst>
              <a:ext uri="{28A0092B-C50C-407E-A947-70E740481C1C}">
                <a14:useLocalDpi xmlns:a14="http://schemas.microsoft.com/office/drawing/2010/main" val="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A70799A-2395-4492-9FE5-8186A7EF5C78}">
      <dsp:nvSpPr>
        <dsp:cNvPr id="0" name=""/>
        <dsp:cNvSpPr/>
      </dsp:nvSpPr>
      <dsp:spPr>
        <a:xfrm>
          <a:off x="3203435" y="3851897"/>
          <a:ext cx="2644496" cy="112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Mainstream multi-disciplinary treatment of OUD into D-H primary care through expansion of the Collaborative Care Model</a:t>
          </a:r>
        </a:p>
      </dsp:txBody>
      <dsp:txXfrm>
        <a:off x="3203435" y="3851897"/>
        <a:ext cx="2644496" cy="1121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04CE4-7424-47EA-8982-21711A191A3E}">
      <dsp:nvSpPr>
        <dsp:cNvPr id="0" name=""/>
        <dsp:cNvSpPr/>
      </dsp:nvSpPr>
      <dsp:spPr>
        <a:xfrm>
          <a:off x="0" y="3577153"/>
          <a:ext cx="6096000"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B85182-0B0C-4389-B27C-56841262BAA4}">
      <dsp:nvSpPr>
        <dsp:cNvPr id="0" name=""/>
        <dsp:cNvSpPr/>
      </dsp:nvSpPr>
      <dsp:spPr>
        <a:xfrm>
          <a:off x="0" y="2259829"/>
          <a:ext cx="6096000"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DEC60-988C-4F14-A5EF-BFCF354C5372}">
      <dsp:nvSpPr>
        <dsp:cNvPr id="0" name=""/>
        <dsp:cNvSpPr/>
      </dsp:nvSpPr>
      <dsp:spPr>
        <a:xfrm>
          <a:off x="0" y="558857"/>
          <a:ext cx="6096000"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76D56A-02B9-4FB6-87E2-41D72A263DBA}">
      <dsp:nvSpPr>
        <dsp:cNvPr id="0" name=""/>
        <dsp:cNvSpPr/>
      </dsp:nvSpPr>
      <dsp:spPr>
        <a:xfrm>
          <a:off x="1584959" y="1216"/>
          <a:ext cx="4511040" cy="55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584959" y="1216"/>
        <a:ext cx="4511040" cy="557640"/>
      </dsp:txXfrm>
    </dsp:sp>
    <dsp:sp modelId="{198AD3EF-E5C4-4704-9375-41851F82D873}">
      <dsp:nvSpPr>
        <dsp:cNvPr id="0" name=""/>
        <dsp:cNvSpPr/>
      </dsp:nvSpPr>
      <dsp:spPr>
        <a:xfrm>
          <a:off x="0" y="1216"/>
          <a:ext cx="1584960" cy="557640"/>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Nashua</a:t>
          </a:r>
        </a:p>
      </dsp:txBody>
      <dsp:txXfrm>
        <a:off x="27227" y="28443"/>
        <a:ext cx="1530506" cy="530413"/>
      </dsp:txXfrm>
    </dsp:sp>
    <dsp:sp modelId="{8C987A6F-5401-4EB4-BE16-6B134ECD51C2}">
      <dsp:nvSpPr>
        <dsp:cNvPr id="0" name=""/>
        <dsp:cNvSpPr/>
      </dsp:nvSpPr>
      <dsp:spPr>
        <a:xfrm>
          <a:off x="0" y="558857"/>
          <a:ext cx="6096000" cy="111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New BHC hired – Sara Baker</a:t>
          </a:r>
        </a:p>
        <a:p>
          <a:pPr marL="171450" lvl="1" indent="-171450" algn="l" defTabSz="711200">
            <a:lnSpc>
              <a:spcPct val="90000"/>
            </a:lnSpc>
            <a:spcBef>
              <a:spcPct val="0"/>
            </a:spcBef>
            <a:spcAft>
              <a:spcPct val="15000"/>
            </a:spcAft>
            <a:buChar char="•"/>
          </a:pPr>
          <a:r>
            <a:rPr lang="en-US" sz="1600" kern="1200" dirty="0"/>
            <a:t>Expanded to IM team 2/20</a:t>
          </a:r>
        </a:p>
      </dsp:txBody>
      <dsp:txXfrm>
        <a:off x="0" y="558857"/>
        <a:ext cx="6096000" cy="1115448"/>
      </dsp:txXfrm>
    </dsp:sp>
    <dsp:sp modelId="{9CBC68F5-CCDB-42B9-9EC6-B57F96584104}">
      <dsp:nvSpPr>
        <dsp:cNvPr id="0" name=""/>
        <dsp:cNvSpPr/>
      </dsp:nvSpPr>
      <dsp:spPr>
        <a:xfrm>
          <a:off x="1584959" y="1702188"/>
          <a:ext cx="4511040" cy="55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584959" y="1702188"/>
        <a:ext cx="4511040" cy="557640"/>
      </dsp:txXfrm>
    </dsp:sp>
    <dsp:sp modelId="{AF265944-35E7-4315-A74B-ABA20284D864}">
      <dsp:nvSpPr>
        <dsp:cNvPr id="0" name=""/>
        <dsp:cNvSpPr/>
      </dsp:nvSpPr>
      <dsp:spPr>
        <a:xfrm>
          <a:off x="0" y="1702188"/>
          <a:ext cx="1584960" cy="557640"/>
        </a:xfrm>
        <a:prstGeom prst="round2SameRect">
          <a:avLst>
            <a:gd name="adj1" fmla="val 16670"/>
            <a:gd name="adj2" fmla="val 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Concord</a:t>
          </a:r>
        </a:p>
      </dsp:txBody>
      <dsp:txXfrm>
        <a:off x="27227" y="1729415"/>
        <a:ext cx="1530506" cy="530413"/>
      </dsp:txXfrm>
    </dsp:sp>
    <dsp:sp modelId="{8FF8E018-05A2-4080-9CAF-0AF339581978}">
      <dsp:nvSpPr>
        <dsp:cNvPr id="0" name=""/>
        <dsp:cNvSpPr/>
      </dsp:nvSpPr>
      <dsp:spPr>
        <a:xfrm>
          <a:off x="0" y="2259829"/>
          <a:ext cx="6096000" cy="731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2 new BHC’s- Ann Pitts, Eric Shirley</a:t>
          </a:r>
        </a:p>
        <a:p>
          <a:pPr marL="171450" lvl="1" indent="-171450" algn="l" defTabSz="711200">
            <a:lnSpc>
              <a:spcPct val="90000"/>
            </a:lnSpc>
            <a:spcBef>
              <a:spcPct val="0"/>
            </a:spcBef>
            <a:spcAft>
              <a:spcPct val="15000"/>
            </a:spcAft>
            <a:buChar char="•"/>
          </a:pPr>
          <a:r>
            <a:rPr lang="en-US" sz="1600" kern="1200" dirty="0"/>
            <a:t>Reorganizing MAT program with on-site APRN</a:t>
          </a:r>
          <a:r>
            <a:rPr lang="en-US" sz="1400" kern="1200" dirty="0"/>
            <a:t>.</a:t>
          </a:r>
        </a:p>
        <a:p>
          <a:pPr marL="114300" lvl="1" indent="-114300" algn="l" defTabSz="622300">
            <a:lnSpc>
              <a:spcPct val="90000"/>
            </a:lnSpc>
            <a:spcBef>
              <a:spcPct val="0"/>
            </a:spcBef>
            <a:spcAft>
              <a:spcPct val="15000"/>
            </a:spcAft>
            <a:buChar char="•"/>
          </a:pPr>
          <a:endParaRPr lang="en-US" sz="1400" kern="1200" dirty="0"/>
        </a:p>
      </dsp:txBody>
      <dsp:txXfrm>
        <a:off x="0" y="2259829"/>
        <a:ext cx="6096000" cy="731801"/>
      </dsp:txXfrm>
    </dsp:sp>
    <dsp:sp modelId="{2DEEA58A-DECA-4CF2-AFA4-C4A89A5783F6}">
      <dsp:nvSpPr>
        <dsp:cNvPr id="0" name=""/>
        <dsp:cNvSpPr/>
      </dsp:nvSpPr>
      <dsp:spPr>
        <a:xfrm>
          <a:off x="1584959" y="3019512"/>
          <a:ext cx="4511040" cy="557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584959" y="3019512"/>
        <a:ext cx="4511040" cy="557640"/>
      </dsp:txXfrm>
    </dsp:sp>
    <dsp:sp modelId="{22158FDC-D704-4556-97F6-D8419A7E306C}">
      <dsp:nvSpPr>
        <dsp:cNvPr id="0" name=""/>
        <dsp:cNvSpPr/>
      </dsp:nvSpPr>
      <dsp:spPr>
        <a:xfrm>
          <a:off x="0" y="3019512"/>
          <a:ext cx="1584960" cy="557640"/>
        </a:xfrm>
        <a:prstGeom prst="round2SameRect">
          <a:avLst>
            <a:gd name="adj1" fmla="val 16670"/>
            <a:gd name="adj2" fmla="val 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Manchester</a:t>
          </a:r>
        </a:p>
      </dsp:txBody>
      <dsp:txXfrm>
        <a:off x="27227" y="3046739"/>
        <a:ext cx="1530506" cy="530413"/>
      </dsp:txXfrm>
    </dsp:sp>
    <dsp:sp modelId="{10E97801-BB8A-4E32-B34A-999475139D90}">
      <dsp:nvSpPr>
        <dsp:cNvPr id="0" name=""/>
        <dsp:cNvSpPr/>
      </dsp:nvSpPr>
      <dsp:spPr>
        <a:xfrm>
          <a:off x="0" y="3577153"/>
          <a:ext cx="6096000" cy="111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3 new BHC’s -</a:t>
          </a:r>
        </a:p>
        <a:p>
          <a:pPr marL="342900" lvl="2" indent="-171450" algn="l" defTabSz="711200">
            <a:lnSpc>
              <a:spcPct val="90000"/>
            </a:lnSpc>
            <a:spcBef>
              <a:spcPct val="0"/>
            </a:spcBef>
            <a:spcAft>
              <a:spcPct val="15000"/>
            </a:spcAft>
            <a:buChar char="•"/>
          </a:pPr>
          <a:r>
            <a:rPr lang="en-US" sz="1600" kern="1200" dirty="0"/>
            <a:t> Adult- Alyson Lewis, Jacob Champney</a:t>
          </a:r>
        </a:p>
        <a:p>
          <a:pPr marL="342900" lvl="2" indent="-171450" algn="l" defTabSz="711200">
            <a:lnSpc>
              <a:spcPct val="90000"/>
            </a:lnSpc>
            <a:spcBef>
              <a:spcPct val="0"/>
            </a:spcBef>
            <a:spcAft>
              <a:spcPct val="15000"/>
            </a:spcAft>
            <a:buChar char="•"/>
          </a:pPr>
          <a:r>
            <a:rPr lang="en-US" sz="1600" kern="1200" dirty="0"/>
            <a:t>Child- Deb Hansen</a:t>
          </a:r>
        </a:p>
        <a:p>
          <a:pPr marL="171450" lvl="1" indent="-171450" algn="l" defTabSz="711200">
            <a:lnSpc>
              <a:spcPct val="90000"/>
            </a:lnSpc>
            <a:spcBef>
              <a:spcPct val="0"/>
            </a:spcBef>
            <a:spcAft>
              <a:spcPct val="15000"/>
            </a:spcAft>
            <a:buChar char="•"/>
          </a:pPr>
          <a:r>
            <a:rPr lang="en-US" sz="1600" kern="1200" dirty="0"/>
            <a:t>MAT – partner with “Fusion”, community provider</a:t>
          </a:r>
        </a:p>
      </dsp:txBody>
      <dsp:txXfrm>
        <a:off x="0" y="3577153"/>
        <a:ext cx="6096000" cy="1115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9D68E-50B1-46FA-8246-B68CA2CA6B27}">
      <dsp:nvSpPr>
        <dsp:cNvPr id="0" name=""/>
        <dsp:cNvSpPr/>
      </dsp:nvSpPr>
      <dsp:spPr>
        <a:xfrm>
          <a:off x="0" y="566764"/>
          <a:ext cx="6168189"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C49F9E-6247-45D5-BD2F-4A6AFE6338B9}">
      <dsp:nvSpPr>
        <dsp:cNvPr id="0" name=""/>
        <dsp:cNvSpPr/>
      </dsp:nvSpPr>
      <dsp:spPr>
        <a:xfrm>
          <a:off x="1603729" y="0"/>
          <a:ext cx="4564459" cy="56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603729" y="0"/>
        <a:ext cx="4564459" cy="566764"/>
      </dsp:txXfrm>
    </dsp:sp>
    <dsp:sp modelId="{7EFEDBCD-BAAF-4486-815E-F79F96AC1CE7}">
      <dsp:nvSpPr>
        <dsp:cNvPr id="0" name=""/>
        <dsp:cNvSpPr/>
      </dsp:nvSpPr>
      <dsp:spPr>
        <a:xfrm>
          <a:off x="0" y="0"/>
          <a:ext cx="1603729" cy="566764"/>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Lebanon</a:t>
          </a:r>
          <a:r>
            <a:rPr lang="en-US" sz="3000" kern="1200" dirty="0"/>
            <a:t> </a:t>
          </a:r>
        </a:p>
      </dsp:txBody>
      <dsp:txXfrm>
        <a:off x="27672" y="27672"/>
        <a:ext cx="1548385" cy="539092"/>
      </dsp:txXfrm>
    </dsp:sp>
    <dsp:sp modelId="{F46BB1ED-74A2-4094-9E73-45144740F85B}">
      <dsp:nvSpPr>
        <dsp:cNvPr id="0" name=""/>
        <dsp:cNvSpPr/>
      </dsp:nvSpPr>
      <dsp:spPr>
        <a:xfrm>
          <a:off x="0" y="566764"/>
          <a:ext cx="6168189" cy="1133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GIM – refining MAT, new CHW, CCSA has begun, 1</a:t>
          </a:r>
          <a:r>
            <a:rPr lang="en-US" sz="1600" kern="1200" baseline="30000" dirty="0"/>
            <a:t>st</a:t>
          </a:r>
          <a:r>
            <a:rPr lang="en-US" sz="1600" kern="1200" dirty="0"/>
            <a:t> MDCT 3/11</a:t>
          </a:r>
        </a:p>
        <a:p>
          <a:pPr marL="171450" lvl="1" indent="-171450" algn="l" defTabSz="711200">
            <a:lnSpc>
              <a:spcPct val="90000"/>
            </a:lnSpc>
            <a:spcBef>
              <a:spcPct val="0"/>
            </a:spcBef>
            <a:spcAft>
              <a:spcPct val="15000"/>
            </a:spcAft>
            <a:buChar char="•"/>
          </a:pPr>
          <a:r>
            <a:rPr lang="en-US" sz="1600" kern="1200" dirty="0"/>
            <a:t>Heater South – BHC posted, CCSA and MDCT ongoing, refining MAT</a:t>
          </a:r>
        </a:p>
        <a:p>
          <a:pPr marL="171450" lvl="1" indent="-171450" algn="l" defTabSz="711200">
            <a:lnSpc>
              <a:spcPct val="90000"/>
            </a:lnSpc>
            <a:spcBef>
              <a:spcPct val="0"/>
            </a:spcBef>
            <a:spcAft>
              <a:spcPct val="15000"/>
            </a:spcAft>
            <a:buChar char="•"/>
          </a:pPr>
          <a:r>
            <a:rPr lang="en-US" sz="1600" kern="1200" dirty="0"/>
            <a:t>Heater North -  BHC posted, screening for </a:t>
          </a:r>
          <a:r>
            <a:rPr lang="en-US" sz="1600" kern="1200" dirty="0" err="1"/>
            <a:t>SDoH</a:t>
          </a:r>
          <a:endParaRPr lang="en-US" sz="1600" kern="1200" dirty="0"/>
        </a:p>
      </dsp:txBody>
      <dsp:txXfrm>
        <a:off x="0" y="566764"/>
        <a:ext cx="6168189" cy="1133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EF805-0C28-4AE9-AC44-678C9C8FAC0C}">
      <dsp:nvSpPr>
        <dsp:cNvPr id="0" name=""/>
        <dsp:cNvSpPr/>
      </dsp:nvSpPr>
      <dsp:spPr>
        <a:xfrm>
          <a:off x="2356305" y="603705"/>
          <a:ext cx="4126589" cy="4126589"/>
        </a:xfrm>
        <a:prstGeom prst="blockArc">
          <a:avLst>
            <a:gd name="adj1" fmla="val 12600000"/>
            <a:gd name="adj2" fmla="val 16200000"/>
            <a:gd name="adj3" fmla="val 4523"/>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6ABB1F8-3291-4FFA-9002-72C17D93BF92}">
      <dsp:nvSpPr>
        <dsp:cNvPr id="0" name=""/>
        <dsp:cNvSpPr/>
      </dsp:nvSpPr>
      <dsp:spPr>
        <a:xfrm>
          <a:off x="2356305" y="603705"/>
          <a:ext cx="4126589" cy="4126589"/>
        </a:xfrm>
        <a:prstGeom prst="blockArc">
          <a:avLst>
            <a:gd name="adj1" fmla="val 9000000"/>
            <a:gd name="adj2" fmla="val 12600000"/>
            <a:gd name="adj3" fmla="val 4523"/>
          </a:avLst>
        </a:prstGeom>
        <a:solidFill>
          <a:schemeClr val="accent5">
            <a:hueOff val="-7947101"/>
            <a:satOff val="31849"/>
            <a:lumOff val="690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4B9CB24-2C53-4102-BAFC-A8E6B3CFDE20}">
      <dsp:nvSpPr>
        <dsp:cNvPr id="0" name=""/>
        <dsp:cNvSpPr/>
      </dsp:nvSpPr>
      <dsp:spPr>
        <a:xfrm>
          <a:off x="2356305" y="603705"/>
          <a:ext cx="4126589" cy="4126589"/>
        </a:xfrm>
        <a:prstGeom prst="blockArc">
          <a:avLst>
            <a:gd name="adj1" fmla="val 5400000"/>
            <a:gd name="adj2" fmla="val 9000000"/>
            <a:gd name="adj3" fmla="val 4523"/>
          </a:avLst>
        </a:prstGeom>
        <a:solidFill>
          <a:schemeClr val="accent5">
            <a:hueOff val="-5960326"/>
            <a:satOff val="23887"/>
            <a:lumOff val="517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FB944E5-7BA5-40FC-9324-77D180D6414A}">
      <dsp:nvSpPr>
        <dsp:cNvPr id="0" name=""/>
        <dsp:cNvSpPr/>
      </dsp:nvSpPr>
      <dsp:spPr>
        <a:xfrm>
          <a:off x="2356305" y="603705"/>
          <a:ext cx="4126589" cy="4126589"/>
        </a:xfrm>
        <a:prstGeom prst="blockArc">
          <a:avLst>
            <a:gd name="adj1" fmla="val 1800000"/>
            <a:gd name="adj2" fmla="val 5400000"/>
            <a:gd name="adj3" fmla="val 4523"/>
          </a:avLst>
        </a:prstGeom>
        <a:solidFill>
          <a:schemeClr val="accent5">
            <a:hueOff val="-3973551"/>
            <a:satOff val="15924"/>
            <a:lumOff val="345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C2A831F-C837-4CE9-9331-A8F675E7D34F}">
      <dsp:nvSpPr>
        <dsp:cNvPr id="0" name=""/>
        <dsp:cNvSpPr/>
      </dsp:nvSpPr>
      <dsp:spPr>
        <a:xfrm>
          <a:off x="2356305" y="603705"/>
          <a:ext cx="4126589" cy="4126589"/>
        </a:xfrm>
        <a:prstGeom prst="blockArc">
          <a:avLst>
            <a:gd name="adj1" fmla="val 19800000"/>
            <a:gd name="adj2" fmla="val 1800000"/>
            <a:gd name="adj3" fmla="val 4523"/>
          </a:avLst>
        </a:prstGeom>
        <a:solidFill>
          <a:schemeClr val="accent5">
            <a:hueOff val="-1986775"/>
            <a:satOff val="7962"/>
            <a:lumOff val="172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9C065B8-0785-4507-834B-56AC628971AE}">
      <dsp:nvSpPr>
        <dsp:cNvPr id="0" name=""/>
        <dsp:cNvSpPr/>
      </dsp:nvSpPr>
      <dsp:spPr>
        <a:xfrm>
          <a:off x="2356305" y="603705"/>
          <a:ext cx="4126589" cy="4126589"/>
        </a:xfrm>
        <a:prstGeom prst="blockArc">
          <a:avLst>
            <a:gd name="adj1" fmla="val 16200000"/>
            <a:gd name="adj2" fmla="val 19800000"/>
            <a:gd name="adj3" fmla="val 4523"/>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F24254B-750F-4F8A-94F6-8E8450CB08E8}">
      <dsp:nvSpPr>
        <dsp:cNvPr id="0" name=""/>
        <dsp:cNvSpPr/>
      </dsp:nvSpPr>
      <dsp:spPr>
        <a:xfrm>
          <a:off x="3276597" y="1523997"/>
          <a:ext cx="2286004" cy="2286004"/>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Business Process Re-design (BPR)</a:t>
          </a:r>
        </a:p>
      </dsp:txBody>
      <dsp:txXfrm>
        <a:off x="3611375" y="1858775"/>
        <a:ext cx="1616448" cy="1616448"/>
      </dsp:txXfrm>
    </dsp:sp>
    <dsp:sp modelId="{44814AE7-EA59-4079-BCE5-A45C2D3800E9}">
      <dsp:nvSpPr>
        <dsp:cNvPr id="0" name=""/>
        <dsp:cNvSpPr/>
      </dsp:nvSpPr>
      <dsp:spPr>
        <a:xfrm>
          <a:off x="3771550" y="2315"/>
          <a:ext cx="1296099" cy="1296099"/>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Create a vision, values, and objectives</a:t>
          </a:r>
        </a:p>
      </dsp:txBody>
      <dsp:txXfrm>
        <a:off x="3961359" y="192124"/>
        <a:ext cx="916481" cy="916481"/>
      </dsp:txXfrm>
    </dsp:sp>
    <dsp:sp modelId="{6B1D49BE-BD28-4DCF-A355-D0E43A1F859C}">
      <dsp:nvSpPr>
        <dsp:cNvPr id="0" name=""/>
        <dsp:cNvSpPr/>
      </dsp:nvSpPr>
      <dsp:spPr>
        <a:xfrm>
          <a:off x="5518007" y="1010632"/>
          <a:ext cx="1296099" cy="1296099"/>
        </a:xfrm>
        <a:prstGeom prst="ellipse">
          <a:avLst/>
        </a:prstGeom>
        <a:solidFill>
          <a:schemeClr val="accent5">
            <a:hueOff val="-1986775"/>
            <a:satOff val="7962"/>
            <a:lumOff val="172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Describe the current environment</a:t>
          </a:r>
        </a:p>
      </dsp:txBody>
      <dsp:txXfrm>
        <a:off x="5707816" y="1200441"/>
        <a:ext cx="916481" cy="916481"/>
      </dsp:txXfrm>
    </dsp:sp>
    <dsp:sp modelId="{DB4054C7-D7F5-484C-AAB5-A0B0E23BB6F1}">
      <dsp:nvSpPr>
        <dsp:cNvPr id="0" name=""/>
        <dsp:cNvSpPr/>
      </dsp:nvSpPr>
      <dsp:spPr>
        <a:xfrm>
          <a:off x="5518007" y="3027267"/>
          <a:ext cx="1296099" cy="1296099"/>
        </a:xfrm>
        <a:prstGeom prst="ellipse">
          <a:avLst/>
        </a:prstGeom>
        <a:solidFill>
          <a:schemeClr val="accent5">
            <a:hueOff val="-3973551"/>
            <a:satOff val="15924"/>
            <a:lumOff val="345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Brainstorm improvement ideas </a:t>
          </a:r>
        </a:p>
      </dsp:txBody>
      <dsp:txXfrm>
        <a:off x="5707816" y="3217076"/>
        <a:ext cx="916481" cy="916481"/>
      </dsp:txXfrm>
    </dsp:sp>
    <dsp:sp modelId="{2F9D5DCF-FBAC-4473-A1D0-A68F491CBBF6}">
      <dsp:nvSpPr>
        <dsp:cNvPr id="0" name=""/>
        <dsp:cNvSpPr/>
      </dsp:nvSpPr>
      <dsp:spPr>
        <a:xfrm>
          <a:off x="3771550" y="4035585"/>
          <a:ext cx="1296099" cy="1296099"/>
        </a:xfrm>
        <a:prstGeom prst="ellipse">
          <a:avLst/>
        </a:prstGeom>
        <a:solidFill>
          <a:schemeClr val="accent5">
            <a:hueOff val="-5960326"/>
            <a:satOff val="23887"/>
            <a:lumOff val="51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Pilot the change</a:t>
          </a:r>
        </a:p>
      </dsp:txBody>
      <dsp:txXfrm>
        <a:off x="3961359" y="4225394"/>
        <a:ext cx="916481" cy="916481"/>
      </dsp:txXfrm>
    </dsp:sp>
    <dsp:sp modelId="{E79620BD-B828-4752-A972-D9C5964167EA}">
      <dsp:nvSpPr>
        <dsp:cNvPr id="0" name=""/>
        <dsp:cNvSpPr/>
      </dsp:nvSpPr>
      <dsp:spPr>
        <a:xfrm>
          <a:off x="2025093" y="3027267"/>
          <a:ext cx="1296099" cy="1296099"/>
        </a:xfrm>
        <a:prstGeom prst="ellipse">
          <a:avLst/>
        </a:prstGeom>
        <a:solidFill>
          <a:schemeClr val="accent5">
            <a:hueOff val="-7947101"/>
            <a:satOff val="31849"/>
            <a:lumOff val="690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Evaluate the change</a:t>
          </a:r>
        </a:p>
      </dsp:txBody>
      <dsp:txXfrm>
        <a:off x="2214902" y="3217076"/>
        <a:ext cx="916481" cy="916481"/>
      </dsp:txXfrm>
    </dsp:sp>
    <dsp:sp modelId="{7450C273-94C6-4112-B5EC-333C80AD6E4F}">
      <dsp:nvSpPr>
        <dsp:cNvPr id="0" name=""/>
        <dsp:cNvSpPr/>
      </dsp:nvSpPr>
      <dsp:spPr>
        <a:xfrm>
          <a:off x="2025093" y="1010632"/>
          <a:ext cx="1296099" cy="1296099"/>
        </a:xfrm>
        <a:prstGeom prst="ellipse">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Implement the change</a:t>
          </a:r>
        </a:p>
      </dsp:txBody>
      <dsp:txXfrm>
        <a:off x="2214902" y="1200441"/>
        <a:ext cx="916481" cy="9164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EF805-0C28-4AE9-AC44-678C9C8FAC0C}">
      <dsp:nvSpPr>
        <dsp:cNvPr id="0" name=""/>
        <dsp:cNvSpPr/>
      </dsp:nvSpPr>
      <dsp:spPr>
        <a:xfrm>
          <a:off x="2356305" y="603705"/>
          <a:ext cx="4126589" cy="4126589"/>
        </a:xfrm>
        <a:prstGeom prst="blockArc">
          <a:avLst>
            <a:gd name="adj1" fmla="val 12600000"/>
            <a:gd name="adj2" fmla="val 16200000"/>
            <a:gd name="adj3" fmla="val 4523"/>
          </a:avLst>
        </a:prstGeom>
        <a:solidFill>
          <a:srgbClr val="4BACC6">
            <a:hueOff val="-9933876"/>
            <a:satOff val="39811"/>
            <a:lumOff val="8628"/>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6ABB1F8-3291-4FFA-9002-72C17D93BF92}">
      <dsp:nvSpPr>
        <dsp:cNvPr id="0" name=""/>
        <dsp:cNvSpPr/>
      </dsp:nvSpPr>
      <dsp:spPr>
        <a:xfrm>
          <a:off x="2356305" y="603705"/>
          <a:ext cx="4126589" cy="4126589"/>
        </a:xfrm>
        <a:prstGeom prst="blockArc">
          <a:avLst>
            <a:gd name="adj1" fmla="val 9000000"/>
            <a:gd name="adj2" fmla="val 12600000"/>
            <a:gd name="adj3" fmla="val 4523"/>
          </a:avLst>
        </a:prstGeom>
        <a:solidFill>
          <a:srgbClr val="4BACC6">
            <a:hueOff val="-7947101"/>
            <a:satOff val="31849"/>
            <a:lumOff val="6902"/>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4B9CB24-2C53-4102-BAFC-A8E6B3CFDE20}">
      <dsp:nvSpPr>
        <dsp:cNvPr id="0" name=""/>
        <dsp:cNvSpPr/>
      </dsp:nvSpPr>
      <dsp:spPr>
        <a:xfrm>
          <a:off x="2356305" y="603705"/>
          <a:ext cx="4126589" cy="4126589"/>
        </a:xfrm>
        <a:prstGeom prst="blockArc">
          <a:avLst>
            <a:gd name="adj1" fmla="val 5400000"/>
            <a:gd name="adj2" fmla="val 9000000"/>
            <a:gd name="adj3" fmla="val 4523"/>
          </a:avLst>
        </a:prstGeom>
        <a:solidFill>
          <a:srgbClr val="4BACC6">
            <a:hueOff val="-5960326"/>
            <a:satOff val="23887"/>
            <a:lumOff val="5177"/>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FB944E5-7BA5-40FC-9324-77D180D6414A}">
      <dsp:nvSpPr>
        <dsp:cNvPr id="0" name=""/>
        <dsp:cNvSpPr/>
      </dsp:nvSpPr>
      <dsp:spPr>
        <a:xfrm>
          <a:off x="2356305" y="603705"/>
          <a:ext cx="4126589" cy="4126589"/>
        </a:xfrm>
        <a:prstGeom prst="blockArc">
          <a:avLst>
            <a:gd name="adj1" fmla="val 1800000"/>
            <a:gd name="adj2" fmla="val 5400000"/>
            <a:gd name="adj3" fmla="val 4523"/>
          </a:avLst>
        </a:prstGeom>
        <a:solidFill>
          <a:srgbClr val="4BACC6">
            <a:hueOff val="-3973551"/>
            <a:satOff val="15924"/>
            <a:lumOff val="3451"/>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C2A831F-C837-4CE9-9331-A8F675E7D34F}">
      <dsp:nvSpPr>
        <dsp:cNvPr id="0" name=""/>
        <dsp:cNvSpPr/>
      </dsp:nvSpPr>
      <dsp:spPr>
        <a:xfrm>
          <a:off x="2356305" y="603705"/>
          <a:ext cx="4126589" cy="4126589"/>
        </a:xfrm>
        <a:prstGeom prst="blockArc">
          <a:avLst>
            <a:gd name="adj1" fmla="val 19800000"/>
            <a:gd name="adj2" fmla="val 1800000"/>
            <a:gd name="adj3" fmla="val 4523"/>
          </a:avLst>
        </a:prstGeom>
        <a:solidFill>
          <a:srgbClr val="4BACC6">
            <a:hueOff val="-1986775"/>
            <a:satOff val="7962"/>
            <a:lumOff val="1726"/>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9C065B8-0785-4507-834B-56AC628971AE}">
      <dsp:nvSpPr>
        <dsp:cNvPr id="0" name=""/>
        <dsp:cNvSpPr/>
      </dsp:nvSpPr>
      <dsp:spPr>
        <a:xfrm>
          <a:off x="2356305" y="603705"/>
          <a:ext cx="4126589" cy="4126589"/>
        </a:xfrm>
        <a:prstGeom prst="blockArc">
          <a:avLst>
            <a:gd name="adj1" fmla="val 16200000"/>
            <a:gd name="adj2" fmla="val 19800000"/>
            <a:gd name="adj3" fmla="val 4523"/>
          </a:avLst>
        </a:prstGeom>
        <a:solidFill>
          <a:srgbClr val="4BACC6">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F24254B-750F-4F8A-94F6-8E8450CB08E8}">
      <dsp:nvSpPr>
        <dsp:cNvPr id="0" name=""/>
        <dsp:cNvSpPr/>
      </dsp:nvSpPr>
      <dsp:spPr>
        <a:xfrm>
          <a:off x="3276597" y="1523997"/>
          <a:ext cx="2286004" cy="2286004"/>
        </a:xfrm>
        <a:prstGeom prst="ellipse">
          <a:avLst/>
        </a:pr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Business Process Re-design (BPR)</a:t>
          </a:r>
          <a:endParaRPr lang="en-US" sz="1800" kern="1200" dirty="0">
            <a:solidFill>
              <a:sysClr val="windowText" lastClr="000000"/>
            </a:solidFill>
            <a:latin typeface="Arial"/>
            <a:ea typeface="+mn-ea"/>
            <a:cs typeface="+mn-cs"/>
          </a:endParaRPr>
        </a:p>
      </dsp:txBody>
      <dsp:txXfrm>
        <a:off x="3611375" y="1858775"/>
        <a:ext cx="1616448" cy="1616448"/>
      </dsp:txXfrm>
    </dsp:sp>
    <dsp:sp modelId="{44814AE7-EA59-4079-BCE5-A45C2D3800E9}">
      <dsp:nvSpPr>
        <dsp:cNvPr id="0" name=""/>
        <dsp:cNvSpPr/>
      </dsp:nvSpPr>
      <dsp:spPr>
        <a:xfrm>
          <a:off x="3771550" y="2315"/>
          <a:ext cx="1296099" cy="1296099"/>
        </a:xfrm>
        <a:prstGeom prst="ellipse">
          <a:avLst/>
        </a:pr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Arial"/>
              <a:ea typeface="+mn-ea"/>
              <a:cs typeface="+mn-cs"/>
            </a:rPr>
            <a:t>Create a vision, values, and objectives</a:t>
          </a:r>
        </a:p>
      </dsp:txBody>
      <dsp:txXfrm>
        <a:off x="3961359" y="192124"/>
        <a:ext cx="916481" cy="916481"/>
      </dsp:txXfrm>
    </dsp:sp>
    <dsp:sp modelId="{6B1D49BE-BD28-4DCF-A355-D0E43A1F859C}">
      <dsp:nvSpPr>
        <dsp:cNvPr id="0" name=""/>
        <dsp:cNvSpPr/>
      </dsp:nvSpPr>
      <dsp:spPr>
        <a:xfrm>
          <a:off x="5518007" y="1010632"/>
          <a:ext cx="1296099" cy="1296099"/>
        </a:xfrm>
        <a:prstGeom prst="ellipse">
          <a:avLst/>
        </a:prstGeom>
        <a:solidFill>
          <a:srgbClr val="4BACC6">
            <a:hueOff val="-1986775"/>
            <a:satOff val="7962"/>
            <a:lumOff val="1726"/>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Arial"/>
              <a:ea typeface="+mn-ea"/>
              <a:cs typeface="+mn-cs"/>
            </a:rPr>
            <a:t>Describe the current environment</a:t>
          </a:r>
        </a:p>
      </dsp:txBody>
      <dsp:txXfrm>
        <a:off x="5707816" y="1200441"/>
        <a:ext cx="916481" cy="916481"/>
      </dsp:txXfrm>
    </dsp:sp>
    <dsp:sp modelId="{DB4054C7-D7F5-484C-AAB5-A0B0E23BB6F1}">
      <dsp:nvSpPr>
        <dsp:cNvPr id="0" name=""/>
        <dsp:cNvSpPr/>
      </dsp:nvSpPr>
      <dsp:spPr>
        <a:xfrm>
          <a:off x="5518007" y="3027267"/>
          <a:ext cx="1296099" cy="1296099"/>
        </a:xfrm>
        <a:prstGeom prst="ellipse">
          <a:avLst/>
        </a:prstGeom>
        <a:solidFill>
          <a:srgbClr val="4BACC6">
            <a:hueOff val="-3973551"/>
            <a:satOff val="15924"/>
            <a:lumOff val="3451"/>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Arial"/>
              <a:ea typeface="+mn-ea"/>
              <a:cs typeface="+mn-cs"/>
            </a:rPr>
            <a:t>Brainstorm improvement ideas </a:t>
          </a:r>
        </a:p>
      </dsp:txBody>
      <dsp:txXfrm>
        <a:off x="5707816" y="3217076"/>
        <a:ext cx="916481" cy="916481"/>
      </dsp:txXfrm>
    </dsp:sp>
    <dsp:sp modelId="{2F9D5DCF-FBAC-4473-A1D0-A68F491CBBF6}">
      <dsp:nvSpPr>
        <dsp:cNvPr id="0" name=""/>
        <dsp:cNvSpPr/>
      </dsp:nvSpPr>
      <dsp:spPr>
        <a:xfrm>
          <a:off x="3771550" y="4035585"/>
          <a:ext cx="1296099" cy="1296099"/>
        </a:xfrm>
        <a:prstGeom prst="ellipse">
          <a:avLst/>
        </a:prstGeom>
        <a:solidFill>
          <a:srgbClr val="4BACC6">
            <a:hueOff val="-5960326"/>
            <a:satOff val="23887"/>
            <a:lumOff val="5177"/>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Arial"/>
              <a:ea typeface="+mn-ea"/>
              <a:cs typeface="+mn-cs"/>
            </a:rPr>
            <a:t>Pilot the change</a:t>
          </a:r>
        </a:p>
      </dsp:txBody>
      <dsp:txXfrm>
        <a:off x="3961359" y="4225394"/>
        <a:ext cx="916481" cy="916481"/>
      </dsp:txXfrm>
    </dsp:sp>
    <dsp:sp modelId="{E79620BD-B828-4752-A972-D9C5964167EA}">
      <dsp:nvSpPr>
        <dsp:cNvPr id="0" name=""/>
        <dsp:cNvSpPr/>
      </dsp:nvSpPr>
      <dsp:spPr>
        <a:xfrm>
          <a:off x="2025093" y="3027267"/>
          <a:ext cx="1296099" cy="1296099"/>
        </a:xfrm>
        <a:prstGeom prst="ellipse">
          <a:avLst/>
        </a:prstGeom>
        <a:solidFill>
          <a:srgbClr val="4BACC6">
            <a:hueOff val="-7947101"/>
            <a:satOff val="31849"/>
            <a:lumOff val="6902"/>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Arial"/>
              <a:ea typeface="+mn-ea"/>
              <a:cs typeface="+mn-cs"/>
            </a:rPr>
            <a:t>Evaluate the change</a:t>
          </a:r>
        </a:p>
      </dsp:txBody>
      <dsp:txXfrm>
        <a:off x="2214902" y="3217076"/>
        <a:ext cx="916481" cy="916481"/>
      </dsp:txXfrm>
    </dsp:sp>
    <dsp:sp modelId="{7450C273-94C6-4112-B5EC-333C80AD6E4F}">
      <dsp:nvSpPr>
        <dsp:cNvPr id="0" name=""/>
        <dsp:cNvSpPr/>
      </dsp:nvSpPr>
      <dsp:spPr>
        <a:xfrm>
          <a:off x="2025093" y="1010632"/>
          <a:ext cx="1296099" cy="1296099"/>
        </a:xfrm>
        <a:prstGeom prst="ellipse">
          <a:avLst/>
        </a:prstGeom>
        <a:solidFill>
          <a:srgbClr val="4BACC6">
            <a:hueOff val="-9933876"/>
            <a:satOff val="39811"/>
            <a:lumOff val="8628"/>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Arial"/>
              <a:ea typeface="+mn-ea"/>
              <a:cs typeface="+mn-cs"/>
            </a:rPr>
            <a:t>Refine the change</a:t>
          </a:r>
        </a:p>
      </dsp:txBody>
      <dsp:txXfrm>
        <a:off x="2214902" y="1200441"/>
        <a:ext cx="916481" cy="91648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drawing1.xml><?xml version="1.0" encoding="utf-8"?>
<c:userShapes xmlns:c="http://schemas.openxmlformats.org/drawingml/2006/chart">
  <cdr:relSizeAnchor xmlns:cdr="http://schemas.openxmlformats.org/drawingml/2006/chartDrawing">
    <cdr:from>
      <cdr:x>0.37872</cdr:x>
      <cdr:y>0.69637</cdr:y>
    </cdr:from>
    <cdr:to>
      <cdr:x>0.6034</cdr:x>
      <cdr:y>0.83118</cdr:y>
    </cdr:to>
    <cdr:sp macro="" textlink="">
      <cdr:nvSpPr>
        <cdr:cNvPr id="2" name="TextBox 1"/>
        <cdr:cNvSpPr txBox="1"/>
      </cdr:nvSpPr>
      <cdr:spPr>
        <a:xfrm xmlns:a="http://schemas.openxmlformats.org/drawingml/2006/main">
          <a:off x="3285757" y="4385932"/>
          <a:ext cx="1949302" cy="849128"/>
        </a:xfrm>
        <a:prstGeom xmlns:a="http://schemas.openxmlformats.org/drawingml/2006/main" prst="rect">
          <a:avLst/>
        </a:prstGeom>
        <a:solidFill xmlns:a="http://schemas.openxmlformats.org/drawingml/2006/main">
          <a:sysClr val="window" lastClr="FFFFFF"/>
        </a:solidFill>
        <a:ln xmlns:a="http://schemas.openxmlformats.org/drawingml/2006/main">
          <a:solidFill>
            <a:sysClr val="windowText" lastClr="000000"/>
          </a:solidFill>
        </a:ln>
      </cdr:spPr>
      <cdr:txBody>
        <a:bodyPr xmlns:a="http://schemas.openxmlformats.org/drawingml/2006/main" vertOverflow="clip" wrap="square" rtlCol="0"/>
        <a:lstStyle xmlns:a="http://schemas.openxmlformats.org/drawingml/2006/main"/>
        <a:p xmlns:a="http://schemas.openxmlformats.org/drawingml/2006/main">
          <a:r>
            <a:rPr lang="en-US" sz="900" i="1" dirty="0"/>
            <a:t>*Data represents the pain score for 106 patients whom have</a:t>
          </a:r>
          <a:r>
            <a:rPr lang="en-US" sz="900" i="1" baseline="0" dirty="0"/>
            <a:t> pain scores documented in February 2018 and after completion of a downward titration.</a:t>
          </a:r>
          <a:endParaRPr lang="en-US" sz="900" i="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6245A47-0B4E-4F43-A83C-0B2082F7FAE7}" type="datetimeFigureOut">
              <a:rPr lang="en-US" smtClean="0"/>
              <a:t>3/5/2019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47FE8A1-BA16-412F-9D31-147190CD3AD7}" type="slidenum">
              <a:rPr lang="en-US" smtClean="0"/>
              <a:t>‹#›</a:t>
            </a:fld>
            <a:endParaRPr lang="en-US"/>
          </a:p>
        </p:txBody>
      </p:sp>
    </p:spTree>
    <p:extLst>
      <p:ext uri="{BB962C8B-B14F-4D97-AF65-F5344CB8AC3E}">
        <p14:creationId xmlns:p14="http://schemas.microsoft.com/office/powerpoint/2010/main" val="421665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treatment of addiction has been largely separate from mainstream medical care; OATC started ~1 </a:t>
            </a:r>
            <a:r>
              <a:rPr lang="en-US" dirty="0" err="1"/>
              <a:t>yr</a:t>
            </a:r>
            <a:r>
              <a:rPr lang="en-US" dirty="0"/>
              <a:t> ago w over arching goal of improving Recognition of OUD and Delivery of treatment in general medical settings; Move addiction treatment into mainstream clinical care- more accessible and better able to capture reachable moments to intervene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7C2C-3BCD-4B1F-A6AA-FDDDCA1A5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7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week decided to put on hold as the </a:t>
            </a:r>
          </a:p>
          <a:p>
            <a:r>
              <a:rPr lang="en-US" dirty="0"/>
              <a:t>Bridget </a:t>
            </a:r>
            <a:r>
              <a:rPr lang="en-US" dirty="0" err="1"/>
              <a:t>Aliaga</a:t>
            </a:r>
            <a:r>
              <a:rPr lang="en-US" dirty="0"/>
              <a:t> and Barbara Farnsworth- warm hand offs timely access to continue </a:t>
            </a:r>
            <a:r>
              <a:rPr lang="en-US" dirty="0" err="1"/>
              <a:t>bup</a:t>
            </a:r>
            <a:r>
              <a:rPr lang="en-US" dirty="0"/>
              <a:t> started </a:t>
            </a:r>
            <a:r>
              <a:rPr lang="en-US" dirty="0" err="1"/>
              <a:t>inpt</a:t>
            </a:r>
            <a:r>
              <a:rPr lang="en-US" dirty="0"/>
              <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48DF5-3F52-4E60-853F-4211210D56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12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7C2C-3BCD-4B1F-A6AA-FDDDCA1A5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63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Cheshire 5/16; free online training PCSS-NOW </a:t>
            </a:r>
            <a:r>
              <a:rPr lang="en-US" dirty="0" err="1"/>
              <a:t>Sanjit</a:t>
            </a:r>
            <a:r>
              <a:rPr lang="en-US" dirty="0"/>
              <a:t> Maruti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7C2C-3BCD-4B1F-A6AA-FDDDCA1A5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88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019D3-4799-4DA3-965F-590E3E3BC0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 by NHCF, founded</a:t>
            </a:r>
            <a:r>
              <a:rPr lang="en-US" baseline="0" dirty="0"/>
              <a:t> in 2018</a:t>
            </a:r>
            <a:endParaRPr lang="en-US" dirty="0"/>
          </a:p>
        </p:txBody>
      </p:sp>
      <p:sp>
        <p:nvSpPr>
          <p:cNvPr id="4" name="Slide Number Placeholder 3"/>
          <p:cNvSpPr>
            <a:spLocks noGrp="1"/>
          </p:cNvSpPr>
          <p:nvPr>
            <p:ph type="sldNum" sz="quarter" idx="10"/>
          </p:nvPr>
        </p:nvSpPr>
        <p:spPr/>
        <p:txBody>
          <a:bodyPr/>
          <a:lstStyle/>
          <a:p>
            <a:fld id="{70B8B99F-D736-994F-A448-BD5149222785}" type="slidenum">
              <a:rPr lang="en-US" smtClean="0"/>
              <a:pPr/>
              <a:t>29</a:t>
            </a:fld>
            <a:endParaRPr lang="en-US"/>
          </a:p>
        </p:txBody>
      </p:sp>
    </p:spTree>
    <p:extLst>
      <p:ext uri="{BB962C8B-B14F-4D97-AF65-F5344CB8AC3E}">
        <p14:creationId xmlns:p14="http://schemas.microsoft.com/office/powerpoint/2010/main" val="29217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Target problem and population– perinatal</a:t>
            </a:r>
            <a:r>
              <a:rPr lang="en-US" sz="1200" b="0" i="0" kern="1200" baseline="0" dirty="0">
                <a:solidFill>
                  <a:schemeClr val="tx1"/>
                </a:solidFill>
                <a:effectLst/>
                <a:latin typeface="+mn-lt"/>
                <a:ea typeface="+mn-ea"/>
                <a:cs typeface="+mn-cs"/>
              </a:rPr>
              <a:t> and parenting women with SUD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Brief project description</a:t>
            </a:r>
          </a:p>
          <a:p>
            <a:r>
              <a:rPr lang="en-US" sz="1200" b="0" i="0" kern="1200" dirty="0">
                <a:solidFill>
                  <a:schemeClr val="tx1"/>
                </a:solidFill>
                <a:effectLst/>
                <a:latin typeface="+mn-lt"/>
                <a:ea typeface="+mn-ea"/>
                <a:cs typeface="+mn-cs"/>
              </a:rPr>
              <a:t>Progress/status/data if available</a:t>
            </a:r>
          </a:p>
          <a:p>
            <a:r>
              <a:rPr lang="en-US" sz="1200" b="0" i="0" kern="1200" dirty="0">
                <a:solidFill>
                  <a:schemeClr val="tx1"/>
                </a:solidFill>
                <a:effectLst/>
                <a:latin typeface="+mn-lt"/>
                <a:ea typeface="+mn-ea"/>
                <a:cs typeface="+mn-cs"/>
              </a:rPr>
              <a:t>Next steps &amp; opportunities for other to engage /expand/replicate</a:t>
            </a:r>
          </a:p>
          <a:p>
            <a:endParaRPr lang="en-US" sz="1200" b="0" i="0" kern="1200" dirty="0">
              <a:solidFill>
                <a:schemeClr val="tx1"/>
              </a:solidFill>
              <a:effectLst/>
              <a:latin typeface="+mn-lt"/>
              <a:ea typeface="+mn-ea"/>
              <a:cs typeface="+mn-cs"/>
            </a:endParaRPr>
          </a:p>
          <a:p>
            <a:r>
              <a:rPr lang="en-US" dirty="0"/>
              <a:t>Moms in Recovery Program/IOP (Julie)</a:t>
            </a:r>
          </a:p>
          <a:p>
            <a:pPr marL="171450" indent="-171450">
              <a:buFont typeface="Arial" panose="020B0604020202020204" pitchFamily="34" charset="0"/>
              <a:buChar char="•"/>
            </a:pPr>
            <a:r>
              <a:rPr lang="en-US" dirty="0"/>
              <a:t>One</a:t>
            </a:r>
            <a:r>
              <a:rPr lang="en-US" baseline="0" dirty="0"/>
              <a:t> year anniversary of IOP (17 patients either completed or currently enrolled)</a:t>
            </a:r>
          </a:p>
          <a:p>
            <a:pPr marL="171450" indent="-171450">
              <a:buFont typeface="Arial" panose="020B0604020202020204" pitchFamily="34" charset="0"/>
              <a:buChar char="•"/>
            </a:pPr>
            <a:r>
              <a:rPr lang="en-US" baseline="0" dirty="0"/>
              <a:t>54 active total patients currently; ~175 over 5.5 years</a:t>
            </a:r>
          </a:p>
          <a:p>
            <a:pPr marL="171450" indent="-171450">
              <a:buFont typeface="Arial" panose="020B0604020202020204" pitchFamily="34" charset="0"/>
              <a:buChar char="•"/>
            </a:pPr>
            <a:r>
              <a:rPr lang="en-US" baseline="0" dirty="0"/>
              <a:t>Working on trying to fund positions through operations rather than external grants</a:t>
            </a:r>
          </a:p>
          <a:p>
            <a:pPr marL="171450" indent="-171450">
              <a:buFont typeface="Arial" panose="020B0604020202020204" pitchFamily="34" charset="0"/>
              <a:buChar char="•"/>
            </a:pPr>
            <a:r>
              <a:rPr lang="en-US" baseline="0" dirty="0"/>
              <a:t>Gathering data to track postpartum retention and outcomes of coordinated vs integrated care</a:t>
            </a:r>
          </a:p>
          <a:p>
            <a:pPr marL="171450" indent="-171450">
              <a:buFont typeface="Arial" panose="020B0604020202020204" pitchFamily="34" charset="0"/>
              <a:buChar char="•"/>
            </a:pPr>
            <a:endParaRPr lang="en-US" dirty="0"/>
          </a:p>
          <a:p>
            <a:r>
              <a:rPr lang="en-US" dirty="0" err="1"/>
              <a:t>iMAT</a:t>
            </a:r>
            <a:r>
              <a:rPr lang="en-US" dirty="0"/>
              <a:t>-OB (Julie)</a:t>
            </a:r>
          </a:p>
          <a:p>
            <a:pPr marL="171450" indent="-171450">
              <a:buFont typeface="Arial" panose="020B0604020202020204" pitchFamily="34" charset="0"/>
              <a:buChar char="•"/>
            </a:pPr>
            <a:r>
              <a:rPr lang="en-US" dirty="0"/>
              <a:t>6 practices around NH all ready to accept patients</a:t>
            </a:r>
          </a:p>
          <a:p>
            <a:pPr marL="171450" indent="-171450">
              <a:buFont typeface="Arial" panose="020B0604020202020204" pitchFamily="34" charset="0"/>
              <a:buChar char="•"/>
            </a:pPr>
            <a:r>
              <a:rPr lang="en-US" dirty="0"/>
              <a:t>Implementation</a:t>
            </a:r>
            <a:r>
              <a:rPr lang="en-US" baseline="0" dirty="0"/>
              <a:t> challenges- hiring of BHC, provider anxiety</a:t>
            </a:r>
          </a:p>
          <a:p>
            <a:pPr marL="0" indent="0">
              <a:buFont typeface="Arial" panose="020B0604020202020204" pitchFamily="34" charset="0"/>
              <a:buNone/>
            </a:pPr>
            <a:endParaRPr lang="en-US" dirty="0"/>
          </a:p>
          <a:p>
            <a:r>
              <a:rPr lang="en-US" dirty="0"/>
              <a:t>CARPP Q&amp;A Service (Julie)</a:t>
            </a:r>
          </a:p>
          <a:p>
            <a:pPr marL="171450" indent="-171450">
              <a:buFont typeface="Arial" panose="020B0604020202020204" pitchFamily="34" charset="0"/>
              <a:buChar char="•"/>
            </a:pPr>
            <a:r>
              <a:rPr lang="en-US" dirty="0"/>
              <a:t>Clinical and practice consultation for providers</a:t>
            </a:r>
          </a:p>
          <a:p>
            <a:pPr marL="171450" indent="-171450">
              <a:buFont typeface="Arial" panose="020B0604020202020204" pitchFamily="34" charset="0"/>
              <a:buChar char="•"/>
            </a:pPr>
            <a:r>
              <a:rPr lang="en-US" dirty="0"/>
              <a:t>Website, email, “</a:t>
            </a:r>
            <a:r>
              <a:rPr lang="en-US" dirty="0" err="1"/>
              <a:t>warmline</a:t>
            </a:r>
            <a:r>
              <a:rPr lang="en-US" dirty="0"/>
              <a:t>”</a:t>
            </a:r>
          </a:p>
          <a:p>
            <a:pPr marL="171450" indent="-171450">
              <a:buFont typeface="Arial" panose="020B0604020202020204" pitchFamily="34" charset="0"/>
              <a:buChar char="•"/>
            </a:pPr>
            <a:r>
              <a:rPr lang="en-US" dirty="0"/>
              <a:t>Over 100 inquiries</a:t>
            </a:r>
          </a:p>
          <a:p>
            <a:pPr marL="171450" indent="-171450">
              <a:buFont typeface="Arial" panose="020B0604020202020204" pitchFamily="34" charset="0"/>
              <a:buChar char="•"/>
            </a:pPr>
            <a:r>
              <a:rPr lang="en-US" dirty="0"/>
              <a:t>Other states inquiring about replicating</a:t>
            </a:r>
          </a:p>
          <a:p>
            <a:pPr marL="0" indent="0">
              <a:buFont typeface="Arial" panose="020B0604020202020204" pitchFamily="34" charset="0"/>
              <a:buNone/>
            </a:pPr>
            <a:endParaRPr lang="en-US" dirty="0"/>
          </a:p>
          <a:p>
            <a:r>
              <a:rPr lang="en-US" dirty="0"/>
              <a:t>OB Purple Pod:  </a:t>
            </a:r>
          </a:p>
          <a:p>
            <a:pPr marL="171450" indent="-171450">
              <a:buFont typeface="Arial" panose="020B0604020202020204" pitchFamily="34" charset="0"/>
              <a:buChar char="•"/>
            </a:pPr>
            <a:r>
              <a:rPr lang="en-US" dirty="0"/>
              <a:t>PGY2 resident clinic dedicated to the care of pregnant and postpartum women with SUDs</a:t>
            </a:r>
          </a:p>
          <a:p>
            <a:pPr marL="171450" indent="-171450">
              <a:buFont typeface="Arial" panose="020B0604020202020204" pitchFamily="34" charset="0"/>
              <a:buChar char="•"/>
            </a:pPr>
            <a:r>
              <a:rPr lang="en-US" dirty="0"/>
              <a:t>Team based, multidisciplinary care includes Behavioral health, Community Health worker, RN case management, </a:t>
            </a:r>
          </a:p>
          <a:p>
            <a:pPr marL="171450" indent="-171450">
              <a:buFont typeface="Arial" panose="020B0604020202020204" pitchFamily="34" charset="0"/>
              <a:buChar char="•"/>
            </a:pPr>
            <a:r>
              <a:rPr lang="en-US" dirty="0"/>
              <a:t>Residents obtain </a:t>
            </a:r>
            <a:r>
              <a:rPr lang="en-US" dirty="0" err="1"/>
              <a:t>bup</a:t>
            </a:r>
            <a:r>
              <a:rPr lang="en-US" dirty="0"/>
              <a:t> waiver training</a:t>
            </a:r>
          </a:p>
          <a:p>
            <a:pPr marL="171450" indent="-171450">
              <a:buFont typeface="Arial" panose="020B0604020202020204" pitchFamily="34" charset="0"/>
              <a:buChar char="•"/>
            </a:pPr>
            <a:r>
              <a:rPr lang="en-US" dirty="0"/>
              <a:t>Year 2 wrapping up in June</a:t>
            </a:r>
          </a:p>
          <a:p>
            <a:pPr marL="171450" indent="-171450">
              <a:buFont typeface="Arial" panose="020B0604020202020204" pitchFamily="34" charset="0"/>
              <a:buChar char="•"/>
            </a:pPr>
            <a:r>
              <a:rPr lang="en-US" dirty="0"/>
              <a:t>Specialty training has become a selling point during residency interviews</a:t>
            </a:r>
          </a:p>
          <a:p>
            <a:endParaRPr lang="en-US" dirty="0"/>
          </a:p>
          <a:p>
            <a:r>
              <a:rPr lang="en-US" dirty="0"/>
              <a:t>PCORI:</a:t>
            </a:r>
          </a:p>
          <a:p>
            <a:pPr marL="171450" indent="-171450">
              <a:buFont typeface="Arial" panose="020B0604020202020204" pitchFamily="34" charset="0"/>
              <a:buChar char="•"/>
            </a:pPr>
            <a:r>
              <a:rPr lang="en-US" dirty="0"/>
              <a:t>Data collection to start in June, 2019, IRB approved; &gt; 24 sites across tristate region</a:t>
            </a:r>
          </a:p>
          <a:p>
            <a:pPr marL="171450" indent="-171450">
              <a:buFont typeface="Arial" panose="020B0604020202020204" pitchFamily="34" charset="0"/>
              <a:buChar char="•"/>
            </a:pPr>
            <a:r>
              <a:rPr lang="en-US" dirty="0"/>
              <a:t>Hiring to fill Data analyst and Research Nurse positions now</a:t>
            </a:r>
          </a:p>
          <a:p>
            <a:pPr marL="0" indent="0">
              <a:buFont typeface="Arial" panose="020B0604020202020204" pitchFamily="34" charset="0"/>
              <a:buNone/>
            </a:pPr>
            <a:r>
              <a:rPr lang="en-US" dirty="0"/>
              <a:t> </a:t>
            </a:r>
          </a:p>
          <a:p>
            <a:r>
              <a:rPr lang="en-US" dirty="0"/>
              <a:t>IDN funding to explore possible partnerships for residential treatment</a:t>
            </a:r>
          </a:p>
          <a:p>
            <a:pPr marL="171450" indent="-171450">
              <a:buFont typeface="Arial" panose="020B0604020202020204" pitchFamily="34" charset="0"/>
              <a:buChar char="•"/>
            </a:pPr>
            <a:r>
              <a:rPr lang="en-US" dirty="0"/>
              <a:t>Short term funding to describe model and identify possible funding sources</a:t>
            </a:r>
          </a:p>
          <a:p>
            <a:pPr marL="171450" indent="-171450">
              <a:buFont typeface="Arial" panose="020B0604020202020204" pitchFamily="34" charset="0"/>
              <a:buChar char="•"/>
            </a:pPr>
            <a:r>
              <a:rPr lang="en-US" dirty="0"/>
              <a:t>Multidisciplinary support-  Ob/Peds/Psych</a:t>
            </a:r>
          </a:p>
          <a:p>
            <a:pPr marL="171450" indent="-171450">
              <a:buFont typeface="Arial" panose="020B0604020202020204" pitchFamily="34" charset="0"/>
              <a:buChar char="•"/>
            </a:pPr>
            <a:r>
              <a:rPr lang="en-US" dirty="0"/>
              <a:t>No long term residential treatment exists in the state for women with children north/west of Nashua</a:t>
            </a:r>
          </a:p>
          <a:p>
            <a:pPr marL="171450" indent="-171450">
              <a:buFont typeface="Arial" panose="020B0604020202020204" pitchFamily="34" charset="0"/>
              <a:buChar char="•"/>
            </a:pPr>
            <a:r>
              <a:rPr lang="en-US" dirty="0"/>
              <a:t>Alternatives include separation from children while mom goes to rehab, or refusal of necessary treatment</a:t>
            </a:r>
          </a:p>
          <a:p>
            <a:pPr marL="171450" indent="-171450">
              <a:buFont typeface="Arial" panose="020B0604020202020204" pitchFamily="34" charset="0"/>
              <a:buChar char="•"/>
            </a:pPr>
            <a:r>
              <a:rPr lang="en-US" dirty="0"/>
              <a:t>The optimal, replicable treatment model for this vulnerable population is not yet defined-  rich area for research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02A52-D655-4CB5-92F6-6625613EB249}" type="slidenum">
              <a:rPr lang="en-US" smtClean="0"/>
              <a:t>30</a:t>
            </a:fld>
            <a:endParaRPr lang="en-US"/>
          </a:p>
        </p:txBody>
      </p:sp>
    </p:spTree>
    <p:extLst>
      <p:ext uri="{BB962C8B-B14F-4D97-AF65-F5344CB8AC3E}">
        <p14:creationId xmlns:p14="http://schemas.microsoft.com/office/powerpoint/2010/main" val="19219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579">
              <a:defRPr/>
            </a:pPr>
            <a:r>
              <a:rPr lang="en-US" dirty="0"/>
              <a:t>On Jan 22 &amp; 23 we held ou</a:t>
            </a:r>
            <a:r>
              <a:rPr lang="en-US" baseline="0" dirty="0"/>
              <a:t>r 2</a:t>
            </a:r>
            <a:r>
              <a:rPr lang="en-US" baseline="30000" dirty="0"/>
              <a:t>nd</a:t>
            </a:r>
            <a:r>
              <a:rPr lang="en-US" baseline="0" dirty="0"/>
              <a:t> and 3</a:t>
            </a:r>
            <a:r>
              <a:rPr lang="en-US" baseline="30000" dirty="0"/>
              <a:t>rd</a:t>
            </a:r>
            <a:r>
              <a:rPr lang="en-US" baseline="0" dirty="0"/>
              <a:t> ESC full day training conferences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7DB87-DC16-4B45-AF63-215DCB80C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020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a:t>
            </a:r>
            <a:r>
              <a:rPr lang="en-US" baseline="0" dirty="0"/>
              <a:t> Daisy Goodman, Julie Frew for slides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7DB87-DC16-4B45-AF63-215DCB80C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715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Paul for inviting me, to share the work of a large group of people over the past 10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Dr. Torrey for his leadership in all of this work.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Sally Kraft in Population Health.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Large team of people I need to mention a few up front.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Joanne Wagner, our BHC’s (Laura, Nancy Amanda – new cohort I’ll introduce later).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Jen Raymond – project manager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Charlie Brackett – IM Champion and KM representative.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Jules, Nisha, Gillian (Rick Farrell) – consultation in Primary Care – Gillian for </a:t>
            </a:r>
            <a:r>
              <a:rPr kumimoji="0" lang="en-US" sz="1200" b="0" i="0" u="none" strike="noStrike" kern="1200" cap="none" spc="0" normalizeH="0" baseline="0" noProof="0" dirty="0" err="1">
                <a:ln>
                  <a:noFill/>
                </a:ln>
                <a:solidFill>
                  <a:prstClr val="black"/>
                </a:solidFill>
                <a:effectLst/>
                <a:uLnTx/>
                <a:uFillTx/>
                <a:latin typeface="+mn-lt"/>
                <a:ea typeface="+mn-ea"/>
                <a:cs typeface="+mn-cs"/>
              </a:rPr>
              <a:t>eConsults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Joe Bond – help on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you will see a whole range of people and a great deal of momentum over the past 2 ½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our department </a:t>
            </a:r>
            <a:r>
              <a:rPr kumimoji="0" lang="en-US" sz="1200" b="0" i="0" u="none" strike="noStrike" kern="1200" cap="none" spc="0" normalizeH="0" baseline="0" noProof="0" dirty="0" err="1">
                <a:ln>
                  <a:noFill/>
                </a:ln>
                <a:solidFill>
                  <a:prstClr val="black"/>
                </a:solidFill>
                <a:effectLst/>
                <a:uLnTx/>
                <a:uFillTx/>
                <a:latin typeface="+mn-lt"/>
                <a:ea typeface="+mn-ea"/>
                <a:cs typeface="+mn-cs"/>
              </a:rPr>
              <a:t>joing</a:t>
            </a:r>
            <a:r>
              <a:rPr kumimoji="0" lang="en-US" sz="1200" b="0" i="0" u="none" strike="noStrike" kern="1200" cap="none" spc="0" normalizeH="0" baseline="0" noProof="0" dirty="0">
                <a:ln>
                  <a:noFill/>
                </a:ln>
                <a:solidFill>
                  <a:prstClr val="black"/>
                </a:solidFill>
                <a:effectLst/>
                <a:uLnTx/>
                <a:uFillTx/>
                <a:latin typeface="+mn-lt"/>
                <a:ea typeface="+mn-ea"/>
                <a:cs typeface="+mn-cs"/>
              </a:rPr>
              <a:t> DHMC/DH-H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State’s commitment to Integrated Care and responses to the Opioid Crisis.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story of Integration is Really a story of the ever increasing realization and acceptance that mental health impacts everyone – either directly or through someone we care about and is essential to overall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(Dr. Torrey quote: No Health without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that for the past 100 years the care of people with MH and SUD has been marginalized, carved out, denied, fragmented, expensive and for many inaccessible.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However, We are now in a period where the forces of the public voice, legislation, payment models and delivery systems are motivated and incentivized to bring the care of the body and the mind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Not easy to create integrated care from systems that have evolved separately for so 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Not fast, but the pace of change is increasing </a:t>
            </a:r>
            <a:r>
              <a:rPr kumimoji="0" lang="en-US" sz="1200" b="0" i="0" u="none" strike="noStrike" kern="1200" cap="none" spc="0" normalizeH="0" baseline="0" noProof="0" dirty="0" err="1">
                <a:ln>
                  <a:noFill/>
                </a:ln>
                <a:solidFill>
                  <a:prstClr val="black"/>
                </a:solidFill>
                <a:effectLst/>
                <a:uLnTx/>
                <a:uFillTx/>
                <a:latin typeface="+mn-lt"/>
                <a:ea typeface="+mn-ea"/>
                <a:cs typeface="+mn-cs"/>
              </a:rPr>
              <a:t>rapily</a:t>
            </a:r>
            <a:r>
              <a:rPr kumimoji="0" lang="en-US" sz="1200" b="0" i="0" u="none" strike="noStrike" kern="1200" cap="none" spc="0" normalizeH="0" baseline="0" noProof="0" dirty="0">
                <a:ln>
                  <a:noFill/>
                </a:ln>
                <a:solidFill>
                  <a:prstClr val="black"/>
                </a:solidFill>
                <a:effectLst/>
                <a:uLnTx/>
                <a:uFillTx/>
                <a:latin typeface="+mn-lt"/>
                <a:ea typeface="+mn-ea"/>
                <a:cs typeface="+mn-cs"/>
              </a:rPr>
              <a:t> – locally and nationally.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729F2-E830-48CF-9B0C-E7A0EC5B8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2753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from DH-H and the state.</a:t>
            </a:r>
          </a:p>
          <a:p>
            <a:r>
              <a:rPr lang="en-US" dirty="0"/>
              <a:t>Hired 7 new BHC’s</a:t>
            </a:r>
          </a:p>
          <a:p>
            <a:pPr marL="171450" indent="-171450">
              <a:buFontTx/>
              <a:buChar char="-"/>
            </a:pPr>
            <a:r>
              <a:rPr lang="en-US" dirty="0"/>
              <a:t>Also want to mention</a:t>
            </a:r>
          </a:p>
          <a:p>
            <a:pPr marL="171450" indent="-171450">
              <a:buFontTx/>
              <a:buChar char="-"/>
            </a:pPr>
            <a:r>
              <a:rPr lang="en-US" dirty="0"/>
              <a:t>- Sue Pullen in peds Lebanon</a:t>
            </a:r>
          </a:p>
          <a:p>
            <a:pPr marL="171450" indent="-171450">
              <a:buFontTx/>
              <a:buChar char="-"/>
            </a:pPr>
            <a:r>
              <a:rPr lang="en-US" dirty="0"/>
              <a:t>Deb Hanson peds </a:t>
            </a:r>
            <a:r>
              <a:rPr lang="en-US" dirty="0" err="1"/>
              <a:t>manhester</a:t>
            </a:r>
            <a:endParaRPr lang="en-US" dirty="0"/>
          </a:p>
          <a:p>
            <a:pPr marL="171450" indent="-171450">
              <a:buFontTx/>
              <a:buChar char="-"/>
            </a:pPr>
            <a:r>
              <a:rPr lang="en-US" dirty="0"/>
              <a:t>Sara baker – adult Nashua</a:t>
            </a:r>
          </a:p>
          <a:p>
            <a:pPr marL="171450" indent="-171450">
              <a:buFontTx/>
              <a:buChar char="-"/>
            </a:pPr>
            <a:endParaRPr lang="en-US" dirty="0"/>
          </a:p>
          <a:p>
            <a:pPr marL="171450" indent="-171450">
              <a:buFontTx/>
              <a:buChar char="-"/>
            </a:pPr>
            <a:r>
              <a:rPr lang="en-US" dirty="0"/>
              <a:t>Open positions:</a:t>
            </a:r>
          </a:p>
          <a:p>
            <a:pPr marL="171450" indent="-171450">
              <a:buFontTx/>
              <a:buChar char="-"/>
            </a:pPr>
            <a:r>
              <a:rPr lang="en-US" dirty="0"/>
              <a:t>Lebanon</a:t>
            </a:r>
          </a:p>
          <a:p>
            <a:pPr marL="171450" indent="-171450">
              <a:buFontTx/>
              <a:buChar char="-"/>
            </a:pPr>
            <a:r>
              <a:rPr lang="en-US" dirty="0"/>
              <a:t>Bedford</a:t>
            </a:r>
          </a:p>
          <a:p>
            <a:pPr marL="171450" indent="-171450">
              <a:buFontTx/>
              <a:buChar char="-"/>
            </a:pPr>
            <a:r>
              <a:rPr lang="en-US" dirty="0"/>
              <a:t>Nashua</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729F2-E830-48CF-9B0C-E7A0EC5B8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274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willful misbehavior or a moral failing</a:t>
            </a:r>
          </a:p>
          <a:p>
            <a:pPr marL="171450" indent="-171450">
              <a:buFontTx/>
              <a:buChar char="-"/>
            </a:pPr>
            <a:r>
              <a:rPr lang="en-US" dirty="0"/>
              <a:t>due to inadequate training and knowledge, bias, stigma and lack of ownership. Diabetes.</a:t>
            </a:r>
          </a:p>
          <a:p>
            <a:pPr marL="171450" indent="-171450">
              <a:buFontTx/>
              <a:buChar char="-"/>
            </a:pPr>
            <a:r>
              <a:rPr lang="en-US" dirty="0"/>
              <a:t>These barriers can be addressed by mainstreaming OUD treatment into general medical settings</a:t>
            </a:r>
          </a:p>
          <a:p>
            <a:r>
              <a:rPr lang="en-US" dirty="0"/>
              <a:t>-EBM: PAP vs mat- counseling is important, but shouldn’t be a precondition for medication.</a:t>
            </a:r>
          </a:p>
          <a:p>
            <a:r>
              <a:rPr lang="en-US" dirty="0"/>
              <a:t>OAT: 70% reduction in all cause mortality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827A6-A210-A349-8741-FE84EF8C1A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927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tracking our screening rates.</a:t>
            </a:r>
          </a:p>
          <a:p>
            <a:r>
              <a:rPr lang="en-US" dirty="0"/>
              <a:t>Light green all eligible patients to be screened.</a:t>
            </a:r>
          </a:p>
          <a:p>
            <a:r>
              <a:rPr lang="en-US" dirty="0"/>
              <a:t>Dark great – those completing the electronic screen.</a:t>
            </a:r>
          </a:p>
          <a:p>
            <a:endParaRPr lang="en-US" dirty="0"/>
          </a:p>
          <a:p>
            <a:r>
              <a:rPr lang="en-US" dirty="0"/>
              <a:t>As hi as 90%</a:t>
            </a:r>
          </a:p>
          <a:p>
            <a:r>
              <a:rPr lang="en-US" dirty="0"/>
              <a:t>National rate of 2-4%</a:t>
            </a:r>
          </a:p>
          <a:p>
            <a:endParaRPr lang="en-US" dirty="0"/>
          </a:p>
          <a:p>
            <a:r>
              <a:rPr lang="en-US" dirty="0"/>
              <a:t>Positives of </a:t>
            </a:r>
            <a:r>
              <a:rPr lang="en-US" dirty="0" err="1"/>
              <a:t>thos</a:t>
            </a:r>
            <a:r>
              <a:rPr lang="en-US" dirty="0"/>
              <a:t> who did the full.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729F2-E830-48CF-9B0C-E7A0EC5B8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509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positive referred to BHC</a:t>
            </a:r>
          </a:p>
          <a:p>
            <a:pPr marL="171450" indent="-171450">
              <a:buFontTx/>
              <a:buChar char="-"/>
            </a:pPr>
            <a:r>
              <a:rPr lang="en-US" dirty="0"/>
              <a:t>50%</a:t>
            </a:r>
          </a:p>
          <a:p>
            <a:pPr marL="171450" indent="-171450">
              <a:buFontTx/>
              <a:buChar char="-"/>
            </a:pPr>
            <a:r>
              <a:rPr lang="en-US" dirty="0"/>
              <a:t>And of those 50% engaged with BHC or complete an episode of care which averages 3 months</a:t>
            </a:r>
          </a:p>
          <a:p>
            <a:pPr marL="171450" indent="-171450">
              <a:buFontTx/>
              <a:buChar char="-"/>
            </a:pPr>
            <a:r>
              <a:rPr lang="en-US" dirty="0"/>
              <a:t>- combination of phone and in office outreach.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729F2-E830-48CF-9B0C-E7A0EC5B8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43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the goals of BHI is to not only to provide a resource to primary care to address the breadth of these clinical issues but also to demonstrate some sort of financial value to the senior leaders. </a:t>
            </a:r>
          </a:p>
          <a:p>
            <a:endParaRPr lang="en-US" baseline="0" dirty="0"/>
          </a:p>
          <a:p>
            <a:r>
              <a:rPr lang="en-US" baseline="0" dirty="0"/>
              <a:t>For patients enrolled in Collaborative Care – the model described earlier  </a:t>
            </a:r>
          </a:p>
          <a:p>
            <a:endParaRPr lang="en-US" baseline="0" dirty="0"/>
          </a:p>
          <a:p>
            <a:r>
              <a:rPr lang="en-US" baseline="0" dirty="0"/>
              <a:t>One of these measures is to open up access to the department.  This shows a decrease of 57% of same day utilization of SDA and SDA </a:t>
            </a:r>
            <a:r>
              <a:rPr lang="en-US" baseline="0" dirty="0" err="1"/>
              <a:t>ext</a:t>
            </a:r>
            <a:r>
              <a:rPr lang="en-US" baseline="0" dirty="0"/>
              <a:t> appointments in FP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729F2-E830-48CF-9B0C-E7A0EC5B8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174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expansion – hiring wave</a:t>
            </a:r>
          </a:p>
          <a:p>
            <a:r>
              <a:rPr lang="en-US" dirty="0"/>
              <a:t>Number of patients we are identifying and systematically tracking is increasing rapidly</a:t>
            </a:r>
          </a:p>
          <a:p>
            <a:r>
              <a:rPr lang="en-US" dirty="0"/>
              <a:t>1/3 of patients being identified, referred to BHC and systematically tracked – since Dec 2018 (3 months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729F2-E830-48CF-9B0C-E7A0EC5B85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601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Joe has helped us build this dashboard – </a:t>
            </a:r>
          </a:p>
          <a:p>
            <a:r>
              <a:rPr lang="en-US" b="1" dirty="0"/>
              <a:t>Monthly be able to see our screening rates, positive screens, rates of referral to BHC’s.</a:t>
            </a:r>
          </a:p>
          <a:p>
            <a:pPr marL="171450" indent="-171450">
              <a:buFontTx/>
              <a:buChar char="-"/>
            </a:pPr>
            <a:r>
              <a:rPr lang="en-US" b="1" dirty="0"/>
              <a:t>If patients are entered on the registry and making contact in that first 30 days.</a:t>
            </a:r>
          </a:p>
          <a:p>
            <a:pPr marL="171450" indent="-171450">
              <a:buFontTx/>
              <a:buChar char="-"/>
            </a:pPr>
            <a:r>
              <a:rPr lang="en-US" b="1" dirty="0"/>
              <a:t>The proportion of cases being reviewed with the consulting psychiatrist.</a:t>
            </a:r>
          </a:p>
          <a:p>
            <a:pPr marL="171450" indent="-171450">
              <a:buFontTx/>
              <a:buChar char="-"/>
            </a:pPr>
            <a:endParaRPr lang="en-US" b="1" dirty="0"/>
          </a:p>
          <a:p>
            <a:pPr marL="171450" indent="-171450">
              <a:buFontTx/>
              <a:buChar char="-"/>
            </a:pPr>
            <a:r>
              <a:rPr lang="en-US" b="1" dirty="0"/>
              <a:t>Very Exciting</a:t>
            </a:r>
          </a:p>
          <a:p>
            <a:pPr marL="171450" indent="-171450">
              <a:buFontTx/>
              <a:buChar char="-"/>
            </a:pPr>
            <a:r>
              <a:rPr lang="en-US" b="1" dirty="0"/>
              <a:t>============================</a:t>
            </a:r>
          </a:p>
          <a:p>
            <a:pPr marL="171450" indent="-171450">
              <a:buFontTx/>
              <a:buChar char="-"/>
            </a:pPr>
            <a:endParaRPr lang="en-US" b="1" dirty="0"/>
          </a:p>
          <a:p>
            <a:endParaRPr lang="en-US" b="1" dirty="0"/>
          </a:p>
          <a:p>
            <a:r>
              <a:rPr lang="en-US" b="1" dirty="0"/>
              <a:t>Top Left</a:t>
            </a:r>
            <a:r>
              <a:rPr lang="en-US" dirty="0"/>
              <a:t>:</a:t>
            </a:r>
            <a:r>
              <a:rPr lang="en-US" baseline="0" dirty="0"/>
              <a:t> Blue portion is the total number of patients eligible for screenings. Green is the total number who completed some form of BH screening. </a:t>
            </a:r>
          </a:p>
          <a:p>
            <a:r>
              <a:rPr lang="en-US" b="1" baseline="0" dirty="0"/>
              <a:t>Top Middle</a:t>
            </a:r>
            <a:r>
              <a:rPr lang="en-US" baseline="0" dirty="0"/>
              <a:t>: the blue bars are the number of patients who completed some form of BH screening (same number as green mountain on top left). Green bars are those who scored positive on a full screen (not the 2 question screeners, but the full ones). </a:t>
            </a:r>
          </a:p>
          <a:p>
            <a:r>
              <a:rPr lang="en-US" b="1" baseline="0" dirty="0"/>
              <a:t>Top Right</a:t>
            </a:r>
            <a:r>
              <a:rPr lang="en-US" b="0" baseline="0" dirty="0"/>
              <a:t>: Total number of patients referred to BHC monthly</a:t>
            </a:r>
          </a:p>
          <a:p>
            <a:r>
              <a:rPr lang="en-US" b="1" baseline="0" dirty="0"/>
              <a:t>Bottom Left</a:t>
            </a:r>
            <a:r>
              <a:rPr lang="en-US" b="0" baseline="0" dirty="0"/>
              <a:t>: Meant to track patients through the process from referral to registry to initial contact with BHC to in-office appointment with BHC to discussion with consulting psychiatrist</a:t>
            </a:r>
          </a:p>
          <a:p>
            <a:r>
              <a:rPr lang="en-US" b="1" baseline="0" dirty="0"/>
              <a:t>Bottom Right</a:t>
            </a:r>
            <a:r>
              <a:rPr lang="en-US" b="0" baseline="0" dirty="0"/>
              <a:t>: Meant to give a mile-high view of the percent of patients each year that are in each step of the process. “Dropped-out” refers to those patients who had some contact with BHC but did not complete the program and are not currently active. “Lost to Follow-Up” refer to those patients who were not or could not be contacted by BHC for initial contact.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817D8-4613-428A-BCF0-364C9868E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950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Joe’s also helping us track trends in our </a:t>
            </a:r>
            <a:r>
              <a:rPr lang="en-US" sz="1200" b="0" i="0" kern="1200" dirty="0" err="1">
                <a:solidFill>
                  <a:schemeClr val="tx1"/>
                </a:solidFill>
                <a:effectLst/>
                <a:latin typeface="+mn-lt"/>
                <a:ea typeface="+mn-ea"/>
                <a:cs typeface="+mn-cs"/>
              </a:rPr>
              <a:t>sreening</a:t>
            </a:r>
            <a:r>
              <a:rPr lang="en-US" sz="1200" b="0" i="0" kern="1200" dirty="0">
                <a:solidFill>
                  <a:schemeClr val="tx1"/>
                </a:solidFill>
                <a:effectLst/>
                <a:latin typeface="+mn-lt"/>
                <a:ea typeface="+mn-ea"/>
                <a:cs typeface="+mn-cs"/>
              </a:rPr>
              <a:t> rates to make sure our systems are stable.</a:t>
            </a:r>
          </a:p>
          <a:p>
            <a:r>
              <a:rPr lang="en-US" sz="1200" b="0" i="0" kern="1200" dirty="0">
                <a:solidFill>
                  <a:schemeClr val="tx1"/>
                </a:solidFill>
                <a:effectLst/>
                <a:latin typeface="+mn-lt"/>
                <a:ea typeface="+mn-ea"/>
                <a:cs typeface="+mn-cs"/>
              </a:rPr>
              <a:t>P chart shows normal variation and months where we have outlying data – helping us maintain stable systems over time.</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Here you will also see the Nashua screening rates – despite variation – averages over 50% being screened.</a:t>
            </a:r>
          </a:p>
          <a:p>
            <a:r>
              <a:rPr lang="en-US" sz="1200" b="0" i="0" kern="1200" dirty="0">
                <a:solidFill>
                  <a:schemeClr val="tx1"/>
                </a:solidFill>
                <a:effectLst/>
                <a:latin typeface="+mn-lt"/>
                <a:ea typeface="+mn-ea"/>
                <a:cs typeface="+mn-cs"/>
              </a:rPr>
              <a:t>National average in primary care – green line – 4.2%</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National Screening rates for depression</a:t>
            </a:r>
            <a:r>
              <a:rPr lang="en-US" sz="1200" b="0" i="0" kern="1200" baseline="0" dirty="0">
                <a:solidFill>
                  <a:schemeClr val="tx1"/>
                </a:solidFill>
                <a:effectLst/>
                <a:latin typeface="+mn-lt"/>
                <a:ea typeface="+mn-ea"/>
                <a:cs typeface="+mn-cs"/>
              </a:rPr>
              <a:t> in primary care settings was reported to be 4.2% nationally between 2012 and 2013</a:t>
            </a:r>
            <a:r>
              <a:rPr lang="en-US" sz="1200" b="0" i="0" kern="1200" baseline="30000" dirty="0">
                <a:solidFill>
                  <a:schemeClr val="tx1"/>
                </a:solidFill>
                <a:effectLst/>
                <a:latin typeface="+mn-lt"/>
                <a:ea typeface="+mn-ea"/>
                <a:cs typeface="+mn-cs"/>
              </a:rPr>
              <a:t>1</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a:t>
            </a:r>
            <a:r>
              <a:rPr lang="en-US" sz="1200" b="0" i="0" kern="1200" dirty="0" err="1">
                <a:solidFill>
                  <a:schemeClr val="tx1"/>
                </a:solidFill>
                <a:effectLst/>
                <a:latin typeface="+mn-lt"/>
                <a:ea typeface="+mn-ea"/>
                <a:cs typeface="+mn-cs"/>
              </a:rPr>
              <a:t>Akincigil</a:t>
            </a:r>
            <a:r>
              <a:rPr lang="en-US" sz="1200" b="0" i="0" kern="1200" dirty="0">
                <a:solidFill>
                  <a:schemeClr val="tx1"/>
                </a:solidFill>
                <a:effectLst/>
                <a:latin typeface="+mn-lt"/>
                <a:ea typeface="+mn-ea"/>
                <a:cs typeface="+mn-cs"/>
              </a:rPr>
              <a:t>, A., &amp; Matthews, E. B. (2017). National rates and patterns of depression screening in primary care: results from 2012 and 2013. </a:t>
            </a:r>
            <a:r>
              <a:rPr lang="en-US" sz="1200" b="0" i="1" kern="1200" dirty="0">
                <a:solidFill>
                  <a:schemeClr val="tx1"/>
                </a:solidFill>
                <a:effectLst/>
                <a:latin typeface="+mn-lt"/>
                <a:ea typeface="+mn-ea"/>
                <a:cs typeface="+mn-cs"/>
              </a:rPr>
              <a:t>Psychiatric services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68</a:t>
            </a:r>
            <a:r>
              <a:rPr lang="en-US" sz="1200" b="0" i="0" kern="1200" dirty="0">
                <a:solidFill>
                  <a:schemeClr val="tx1"/>
                </a:solidFill>
                <a:effectLst/>
                <a:latin typeface="+mn-lt"/>
                <a:ea typeface="+mn-ea"/>
                <a:cs typeface="+mn-cs"/>
              </a:rPr>
              <a:t>(7), 660-666.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817D8-4613-428A-BCF0-364C9868E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67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66</a:t>
            </a:fld>
            <a:endParaRPr lang="en-US" dirty="0"/>
          </a:p>
        </p:txBody>
      </p:sp>
    </p:spTree>
    <p:extLst>
      <p:ext uri="{BB962C8B-B14F-4D97-AF65-F5344CB8AC3E}">
        <p14:creationId xmlns:p14="http://schemas.microsoft.com/office/powerpoint/2010/main" val="409075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we knew.</a:t>
            </a:r>
          </a:p>
          <a:p>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68</a:t>
            </a:fld>
            <a:endParaRPr lang="en-US" dirty="0"/>
          </a:p>
        </p:txBody>
      </p:sp>
    </p:spTree>
    <p:extLst>
      <p:ext uri="{BB962C8B-B14F-4D97-AF65-F5344CB8AC3E}">
        <p14:creationId xmlns:p14="http://schemas.microsoft.com/office/powerpoint/2010/main" val="2979774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is what we were seeing. </a:t>
            </a:r>
            <a:r>
              <a:rPr lang="en-US" baseline="0" dirty="0"/>
              <a:t>New Hampshire had the 2</a:t>
            </a:r>
            <a:r>
              <a:rPr lang="en-US" baseline="30000" dirty="0"/>
              <a:t>nd</a:t>
            </a:r>
            <a:r>
              <a:rPr lang="en-US" baseline="0" dirty="0"/>
              <a:t> highest opioid overdose rate in the country with 437 deaths in 2016.  </a:t>
            </a:r>
          </a:p>
          <a:p>
            <a:r>
              <a:rPr lang="en-US" sz="1200" kern="1200" dirty="0">
                <a:solidFill>
                  <a:schemeClr val="tx1"/>
                </a:solidFill>
                <a:effectLst/>
                <a:latin typeface="Arial" panose="020B0604020202020204" pitchFamily="34" charset="0"/>
                <a:ea typeface="+mn-ea"/>
                <a:cs typeface="Arial" panose="020B0604020202020204" pitchFamily="34" charset="0"/>
              </a:rPr>
              <a:t>While our primary driver was the lack of efficacy opioids seemed to have for our patients, the national opioid crisis was a secondary driver for us to make this change.</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69</a:t>
            </a:fld>
            <a:endParaRPr lang="en-US" dirty="0"/>
          </a:p>
        </p:txBody>
      </p:sp>
    </p:spTree>
    <p:extLst>
      <p:ext uri="{BB962C8B-B14F-4D97-AF65-F5344CB8AC3E}">
        <p14:creationId xmlns:p14="http://schemas.microsoft.com/office/powerpoint/2010/main" val="4039836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section we had to ask ourselves…</a:t>
            </a:r>
          </a:p>
          <a:p>
            <a:r>
              <a:rPr lang="en-US" baseline="0" dirty="0"/>
              <a:t>Do we believe these medications are the best therapy that we can 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Are there more effective, safer, options?</a:t>
            </a:r>
          </a:p>
          <a:p>
            <a:r>
              <a:rPr lang="en-US" baseline="0" dirty="0"/>
              <a:t>Would our care still be considered compassionate even if we changed care plans to no longer include opioids? </a:t>
            </a:r>
          </a:p>
          <a:p>
            <a:r>
              <a:rPr lang="en-US" baseline="0" dirty="0"/>
              <a:t>Lastly, the most significant question we asked was whether or not our practice was contributing to the Opioid Crisis.</a:t>
            </a:r>
          </a:p>
          <a:p>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70</a:t>
            </a:fld>
            <a:endParaRPr lang="en-US" dirty="0"/>
          </a:p>
        </p:txBody>
      </p:sp>
    </p:spTree>
    <p:extLst>
      <p:ext uri="{BB962C8B-B14F-4D97-AF65-F5344CB8AC3E}">
        <p14:creationId xmlns:p14="http://schemas.microsoft.com/office/powerpoint/2010/main" val="300203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48DF5-3F52-4E60-853F-4211210D56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71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what we did.</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71</a:t>
            </a:fld>
            <a:endParaRPr lang="en-US" dirty="0"/>
          </a:p>
        </p:txBody>
      </p:sp>
    </p:spTree>
    <p:extLst>
      <p:ext uri="{BB962C8B-B14F-4D97-AF65-F5344CB8AC3E}">
        <p14:creationId xmlns:p14="http://schemas.microsoft.com/office/powerpoint/2010/main" val="321686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compare our morphine equivalents from before and after, we</a:t>
            </a:r>
            <a:r>
              <a:rPr lang="en-US" baseline="0" dirty="0"/>
              <a:t> still have a spread of milligram morphine equivalents, but far less overall prescriptions.</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72</a:t>
            </a:fld>
            <a:endParaRPr lang="en-US" dirty="0"/>
          </a:p>
        </p:txBody>
      </p:sp>
    </p:spTree>
    <p:extLst>
      <p:ext uri="{BB962C8B-B14F-4D97-AF65-F5344CB8AC3E}">
        <p14:creationId xmlns:p14="http://schemas.microsoft.com/office/powerpoint/2010/main" val="549639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reduction in prescriptions translates to over 14,000 pills entering our community on a monthly basis.</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73</a:t>
            </a:fld>
            <a:endParaRPr lang="en-US" dirty="0"/>
          </a:p>
        </p:txBody>
      </p:sp>
    </p:spTree>
    <p:extLst>
      <p:ext uri="{BB962C8B-B14F-4D97-AF65-F5344CB8AC3E}">
        <p14:creationId xmlns:p14="http://schemas.microsoft.com/office/powerpoint/2010/main" val="171213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were able</a:t>
            </a:r>
            <a:r>
              <a:rPr lang="en-US" baseline="0" dirty="0"/>
              <a:t> to make that decrease in opioid pills while also maintaining our patients ability to control their pain. The blue boxes on this graph indicate pain scores for the middle 50% of our patients, which have remained relatively unchanged.</a:t>
            </a:r>
          </a:p>
          <a:p>
            <a:endParaRPr lang="en-US" baseline="0" dirty="0"/>
          </a:p>
          <a:p>
            <a:r>
              <a:rPr lang="en-US" baseline="0" dirty="0"/>
              <a:t>This suggests that either opioids didn’t help our patients, or that the alternatives we’ve been providing work just as well.</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74</a:t>
            </a:fld>
            <a:endParaRPr lang="en-US" dirty="0"/>
          </a:p>
        </p:txBody>
      </p:sp>
    </p:spTree>
    <p:extLst>
      <p:ext uri="{BB962C8B-B14F-4D97-AF65-F5344CB8AC3E}">
        <p14:creationId xmlns:p14="http://schemas.microsoft.com/office/powerpoint/2010/main" val="166217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how we make it better.</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75</a:t>
            </a:fld>
            <a:endParaRPr lang="en-US" dirty="0"/>
          </a:p>
        </p:txBody>
      </p:sp>
    </p:spTree>
    <p:extLst>
      <p:ext uri="{BB962C8B-B14F-4D97-AF65-F5344CB8AC3E}">
        <p14:creationId xmlns:p14="http://schemas.microsoft.com/office/powerpoint/2010/main" val="356856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LDN is a compounded medication that works as an opioid antagonist</a:t>
            </a:r>
            <a:r>
              <a:rPr lang="en-US" baseline="0" dirty="0"/>
              <a:t> that helps to increase responsiveness to our own endorphins (</a:t>
            </a:r>
            <a:r>
              <a:rPr lang="en-US" baseline="0" dirty="0" err="1"/>
              <a:t>ENDOgenous</a:t>
            </a:r>
            <a:r>
              <a:rPr lang="en-US" baseline="0" dirty="0"/>
              <a:t> </a:t>
            </a:r>
            <a:r>
              <a:rPr lang="en-US" baseline="0" dirty="0" err="1"/>
              <a:t>mORPHINe</a:t>
            </a:r>
            <a:r>
              <a:rPr lang="en-US" baseline="0" dirty="0"/>
              <a:t>).</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76</a:t>
            </a:fld>
            <a:endParaRPr lang="en-US" dirty="0"/>
          </a:p>
        </p:txBody>
      </p:sp>
    </p:spTree>
    <p:extLst>
      <p:ext uri="{BB962C8B-B14F-4D97-AF65-F5344CB8AC3E}">
        <p14:creationId xmlns:p14="http://schemas.microsoft.com/office/powerpoint/2010/main" val="1640983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LDN also helps</a:t>
            </a:r>
            <a:r>
              <a:rPr lang="en-US" baseline="0" dirty="0"/>
              <a:t> to decrease the activation of microglia in our nervous system.</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77</a:t>
            </a:fld>
            <a:endParaRPr lang="en-US" dirty="0"/>
          </a:p>
        </p:txBody>
      </p:sp>
    </p:spTree>
    <p:extLst>
      <p:ext uri="{BB962C8B-B14F-4D97-AF65-F5344CB8AC3E}">
        <p14:creationId xmlns:p14="http://schemas.microsoft.com/office/powerpoint/2010/main" val="4043133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Vermont Legislature was supportive of our work to explore options for improving access to care for patients.</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78</a:t>
            </a:fld>
            <a:endParaRPr lang="en-US" dirty="0"/>
          </a:p>
        </p:txBody>
      </p:sp>
    </p:spTree>
    <p:extLst>
      <p:ext uri="{BB962C8B-B14F-4D97-AF65-F5344CB8AC3E}">
        <p14:creationId xmlns:p14="http://schemas.microsoft.com/office/powerpoint/2010/main" val="1465274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worked with the team at Vermont Medicare to pilot our work on LDN as an opioid alternative.</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79</a:t>
            </a:fld>
            <a:endParaRPr lang="en-US" dirty="0"/>
          </a:p>
        </p:txBody>
      </p:sp>
    </p:spTree>
    <p:extLst>
      <p:ext uri="{BB962C8B-B14F-4D97-AF65-F5344CB8AC3E}">
        <p14:creationId xmlns:p14="http://schemas.microsoft.com/office/powerpoint/2010/main" val="57748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has been a small pilot with encouraging results.</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80</a:t>
            </a:fld>
            <a:endParaRPr lang="en-US" dirty="0"/>
          </a:p>
        </p:txBody>
      </p:sp>
    </p:spTree>
    <p:extLst>
      <p:ext uri="{BB962C8B-B14F-4D97-AF65-F5344CB8AC3E}">
        <p14:creationId xmlns:p14="http://schemas.microsoft.com/office/powerpoint/2010/main" val="39819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and I are resources, building the behind the scenes infrastructure needed</a:t>
            </a:r>
          </a:p>
          <a:p>
            <a:r>
              <a:rPr lang="en-US" dirty="0"/>
              <a:t>All interns and almost all residents have received online waiver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7C2C-3BCD-4B1F-A6AA-FDDDCA1A5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289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neuropathic</a:t>
            </a:r>
            <a:r>
              <a:rPr lang="en-US" baseline="0" dirty="0"/>
              <a:t> and mixed pain states have shown improvement.  Those with prior opioid use and those who were opioid naïve have had similar results.</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81</a:t>
            </a:fld>
            <a:endParaRPr lang="en-US" dirty="0"/>
          </a:p>
        </p:txBody>
      </p:sp>
    </p:spTree>
    <p:extLst>
      <p:ext uri="{BB962C8B-B14F-4D97-AF65-F5344CB8AC3E}">
        <p14:creationId xmlns:p14="http://schemas.microsoft.com/office/powerpoint/2010/main" val="891174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number of next steps we</a:t>
            </a:r>
            <a:r>
              <a:rPr lang="en-US" baseline="0" dirty="0"/>
              <a:t> aim to reach</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82</a:t>
            </a:fld>
            <a:endParaRPr lang="en-US" dirty="0"/>
          </a:p>
        </p:txBody>
      </p:sp>
    </p:spTree>
    <p:extLst>
      <p:ext uri="{BB962C8B-B14F-4D97-AF65-F5344CB8AC3E}">
        <p14:creationId xmlns:p14="http://schemas.microsoft.com/office/powerpoint/2010/main" val="4082935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an excellent team driven</a:t>
            </a:r>
            <a:r>
              <a:rPr lang="en-US" baseline="0" dirty="0"/>
              <a:t> to help make effective change.</a:t>
            </a:r>
            <a:endParaRPr lang="en-US" dirty="0"/>
          </a:p>
        </p:txBody>
      </p:sp>
      <p:sp>
        <p:nvSpPr>
          <p:cNvPr id="4" name="Slide Number Placeholder 3"/>
          <p:cNvSpPr>
            <a:spLocks noGrp="1"/>
          </p:cNvSpPr>
          <p:nvPr>
            <p:ph type="sldNum" sz="quarter" idx="10"/>
          </p:nvPr>
        </p:nvSpPr>
        <p:spPr/>
        <p:txBody>
          <a:bodyPr/>
          <a:lstStyle/>
          <a:p>
            <a:fld id="{4810DDC5-171A-416C-9442-C0DBFE7430B0}" type="slidenum">
              <a:rPr lang="en-US" smtClean="0"/>
              <a:pPr/>
              <a:t>83</a:t>
            </a:fld>
            <a:endParaRPr lang="en-US" dirty="0"/>
          </a:p>
        </p:txBody>
      </p:sp>
    </p:spTree>
    <p:extLst>
      <p:ext uri="{BB962C8B-B14F-4D97-AF65-F5344CB8AC3E}">
        <p14:creationId xmlns:p14="http://schemas.microsoft.com/office/powerpoint/2010/main" val="347740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48DF5-3F52-4E60-853F-4211210D56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9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7C2C-3BCD-4B1F-A6AA-FDDDCA1A5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6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 </a:t>
            </a:r>
            <a:r>
              <a:rPr lang="en-US" dirty="0" err="1"/>
              <a:t>Kazal</a:t>
            </a:r>
            <a:r>
              <a:rPr lang="en-US" dirty="0"/>
              <a:t>, Alena Shoemaker, Matt </a:t>
            </a:r>
            <a:r>
              <a:rPr lang="en-US" dirty="0" err="1"/>
              <a:t>Mackwood</a:t>
            </a:r>
            <a:endParaRPr lang="en-US" dirty="0"/>
          </a:p>
          <a:p>
            <a:r>
              <a:rPr lang="en-US" dirty="0"/>
              <a:t>Sandy Bell</a:t>
            </a:r>
          </a:p>
          <a:p>
            <a:r>
              <a:rPr lang="en-US" dirty="0"/>
              <a:t>Manchester Nashua- gearing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48DF5-3F52-4E60-853F-4211210D56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6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measurement period. Initial higher success. </a:t>
            </a:r>
          </a:p>
          <a:p>
            <a:r>
              <a:rPr lang="en-US" dirty="0"/>
              <a:t>Colleen Kershaw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A7C2C-3BCD-4B1F-A6AA-FDDDCA1A5C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78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order set 7/18, </a:t>
            </a:r>
          </a:p>
          <a:p>
            <a:r>
              <a:rPr lang="en-US" dirty="0"/>
              <a:t>Hosp meetings 7/31/18, 11/13/18, 3/12/19; </a:t>
            </a:r>
            <a:r>
              <a:rPr lang="en-US" dirty="0" err="1"/>
              <a:t>BITeam</a:t>
            </a:r>
            <a:r>
              <a:rPr lang="en-US" dirty="0"/>
              <a:t> templates to collect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48DF5-3F52-4E60-853F-4211210D56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043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3DFDEF-5986-4FF6-B7BA-80276095935F}"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3617490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DFDEF-5986-4FF6-B7BA-80276095935F}"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2505542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9790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25873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B41ABA4E-CD72-497B-97AA-7213B3980F60}" type="datetimeFigureOut">
              <a:rPr lang="en-US" smtClean="0"/>
              <a:pPr/>
              <a:t>3/5/2019</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kumimoji="0"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D2E57653-3E58-4892-A7ED-712530ACC680}" type="slidenum">
              <a:rPr kumimoji="0" lang="en-US" smtClean="0"/>
              <a:pPr/>
              <a:t>‹#›</a:t>
            </a:fld>
            <a:endParaRPr kumimoji="0" lang="en-US"/>
          </a:p>
        </p:txBody>
      </p:sp>
    </p:spTree>
    <p:extLst>
      <p:ext uri="{BB962C8B-B14F-4D97-AF65-F5344CB8AC3E}">
        <p14:creationId xmlns:p14="http://schemas.microsoft.com/office/powerpoint/2010/main" val="291596631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B41ABA4E-CD72-497B-97AA-7213B3980F60}" type="datetimeFigureOut">
              <a:rPr lang="en-US" smtClean="0"/>
              <a:pPr/>
              <a:t>3/5/2019</a:t>
            </a:fld>
            <a:endParaRPr lang="en-US"/>
          </a:p>
        </p:txBody>
      </p:sp>
      <p:sp>
        <p:nvSpPr>
          <p:cNvPr id="9" name="Slide Number Placeholder 8"/>
          <p:cNvSpPr>
            <a:spLocks noGrp="1"/>
          </p:cNvSpPr>
          <p:nvPr>
            <p:ph type="sldNum" sz="quarter" idx="15"/>
          </p:nvPr>
        </p:nvSpPr>
        <p:spPr/>
        <p:txBody>
          <a:bodyPr rtlCol="0"/>
          <a:lstStyle/>
          <a:p>
            <a:fld id="{D2E57653-3E58-4892-A7ED-712530ACC680}" type="slidenum">
              <a:rPr kumimoji="0" lang="en-US" smtClean="0"/>
              <a:pPr/>
              <a:t>‹#›</a:t>
            </a:fld>
            <a:endParaRPr kumimoji="0" lang="en-US"/>
          </a:p>
        </p:txBody>
      </p:sp>
      <p:sp>
        <p:nvSpPr>
          <p:cNvPr id="10" name="Footer Placeholder 9"/>
          <p:cNvSpPr>
            <a:spLocks noGrp="1"/>
          </p:cNvSpPr>
          <p:nvPr>
            <p:ph type="ftr" sz="quarter" idx="16"/>
          </p:nvPr>
        </p:nvSpPr>
        <p:spPr/>
        <p:txBody>
          <a:bodyPr rtlCol="0"/>
          <a:lstStyle/>
          <a:p>
            <a:endParaRPr kumimoji="0" lang="en-US"/>
          </a:p>
        </p:txBody>
      </p:sp>
    </p:spTree>
    <p:extLst>
      <p:ext uri="{BB962C8B-B14F-4D97-AF65-F5344CB8AC3E}">
        <p14:creationId xmlns:p14="http://schemas.microsoft.com/office/powerpoint/2010/main" val="28638703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B41ABA4E-CD72-497B-97AA-7213B3980F60}" type="datetimeFigureOut">
              <a:rPr lang="en-US" smtClean="0"/>
              <a:pPr/>
              <a:t>3/5/2019</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kumimoji="0"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8" y="4928702"/>
            <a:ext cx="812800" cy="517524"/>
          </a:xfrm>
        </p:spPr>
        <p:txBody>
          <a:bodyPr/>
          <a:lstStyle/>
          <a:p>
            <a:fld id="{D2E57653-3E58-4892-A7ED-712530ACC680}" type="slidenum">
              <a:rPr kumimoji="0" lang="en-US" smtClean="0"/>
              <a:pPr/>
              <a:t>‹#›</a:t>
            </a:fld>
            <a:endParaRPr kumimoji="0" lang="en-US"/>
          </a:p>
        </p:txBody>
      </p:sp>
    </p:spTree>
    <p:extLst>
      <p:ext uri="{BB962C8B-B14F-4D97-AF65-F5344CB8AC3E}">
        <p14:creationId xmlns:p14="http://schemas.microsoft.com/office/powerpoint/2010/main" val="293684853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B41ABA4E-CD72-497B-97AA-7213B3980F60}" type="datetimeFigureOut">
              <a:rPr lang="en-US" smtClean="0"/>
              <a:pPr/>
              <a:t>3/5/2019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473725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B41ABA4E-CD72-497B-97AA-7213B3980F60}" type="datetimeFigureOut">
              <a:rPr lang="en-US" smtClean="0"/>
              <a:pPr/>
              <a:t>3/5/2019</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2E57653-3E58-4892-A7ED-712530ACC680}" type="slidenum">
              <a:rPr kumimoji="0" lang="en-US" smtClean="0"/>
              <a:pPr/>
              <a:t>‹#›</a:t>
            </a:fld>
            <a:endParaRPr kumimoji="0"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419345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B41ABA4E-CD72-497B-97AA-7213B3980F60}" type="datetimeFigureOut">
              <a:rPr lang="en-US" smtClean="0"/>
              <a:pPr/>
              <a:t>3/5/2019</a:t>
            </a:fld>
            <a:endParaRPr lang="en-US"/>
          </a:p>
        </p:txBody>
      </p:sp>
      <p:sp>
        <p:nvSpPr>
          <p:cNvPr id="7" name="Slide Number Placeholder 6"/>
          <p:cNvSpPr>
            <a:spLocks noGrp="1"/>
          </p:cNvSpPr>
          <p:nvPr>
            <p:ph type="sldNum" sz="quarter" idx="11"/>
          </p:nvPr>
        </p:nvSpPr>
        <p:spPr/>
        <p:txBody>
          <a:bodyPr rtlCol="0"/>
          <a:lstStyle/>
          <a:p>
            <a:fld id="{D2E57653-3E58-4892-A7ED-712530ACC680}" type="slidenum">
              <a:rPr kumimoji="0" lang="en-US" smtClean="0"/>
              <a:pPr/>
              <a:t>‹#›</a:t>
            </a:fld>
            <a:endParaRPr kumimoji="0" lang="en-US"/>
          </a:p>
        </p:txBody>
      </p:sp>
      <p:sp>
        <p:nvSpPr>
          <p:cNvPr id="8" name="Footer Placeholder 7"/>
          <p:cNvSpPr>
            <a:spLocks noGrp="1"/>
          </p:cNvSpPr>
          <p:nvPr>
            <p:ph type="ftr" sz="quarter" idx="12"/>
          </p:nvPr>
        </p:nvSpPr>
        <p:spPr/>
        <p:txBody>
          <a:bodyPr rtlCol="0"/>
          <a:lstStyle/>
          <a:p>
            <a:endParaRPr kumimoji="0" lang="en-US"/>
          </a:p>
        </p:txBody>
      </p:sp>
    </p:spTree>
    <p:extLst>
      <p:ext uri="{BB962C8B-B14F-4D97-AF65-F5344CB8AC3E}">
        <p14:creationId xmlns:p14="http://schemas.microsoft.com/office/powerpoint/2010/main" val="34962707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ABA4E-CD72-497B-97AA-7213B3980F60}" type="datetimeFigureOut">
              <a:rPr lang="en-US" smtClean="0"/>
              <a:pPr/>
              <a:t>3/5/2019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a:t>‹#›</a:t>
            </a:fld>
            <a:endParaRPr kumimoji="0" lang="en-US"/>
          </a:p>
        </p:txBody>
      </p:sp>
    </p:spTree>
    <p:extLst>
      <p:ext uri="{BB962C8B-B14F-4D97-AF65-F5344CB8AC3E}">
        <p14:creationId xmlns:p14="http://schemas.microsoft.com/office/powerpoint/2010/main" val="16758769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B41ABA4E-CD72-497B-97AA-7213B3980F60}" type="datetimeFigureOut">
              <a:rPr lang="en-US" smtClean="0"/>
              <a:pPr/>
              <a:t>3/5/2019</a:t>
            </a:fld>
            <a:endParaRPr lang="en-US"/>
          </a:p>
        </p:txBody>
      </p:sp>
      <p:sp>
        <p:nvSpPr>
          <p:cNvPr id="22" name="Slide Number Placeholder 21"/>
          <p:cNvSpPr>
            <a:spLocks noGrp="1"/>
          </p:cNvSpPr>
          <p:nvPr>
            <p:ph type="sldNum" sz="quarter" idx="15"/>
          </p:nvPr>
        </p:nvSpPr>
        <p:spPr/>
        <p:txBody>
          <a:bodyPr rtlCol="0"/>
          <a:lstStyle/>
          <a:p>
            <a:fld id="{D2E57653-3E58-4892-A7ED-712530ACC680}" type="slidenum">
              <a:rPr kumimoji="0" lang="en-US" smtClean="0"/>
              <a:pPr/>
              <a:t>‹#›</a:t>
            </a:fld>
            <a:endParaRPr kumimoji="0" lang="en-US"/>
          </a:p>
        </p:txBody>
      </p:sp>
      <p:sp>
        <p:nvSpPr>
          <p:cNvPr id="23" name="Footer Placeholder 22"/>
          <p:cNvSpPr>
            <a:spLocks noGrp="1"/>
          </p:cNvSpPr>
          <p:nvPr>
            <p:ph type="ftr" sz="quarter" idx="16"/>
          </p:nvPr>
        </p:nvSpPr>
        <p:spPr/>
        <p:txBody>
          <a:bodyPr rtlCol="0"/>
          <a:lstStyle/>
          <a:p>
            <a:endParaRPr kumimoji="0" lang="en-US"/>
          </a:p>
        </p:txBody>
      </p:sp>
    </p:spTree>
    <p:extLst>
      <p:ext uri="{BB962C8B-B14F-4D97-AF65-F5344CB8AC3E}">
        <p14:creationId xmlns:p14="http://schemas.microsoft.com/office/powerpoint/2010/main" val="341305930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DFDEF-5986-4FF6-B7BA-80276095935F}"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19258174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B41ABA4E-CD72-497B-97AA-7213B3980F60}" type="datetimeFigureOut">
              <a:rPr lang="en-US" smtClean="0"/>
              <a:pPr/>
              <a:t>3/5/2019</a:t>
            </a:fld>
            <a:endParaRPr lang="en-US"/>
          </a:p>
        </p:txBody>
      </p:sp>
      <p:sp>
        <p:nvSpPr>
          <p:cNvPr id="18" name="Slide Number Placeholder 17"/>
          <p:cNvSpPr>
            <a:spLocks noGrp="1"/>
          </p:cNvSpPr>
          <p:nvPr>
            <p:ph type="sldNum" sz="quarter" idx="11"/>
          </p:nvPr>
        </p:nvSpPr>
        <p:spPr/>
        <p:txBody>
          <a:bodyPr rtlCol="0"/>
          <a:lstStyle/>
          <a:p>
            <a:fld id="{D2E57653-3E58-4892-A7ED-712530ACC680}" type="slidenum">
              <a:rPr kumimoji="0" lang="en-US" smtClean="0"/>
              <a:pPr/>
              <a:t>‹#›</a:t>
            </a:fld>
            <a:endParaRPr kumimoji="0" lang="en-US"/>
          </a:p>
        </p:txBody>
      </p:sp>
      <p:sp>
        <p:nvSpPr>
          <p:cNvPr id="21" name="Footer Placeholder 20"/>
          <p:cNvSpPr>
            <a:spLocks noGrp="1"/>
          </p:cNvSpPr>
          <p:nvPr>
            <p:ph type="ftr" sz="quarter" idx="12"/>
          </p:nvPr>
        </p:nvSpPr>
        <p:spPr/>
        <p:txBody>
          <a:bodyPr rtlCol="0"/>
          <a:lstStyle/>
          <a:p>
            <a:endParaRPr kumimoji="0" lang="en-US"/>
          </a:p>
        </p:txBody>
      </p:sp>
    </p:spTree>
    <p:extLst>
      <p:ext uri="{BB962C8B-B14F-4D97-AF65-F5344CB8AC3E}">
        <p14:creationId xmlns:p14="http://schemas.microsoft.com/office/powerpoint/2010/main" val="1404294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3/5/2019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Tree>
    <p:extLst>
      <p:ext uri="{BB962C8B-B14F-4D97-AF65-F5344CB8AC3E}">
        <p14:creationId xmlns:p14="http://schemas.microsoft.com/office/powerpoint/2010/main" val="2858447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3/5/2019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a:t>‹#›</a:t>
            </a:fld>
            <a:endParaRPr kumimoji="0" lang="en-US"/>
          </a:p>
        </p:txBody>
      </p:sp>
    </p:spTree>
    <p:extLst>
      <p:ext uri="{BB962C8B-B14F-4D97-AF65-F5344CB8AC3E}">
        <p14:creationId xmlns:p14="http://schemas.microsoft.com/office/powerpoint/2010/main" val="1632874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2C83F2-491C-449D-991A-4CC355253B8A}"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06EC3F-2960-4513-8133-C55808511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398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C83F2-491C-449D-991A-4CC355253B8A}" type="datetimeFigureOut">
              <a:rPr lang="en-US" smtClean="0">
                <a:solidFill>
                  <a:prstClr val="black">
                    <a:tint val="75000"/>
                  </a:prstClr>
                </a:solidFill>
              </a:rPr>
              <a:pPr/>
              <a:t>3/5/2019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06EC3F-2960-4513-8133-C55808511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39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1709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8796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3491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3094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5708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208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056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390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3DFDEF-5986-4FF6-B7BA-80276095935F}"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540109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7327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300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43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Subtitle 2"/>
          <p:cNvSpPr>
            <a:spLocks noGrp="1"/>
          </p:cNvSpPr>
          <p:nvPr>
            <p:ph type="subTitle" idx="1"/>
          </p:nvPr>
        </p:nvSpPr>
        <p:spPr>
          <a:xfrm>
            <a:off x="609600" y="1752600"/>
            <a:ext cx="9448800" cy="381000"/>
          </a:xfrm>
        </p:spPr>
        <p:txBody>
          <a:bodyPr>
            <a:normAutofit/>
          </a:bodyPr>
          <a:lstStyle>
            <a:lvl1pPr marL="0" indent="0" algn="l">
              <a:buNone/>
              <a:defRPr sz="1400" b="1" cap="all">
                <a:solidFill>
                  <a:srgbClr val="00654F"/>
                </a:solidFill>
                <a:latin typeface="Arial" pitchFamily="34" charset="0"/>
                <a:cs typeface="Arial" pitchFamily="34" charset="0"/>
              </a:defRPr>
            </a:lvl1pPr>
            <a:lvl2pPr marL="457161" indent="0" algn="ctr">
              <a:buNone/>
              <a:defRPr>
                <a:solidFill>
                  <a:schemeClr val="tx1">
                    <a:tint val="75000"/>
                  </a:schemeClr>
                </a:solidFill>
              </a:defRPr>
            </a:lvl2pPr>
            <a:lvl3pPr marL="914322" indent="0" algn="ctr">
              <a:buNone/>
              <a:defRPr>
                <a:solidFill>
                  <a:schemeClr val="tx1">
                    <a:tint val="75000"/>
                  </a:schemeClr>
                </a:solidFill>
              </a:defRPr>
            </a:lvl3pPr>
            <a:lvl4pPr marL="1371483" indent="0" algn="ctr">
              <a:buNone/>
              <a:defRPr>
                <a:solidFill>
                  <a:schemeClr val="tx1">
                    <a:tint val="75000"/>
                  </a:schemeClr>
                </a:solidFill>
              </a:defRPr>
            </a:lvl4pPr>
            <a:lvl5pPr marL="1828644" indent="0" algn="ctr">
              <a:buNone/>
              <a:defRPr>
                <a:solidFill>
                  <a:schemeClr val="tx1">
                    <a:tint val="75000"/>
                  </a:schemeClr>
                </a:solidFill>
              </a:defRPr>
            </a:lvl5pPr>
            <a:lvl6pPr marL="2285805" indent="0" algn="ctr">
              <a:buNone/>
              <a:defRPr>
                <a:solidFill>
                  <a:schemeClr val="tx1">
                    <a:tint val="75000"/>
                  </a:schemeClr>
                </a:solidFill>
              </a:defRPr>
            </a:lvl6pPr>
            <a:lvl7pPr marL="2742966" indent="0" algn="ctr">
              <a:buNone/>
              <a:defRPr>
                <a:solidFill>
                  <a:schemeClr val="tx1">
                    <a:tint val="75000"/>
                  </a:schemeClr>
                </a:solidFill>
              </a:defRPr>
            </a:lvl7pPr>
            <a:lvl8pPr marL="3200127" indent="0" algn="ctr">
              <a:buNone/>
              <a:defRPr>
                <a:solidFill>
                  <a:schemeClr val="tx1">
                    <a:tint val="75000"/>
                  </a:schemeClr>
                </a:solidFill>
              </a:defRPr>
            </a:lvl8pPr>
            <a:lvl9pPr marL="3657288" indent="0" algn="ctr">
              <a:buNone/>
              <a:defRPr>
                <a:solidFill>
                  <a:schemeClr val="tx1">
                    <a:tint val="75000"/>
                  </a:schemeClr>
                </a:solidFill>
              </a:defRPr>
            </a:lvl9pPr>
          </a:lstStyle>
          <a:p>
            <a:r>
              <a:rPr lang="en-US" dirty="0"/>
              <a:t>Click to edit Master subtitle style</a:t>
            </a:r>
          </a:p>
        </p:txBody>
      </p:sp>
      <p:sp>
        <p:nvSpPr>
          <p:cNvPr id="9" name="Title Placeholder 1"/>
          <p:cNvSpPr>
            <a:spLocks noGrp="1"/>
          </p:cNvSpPr>
          <p:nvPr>
            <p:ph type="title"/>
          </p:nvPr>
        </p:nvSpPr>
        <p:spPr>
          <a:xfrm>
            <a:off x="380305" y="2209800"/>
            <a:ext cx="11431395" cy="609600"/>
          </a:xfrm>
          <a:prstGeom prst="rect">
            <a:avLst/>
          </a:prstGeom>
        </p:spPr>
        <p:txBody>
          <a:bodyPr rtlCol="0">
            <a:noAutofit/>
          </a:bodyPr>
          <a:lstStyle>
            <a:lvl1pPr algn="l">
              <a:defRPr sz="4400">
                <a:latin typeface="Arial" pitchFamily="34" charset="0"/>
                <a:cs typeface="Arial" pitchFamily="34" charset="0"/>
              </a:defRPr>
            </a:lvl1pPr>
          </a:lstStyle>
          <a:p>
            <a:r>
              <a:rPr lang="en-US" dirty="0"/>
              <a:t>Click to edit Master title style</a:t>
            </a:r>
          </a:p>
        </p:txBody>
      </p:sp>
      <p:sp>
        <p:nvSpPr>
          <p:cNvPr id="10" name="Text Placeholder 8"/>
          <p:cNvSpPr>
            <a:spLocks noGrp="1"/>
          </p:cNvSpPr>
          <p:nvPr>
            <p:ph type="body" sz="quarter" idx="13"/>
          </p:nvPr>
        </p:nvSpPr>
        <p:spPr>
          <a:xfrm>
            <a:off x="1016000" y="2971800"/>
            <a:ext cx="10769600" cy="3200400"/>
          </a:xfrm>
        </p:spPr>
        <p:txBody>
          <a:bodyPr>
            <a:normAutofit/>
          </a:bodyPr>
          <a:lstStyle>
            <a:lvl1pPr marL="0" indent="0">
              <a:buNone/>
              <a:defRPr sz="1800">
                <a:latin typeface="Arial" pitchFamily="34" charset="0"/>
                <a:cs typeface="Arial" pitchFamily="34" charset="0"/>
              </a:defRPr>
            </a:lvl1pPr>
            <a:lvl2pPr>
              <a:buNone/>
              <a:defRPr sz="2000">
                <a:latin typeface="+mn-lt"/>
              </a:defRPr>
            </a:lvl2pPr>
            <a:lvl3pPr>
              <a:buNone/>
              <a:defRPr sz="2000">
                <a:latin typeface="+mn-lt"/>
              </a:defRPr>
            </a:lvl3pPr>
            <a:lvl4pPr>
              <a:buNone/>
              <a:defRPr>
                <a:latin typeface="+mn-lt"/>
              </a:defRPr>
            </a:lvl4pPr>
            <a:lvl5pPr>
              <a:buNone/>
              <a:defRPr>
                <a:latin typeface="+mn-lt"/>
              </a:defRPr>
            </a:lvl5pPr>
          </a:lstStyle>
          <a:p>
            <a:pPr lvl="0"/>
            <a:r>
              <a:rPr lang="en-US" dirty="0"/>
              <a:t>Click to edit Master text styles</a:t>
            </a:r>
          </a:p>
        </p:txBody>
      </p:sp>
      <p:sp>
        <p:nvSpPr>
          <p:cNvPr id="5" name="Slide Number Placeholder 5"/>
          <p:cNvSpPr>
            <a:spLocks noGrp="1"/>
          </p:cNvSpPr>
          <p:nvPr>
            <p:ph type="sldNum" sz="quarter" idx="14"/>
          </p:nvPr>
        </p:nvSpPr>
        <p:spPr>
          <a:xfrm>
            <a:off x="10811933" y="6356350"/>
            <a:ext cx="770467" cy="254000"/>
          </a:xfrm>
          <a:prstGeom prst="rect">
            <a:avLst/>
          </a:prstGeom>
        </p:spPr>
        <p:txBody>
          <a:bodyPr/>
          <a:lstStyle>
            <a:lvl1pPr algn="r" defTabSz="914322" fontAlgn="auto">
              <a:spcBef>
                <a:spcPts val="0"/>
              </a:spcBef>
              <a:spcAft>
                <a:spcPts val="0"/>
              </a:spcAft>
              <a:defRPr sz="1000">
                <a:solidFill>
                  <a:schemeClr val="bg1">
                    <a:lumMod val="95000"/>
                    <a:lumOff val="5000"/>
                  </a:schemeClr>
                </a:solidFill>
                <a:latin typeface="+mn-lt"/>
                <a:ea typeface="+mn-ea"/>
                <a:cs typeface="+mn-cs"/>
              </a:defRPr>
            </a:lvl1pPr>
          </a:lstStyle>
          <a:p>
            <a:pPr>
              <a:defRPr/>
            </a:pPr>
            <a:fld id="{5DB5F232-D41D-3E4B-AAFD-AB4AA33BFD93}" type="slidenum">
              <a:rPr lang="en-US">
                <a:solidFill>
                  <a:prstClr val="white">
                    <a:lumMod val="95000"/>
                    <a:lumOff val="5000"/>
                  </a:prstClr>
                </a:solidFill>
              </a:rPr>
              <a:pPr>
                <a:defRPr/>
              </a:pPr>
              <a:t>‹#›</a:t>
            </a:fld>
            <a:endParaRPr lang="en-US" dirty="0">
              <a:solidFill>
                <a:prstClr val="white">
                  <a:lumMod val="95000"/>
                  <a:lumOff val="5000"/>
                </a:prstClr>
              </a:solidFill>
            </a:endParaRPr>
          </a:p>
        </p:txBody>
      </p:sp>
    </p:spTree>
    <p:extLst>
      <p:ext uri="{BB962C8B-B14F-4D97-AF65-F5344CB8AC3E}">
        <p14:creationId xmlns:p14="http://schemas.microsoft.com/office/powerpoint/2010/main" val="734805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FFFFFF"/>
        </a:solidFill>
        <a:effectLst/>
      </p:bgPr>
    </p:bg>
    <p:spTree>
      <p:nvGrpSpPr>
        <p:cNvPr id="1" name=""/>
        <p:cNvGrpSpPr/>
        <p:nvPr/>
      </p:nvGrpSpPr>
      <p:grpSpPr>
        <a:xfrm>
          <a:off x="0" y="0"/>
          <a:ext cx="0" cy="0"/>
          <a:chOff x="0" y="0"/>
          <a:chExt cx="0" cy="0"/>
        </a:xfrm>
      </p:grpSpPr>
      <p:sp>
        <p:nvSpPr>
          <p:cNvPr id="9" name="Rectangle 8"/>
          <p:cNvSpPr/>
          <p:nvPr userDrawn="1"/>
        </p:nvSpPr>
        <p:spPr>
          <a:xfrm>
            <a:off x="5515336" y="1"/>
            <a:ext cx="6676664"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8898" y="0"/>
            <a:ext cx="6863103" cy="6858000"/>
          </a:xfrm>
          <a:prstGeom prst="rect">
            <a:avLst/>
          </a:prstGeom>
        </p:spPr>
      </p:pic>
      <p:sp>
        <p:nvSpPr>
          <p:cNvPr id="3" name="Subtitle 2"/>
          <p:cNvSpPr>
            <a:spLocks noGrp="1"/>
          </p:cNvSpPr>
          <p:nvPr userDrawn="1">
            <p:ph type="subTitle" idx="1"/>
          </p:nvPr>
        </p:nvSpPr>
        <p:spPr>
          <a:xfrm>
            <a:off x="2817699" y="3455452"/>
            <a:ext cx="6556603" cy="584775"/>
          </a:xfrm>
          <a:prstGeom prst="rect">
            <a:avLst/>
          </a:prstGeom>
          <a:solidFill>
            <a:srgbClr val="FFFFFF">
              <a:alpha val="79000"/>
            </a:srgbClr>
          </a:solidFill>
        </p:spPr>
        <p:txBody>
          <a:bodyPr wrap="none">
            <a:spAutoFit/>
          </a:bodyPr>
          <a:lstStyle>
            <a:lvl1pPr marL="0" indent="0" algn="ctr">
              <a:buNone/>
              <a:defRPr sz="3200" b="1">
                <a:solidFill>
                  <a:schemeClr val="tx1"/>
                </a:solidFill>
                <a:latin typeface="Arial" pitchFamily="34" charset="0"/>
              </a:defRPr>
            </a:lvl1pPr>
            <a:lvl2pPr marL="457161" indent="0" algn="ctr">
              <a:buNone/>
              <a:defRPr>
                <a:solidFill>
                  <a:schemeClr val="tx1">
                    <a:tint val="75000"/>
                  </a:schemeClr>
                </a:solidFill>
              </a:defRPr>
            </a:lvl2pPr>
            <a:lvl3pPr marL="914322" indent="0" algn="ctr">
              <a:buNone/>
              <a:defRPr>
                <a:solidFill>
                  <a:schemeClr val="tx1">
                    <a:tint val="75000"/>
                  </a:schemeClr>
                </a:solidFill>
              </a:defRPr>
            </a:lvl3pPr>
            <a:lvl4pPr marL="1371483" indent="0" algn="ctr">
              <a:buNone/>
              <a:defRPr>
                <a:solidFill>
                  <a:schemeClr val="tx1">
                    <a:tint val="75000"/>
                  </a:schemeClr>
                </a:solidFill>
              </a:defRPr>
            </a:lvl4pPr>
            <a:lvl5pPr marL="1828644" indent="0" algn="ctr">
              <a:buNone/>
              <a:defRPr>
                <a:solidFill>
                  <a:schemeClr val="tx1">
                    <a:tint val="75000"/>
                  </a:schemeClr>
                </a:solidFill>
              </a:defRPr>
            </a:lvl5pPr>
            <a:lvl6pPr marL="2285805" indent="0" algn="ctr">
              <a:buNone/>
              <a:defRPr>
                <a:solidFill>
                  <a:schemeClr val="tx1">
                    <a:tint val="75000"/>
                  </a:schemeClr>
                </a:solidFill>
              </a:defRPr>
            </a:lvl6pPr>
            <a:lvl7pPr marL="2742966" indent="0" algn="ctr">
              <a:buNone/>
              <a:defRPr>
                <a:solidFill>
                  <a:schemeClr val="tx1">
                    <a:tint val="75000"/>
                  </a:schemeClr>
                </a:solidFill>
              </a:defRPr>
            </a:lvl7pPr>
            <a:lvl8pPr marL="3200127" indent="0" algn="ctr">
              <a:buNone/>
              <a:defRPr>
                <a:solidFill>
                  <a:schemeClr val="tx1">
                    <a:tint val="75000"/>
                  </a:schemeClr>
                </a:solidFill>
              </a:defRPr>
            </a:lvl8pPr>
            <a:lvl9pPr marL="3657288" indent="0" algn="ctr">
              <a:buNone/>
              <a:defRPr>
                <a:solidFill>
                  <a:schemeClr val="tx1">
                    <a:tint val="75000"/>
                  </a:schemeClr>
                </a:solidFill>
              </a:defRPr>
            </a:lvl9pPr>
          </a:lstStyle>
          <a:p>
            <a:r>
              <a:rPr lang="en-US"/>
              <a:t>Click to edit Master subtitle style</a:t>
            </a:r>
            <a:endParaRPr lang="en-US" dirty="0"/>
          </a:p>
        </p:txBody>
      </p:sp>
      <p:sp>
        <p:nvSpPr>
          <p:cNvPr id="7" name="Title Placeholder 1"/>
          <p:cNvSpPr>
            <a:spLocks noGrp="1"/>
          </p:cNvSpPr>
          <p:nvPr userDrawn="1">
            <p:ph type="title"/>
          </p:nvPr>
        </p:nvSpPr>
        <p:spPr>
          <a:xfrm>
            <a:off x="2113179" y="2145306"/>
            <a:ext cx="7965642" cy="769441"/>
          </a:xfrm>
          <a:prstGeom prst="rect">
            <a:avLst/>
          </a:prstGeom>
          <a:solidFill>
            <a:srgbClr val="FFFFFF">
              <a:alpha val="79000"/>
            </a:srgbClr>
          </a:solidFill>
        </p:spPr>
        <p:txBody>
          <a:bodyPr wrap="none" rtlCol="0">
            <a:spAutoFit/>
          </a:bodyPr>
          <a:lstStyle>
            <a:lvl1pPr>
              <a:defRPr sz="4400" b="1">
                <a:solidFill>
                  <a:schemeClr val="tx1"/>
                </a:solidFill>
                <a:latin typeface="Arial" pitchFamily="34" charset="0"/>
              </a:defRPr>
            </a:lvl1pPr>
          </a:lstStyle>
          <a:p>
            <a:r>
              <a:rPr lang="en-US"/>
              <a:t>Click to edit Master title style</a:t>
            </a:r>
            <a:endParaRPr lang="en-US" dirty="0"/>
          </a:p>
        </p:txBody>
      </p:sp>
      <p:sp>
        <p:nvSpPr>
          <p:cNvPr id="4" name="Slide Number Placeholder 5"/>
          <p:cNvSpPr>
            <a:spLocks noGrp="1"/>
          </p:cNvSpPr>
          <p:nvPr userDrawn="1">
            <p:ph type="sldNum" sz="quarter" idx="10"/>
          </p:nvPr>
        </p:nvSpPr>
        <p:spPr>
          <a:xfrm>
            <a:off x="10811933" y="6356350"/>
            <a:ext cx="770467" cy="254000"/>
          </a:xfrm>
          <a:prstGeom prst="rect">
            <a:avLst/>
          </a:prstGeom>
        </p:spPr>
        <p:txBody>
          <a:bodyPr vert="horz" wrap="square" lIns="91440" tIns="45720" rIns="91440" bIns="45720" numCol="1" anchor="t" anchorCtr="0" compatLnSpc="1">
            <a:prstTxWarp prst="textNoShape">
              <a:avLst/>
            </a:prstTxWarp>
          </a:bodyPr>
          <a:lstStyle>
            <a:lvl1pPr algn="r">
              <a:defRPr sz="1000">
                <a:solidFill>
                  <a:srgbClr val="0D0D0D"/>
                </a:solidFill>
                <a:latin typeface="Arial" pitchFamily="34" charset="0"/>
              </a:defRPr>
            </a:lvl1pPr>
          </a:lstStyle>
          <a:p>
            <a:pPr defTabSz="912813"/>
            <a:fld id="{1EC597F4-9062-4D0A-AA94-2015F6818A37}" type="slidenum">
              <a:rPr lang="en-US" smtClean="0">
                <a:ea typeface="Geneva" charset="-128"/>
              </a:rPr>
              <a:pPr defTabSz="912813"/>
              <a:t>‹#›</a:t>
            </a:fld>
            <a:endParaRPr lang="en-US" dirty="0">
              <a:ea typeface="Geneva" charset="-128"/>
            </a:endParaRPr>
          </a:p>
        </p:txBody>
      </p:sp>
    </p:spTree>
    <p:extLst>
      <p:ext uri="{BB962C8B-B14F-4D97-AF65-F5344CB8AC3E}">
        <p14:creationId xmlns:p14="http://schemas.microsoft.com/office/powerpoint/2010/main" val="222166576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DA5E-070B-C74D-940A-96E8D99C1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EA60CA-4915-F94C-B5F8-041114702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D568F4-CBC1-9944-928B-677C7D0AB37B}"/>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5" name="Footer Placeholder 4">
            <a:extLst>
              <a:ext uri="{FF2B5EF4-FFF2-40B4-BE49-F238E27FC236}">
                <a16:creationId xmlns:a16="http://schemas.microsoft.com/office/drawing/2014/main" id="{3950C643-E635-C14F-858A-0D93F3A78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ED983-951F-3C45-9701-7517B621C87B}"/>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3446571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B022-92C3-5C4A-8127-D0B25378B194}"/>
              </a:ext>
            </a:extLst>
          </p:cNvPr>
          <p:cNvSpPr>
            <a:spLocks noGrp="1"/>
          </p:cNvSpPr>
          <p:nvPr>
            <p:ph type="title" hasCustomPrompt="1"/>
          </p:nvPr>
        </p:nvSpPr>
        <p:spPr>
          <a:xfrm>
            <a:off x="0" y="1"/>
            <a:ext cx="12192000" cy="1496290"/>
          </a:xfrm>
          <a:solidFill>
            <a:srgbClr val="005D4A"/>
          </a:solidFill>
        </p:spPr>
        <p:txBody>
          <a:bodyPr/>
          <a:lstStyle>
            <a:lvl1pPr>
              <a:defRPr>
                <a:solidFill>
                  <a:schemeClr val="bg1"/>
                </a:solidFill>
              </a:defRPr>
            </a:lvl1pPr>
          </a:lstStyle>
          <a:p>
            <a:r>
              <a:rPr lang="en-US" dirty="0"/>
              <a:t>	Click to edit Master title style</a:t>
            </a:r>
          </a:p>
        </p:txBody>
      </p:sp>
      <p:sp>
        <p:nvSpPr>
          <p:cNvPr id="3" name="Content Placeholder 2">
            <a:extLst>
              <a:ext uri="{FF2B5EF4-FFF2-40B4-BE49-F238E27FC236}">
                <a16:creationId xmlns:a16="http://schemas.microsoft.com/office/drawing/2014/main" id="{4A274072-0399-0340-8E45-4B62FBCC00FD}"/>
              </a:ext>
            </a:extLst>
          </p:cNvPr>
          <p:cNvSpPr>
            <a:spLocks noGrp="1"/>
          </p:cNvSpPr>
          <p:nvPr>
            <p:ph idx="1"/>
          </p:nvPr>
        </p:nvSpPr>
        <p:spPr/>
        <p:txBody>
          <a:bodyPr/>
          <a:lstStyle>
            <a:lvl1pPr>
              <a:buClr>
                <a:srgbClr val="005D4A"/>
              </a:buClr>
              <a:buSzPct val="100000"/>
              <a:defRPr/>
            </a:lvl1pPr>
            <a:lvl2pPr>
              <a:buClr>
                <a:srgbClr val="005D4A"/>
              </a:buClr>
              <a:buSzPct val="100000"/>
              <a:defRPr/>
            </a:lvl2pPr>
            <a:lvl3pPr>
              <a:buClr>
                <a:srgbClr val="005D4A"/>
              </a:buClr>
              <a:buSzPct val="100000"/>
              <a:defRPr/>
            </a:lvl3pPr>
            <a:lvl4pPr>
              <a:buClr>
                <a:srgbClr val="005D4A"/>
              </a:buClr>
              <a:buSzPct val="100000"/>
              <a:defRPr/>
            </a:lvl4pPr>
            <a:lvl5pPr>
              <a:buClr>
                <a:srgbClr val="005D4A"/>
              </a:buClr>
              <a:buSzPct val="100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F86827-619B-254B-90F4-F758B399C60F}"/>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5" name="Footer Placeholder 4">
            <a:extLst>
              <a:ext uri="{FF2B5EF4-FFF2-40B4-BE49-F238E27FC236}">
                <a16:creationId xmlns:a16="http://schemas.microsoft.com/office/drawing/2014/main" id="{AD031FB6-559F-4741-B27E-D8E108DE6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60260-D6AE-A748-B467-1CE7A30024D9}"/>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135362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6706-A3EF-E84B-9E61-97C1B7E6C7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E233D7-16C9-5543-A168-5F88525554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DC3DFE-8E68-5A4A-8813-F3FB655B040A}"/>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5" name="Footer Placeholder 4">
            <a:extLst>
              <a:ext uri="{FF2B5EF4-FFF2-40B4-BE49-F238E27FC236}">
                <a16:creationId xmlns:a16="http://schemas.microsoft.com/office/drawing/2014/main" id="{4BC4AE3D-C6CB-D243-9290-29744C169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B79D0-9E75-6045-8D7F-014772829E1B}"/>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3520641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0C16-A4C5-3340-9F18-B923616AA8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1B9261-BF66-A34A-B906-1A281069A3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78490F-6FF9-BC47-B15A-86E09A557A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6DB171-7D1B-824A-8D11-BE6F19DABD94}"/>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6" name="Footer Placeholder 5">
            <a:extLst>
              <a:ext uri="{FF2B5EF4-FFF2-40B4-BE49-F238E27FC236}">
                <a16:creationId xmlns:a16="http://schemas.microsoft.com/office/drawing/2014/main" id="{5E730C6C-C486-B445-BACD-F0DB53C84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D75EA-3D94-4240-8FB1-7FA31484BE62}"/>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3106813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802F-CC5B-3D45-9E02-7E80BA5DB1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DB3AC6-CB5B-4443-B035-5ED0D58D7D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CBCC7F-8A76-254F-881C-C594F0557D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CA6710-E99A-D84E-8777-A58ACA8F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0F13EE-8037-FC4A-9B96-96918CD524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59A89-E979-CB42-B321-7B918012DA1E}"/>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8" name="Footer Placeholder 7">
            <a:extLst>
              <a:ext uri="{FF2B5EF4-FFF2-40B4-BE49-F238E27FC236}">
                <a16:creationId xmlns:a16="http://schemas.microsoft.com/office/drawing/2014/main" id="{B50294A9-B2BE-A64C-9B66-FCF6978CD0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3E0B4-A04C-D141-8A3D-A4D9662FE921}"/>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319265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DFDEF-5986-4FF6-B7BA-80276095935F}"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1449638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6CAA-E5CF-334D-902D-75118C7B9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BD582-D9BE-3642-85BE-52B72B3487BC}"/>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4" name="Footer Placeholder 3">
            <a:extLst>
              <a:ext uri="{FF2B5EF4-FFF2-40B4-BE49-F238E27FC236}">
                <a16:creationId xmlns:a16="http://schemas.microsoft.com/office/drawing/2014/main" id="{2E46A14C-7C13-3D41-BB7B-AD2FA8758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C596EC-966A-0E4C-BAE9-C603A1DD48D8}"/>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1954382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CC78B-0303-2448-AD69-9E21E523FBF2}"/>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3" name="Footer Placeholder 2">
            <a:extLst>
              <a:ext uri="{FF2B5EF4-FFF2-40B4-BE49-F238E27FC236}">
                <a16:creationId xmlns:a16="http://schemas.microsoft.com/office/drawing/2014/main" id="{A21447A6-41FD-E449-9055-DAE8A428A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A97DCB-48EB-6540-AF2F-C031B941B51A}"/>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47146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E6FF-BD11-AF4C-A7E8-BD8C77EE8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449FC-15E4-984F-9577-747DC3DA7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5FC615-4097-544C-BE5A-288D913E7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FE2575-D586-E641-88E9-1DE8FCEEE60B}"/>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6" name="Footer Placeholder 5">
            <a:extLst>
              <a:ext uri="{FF2B5EF4-FFF2-40B4-BE49-F238E27FC236}">
                <a16:creationId xmlns:a16="http://schemas.microsoft.com/office/drawing/2014/main" id="{210F3B26-0E69-0945-85B5-4474E54A2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8030F9-E028-3940-8E28-0D71E057DA71}"/>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1963012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05C7-0D67-7146-A3D8-94E849AD2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4869AF-847B-C34D-A30D-D9CCA90512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FE23C3-E929-D545-B6FB-1833D4B2D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C9FF80-FCB2-5548-B201-15BE0F8F7BF6}"/>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6" name="Footer Placeholder 5">
            <a:extLst>
              <a:ext uri="{FF2B5EF4-FFF2-40B4-BE49-F238E27FC236}">
                <a16:creationId xmlns:a16="http://schemas.microsoft.com/office/drawing/2014/main" id="{5CC23C4D-F167-474E-8602-7DF31718A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823D8-A01A-2D47-B886-464EF2C3095D}"/>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1996540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36B7-5266-024B-BC26-6DE62DB784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693790-B91D-F941-AF3C-AB3811D5C7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A56C-D758-BF46-B7B0-B04E327EAAD7}"/>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5" name="Footer Placeholder 4">
            <a:extLst>
              <a:ext uri="{FF2B5EF4-FFF2-40B4-BE49-F238E27FC236}">
                <a16:creationId xmlns:a16="http://schemas.microsoft.com/office/drawing/2014/main" id="{0D4C1FD7-F1B1-854A-B758-80714DDB1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EC411-735C-1243-A6EE-5A5DFD5F6E87}"/>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2293662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59842-E833-B14D-A7B7-E360F6D7FF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CC43D1-B4C4-5149-BE91-EFF20FAABE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71F9B-AA24-B449-844D-D52308A95563}"/>
              </a:ext>
            </a:extLst>
          </p:cNvPr>
          <p:cNvSpPr>
            <a:spLocks noGrp="1"/>
          </p:cNvSpPr>
          <p:nvPr>
            <p:ph type="dt" sz="half" idx="10"/>
          </p:nvPr>
        </p:nvSpPr>
        <p:spPr/>
        <p:txBody>
          <a:bodyPr/>
          <a:lstStyle/>
          <a:p>
            <a:fld id="{6F5599A4-12DD-4441-B388-7688FE521166}" type="datetimeFigureOut">
              <a:rPr lang="en-US" smtClean="0"/>
              <a:t>3/5/2019</a:t>
            </a:fld>
            <a:endParaRPr lang="en-US"/>
          </a:p>
        </p:txBody>
      </p:sp>
      <p:sp>
        <p:nvSpPr>
          <p:cNvPr id="5" name="Footer Placeholder 4">
            <a:extLst>
              <a:ext uri="{FF2B5EF4-FFF2-40B4-BE49-F238E27FC236}">
                <a16:creationId xmlns:a16="http://schemas.microsoft.com/office/drawing/2014/main" id="{796157EF-DD3B-B042-88B6-2D69AF17C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FA575-E092-4640-8FB0-4698909BF468}"/>
              </a:ext>
            </a:extLst>
          </p:cNvPr>
          <p:cNvSpPr>
            <a:spLocks noGrp="1"/>
          </p:cNvSpPr>
          <p:nvPr>
            <p:ph type="sldNum" sz="quarter" idx="12"/>
          </p:nvPr>
        </p:nvSpPr>
        <p:spPr/>
        <p:txBody>
          <a:bodyPr/>
          <a:lstStyle/>
          <a:p>
            <a:fld id="{874A2257-CD85-7448-B63E-72E9DA960FC9}" type="slidenum">
              <a:rPr lang="en-US" smtClean="0"/>
              <a:t>‹#›</a:t>
            </a:fld>
            <a:endParaRPr lang="en-US"/>
          </a:p>
        </p:txBody>
      </p:sp>
    </p:spTree>
    <p:extLst>
      <p:ext uri="{BB962C8B-B14F-4D97-AF65-F5344CB8AC3E}">
        <p14:creationId xmlns:p14="http://schemas.microsoft.com/office/powerpoint/2010/main" val="618150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3600" b="1">
                <a:solidFill>
                  <a:schemeClr val="accent1">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18725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3600" b="1">
                <a:solidFill>
                  <a:schemeClr val="accent1">
                    <a:lumMod val="50000"/>
                  </a:schemeClr>
                </a:solidFill>
              </a:defRPr>
            </a:lvl1pPr>
          </a:lstStyle>
          <a:p>
            <a:r>
              <a:rPr lang="en-US" dirty="0"/>
              <a:t>Click to edit Master title style</a:t>
            </a:r>
          </a:p>
        </p:txBody>
      </p:sp>
      <p:sp>
        <p:nvSpPr>
          <p:cNvPr id="3" name="Slide Number Placeholder 6"/>
          <p:cNvSpPr>
            <a:spLocks noGrp="1"/>
          </p:cNvSpPr>
          <p:nvPr>
            <p:ph type="sldNum" sz="quarter" idx="12"/>
          </p:nvPr>
        </p:nvSpPr>
        <p:spPr>
          <a:xfrm>
            <a:off x="8610600" y="6356352"/>
            <a:ext cx="2743200" cy="365125"/>
          </a:xfrm>
          <a:prstGeom prst="rect">
            <a:avLst/>
          </a:prstGeom>
        </p:spPr>
        <p:txBody>
          <a:bodyPr/>
          <a:lstStyle>
            <a:lvl1pPr algn="r">
              <a:defRPr/>
            </a:lvl1pPr>
          </a:lstStyle>
          <a:p>
            <a:fld id="{DB51EBF6-F155-4884-B861-671322D2FDCF}" type="slidenum">
              <a:rPr lang="en-US" smtClean="0"/>
              <a:pPr/>
              <a:t>‹#›</a:t>
            </a:fld>
            <a:endParaRPr lang="en-US"/>
          </a:p>
        </p:txBody>
      </p:sp>
      <p:sp>
        <p:nvSpPr>
          <p:cNvPr id="4" name="Content Placeholder 2"/>
          <p:cNvSpPr>
            <a:spLocks noGrp="1"/>
          </p:cNvSpPr>
          <p:nvPr>
            <p:ph sz="half" idx="1"/>
          </p:nvPr>
        </p:nvSpPr>
        <p:spPr>
          <a:xfrm>
            <a:off x="838200" y="1825625"/>
            <a:ext cx="10515600" cy="4351338"/>
          </a:xfrm>
        </p:spPr>
        <p:txBody>
          <a:bodyPr/>
          <a:lstStyle>
            <a:lvl1pPr marL="0" indent="0">
              <a:buNone/>
              <a:defRPr sz="2400" b="1">
                <a:solidFill>
                  <a:schemeClr val="accent1">
                    <a:lumMod val="50000"/>
                  </a:schemeClr>
                </a:solidFill>
              </a:defRPr>
            </a:lvl1pPr>
            <a:lvl2pPr marL="171450" indent="-171450">
              <a:buFont typeface="Arial" panose="020B0604020202020204" pitchFamily="34" charset="0"/>
              <a:buChar char="•"/>
              <a:defRPr sz="1600">
                <a:solidFill>
                  <a:schemeClr val="accent1">
                    <a:lumMod val="50000"/>
                  </a:schemeClr>
                </a:solidFill>
              </a:defRPr>
            </a:lvl2pPr>
            <a:lvl3pPr marL="688975" indent="-225425">
              <a:defRPr sz="1600">
                <a:solidFill>
                  <a:schemeClr val="accent1">
                    <a:lumMod val="50000"/>
                  </a:schemeClr>
                </a:solidFill>
                <a:latin typeface="Arial" panose="020B0604020202020204" pitchFamily="34" charset="0"/>
                <a:cs typeface="Arial" panose="020B0604020202020204" pitchFamily="34" charset="0"/>
              </a:defRPr>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04216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6"/>
          <p:cNvSpPr>
            <a:spLocks noGrp="1"/>
          </p:cNvSpPr>
          <p:nvPr>
            <p:ph type="sldNum" sz="quarter" idx="12"/>
          </p:nvPr>
        </p:nvSpPr>
        <p:spPr>
          <a:xfrm>
            <a:off x="8610600" y="6356352"/>
            <a:ext cx="2743200" cy="365125"/>
          </a:xfrm>
          <a:prstGeom prst="rect">
            <a:avLst/>
          </a:prstGeom>
        </p:spPr>
        <p:txBody>
          <a:bodyPr/>
          <a:lstStyle>
            <a:lvl1pPr algn="r">
              <a:defRPr/>
            </a:lvl1pPr>
          </a:lstStyle>
          <a:p>
            <a:fld id="{DB51EBF6-F155-4884-B861-671322D2FDCF}" type="slidenum">
              <a:rPr lang="en-US" smtClean="0"/>
              <a:pPr/>
              <a:t>‹#›</a:t>
            </a:fld>
            <a:endParaRPr lang="en-US"/>
          </a:p>
        </p:txBody>
      </p:sp>
    </p:spTree>
    <p:extLst>
      <p:ext uri="{BB962C8B-B14F-4D97-AF65-F5344CB8AC3E}">
        <p14:creationId xmlns:p14="http://schemas.microsoft.com/office/powerpoint/2010/main" val="2250142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3600" b="1">
                <a:solidFill>
                  <a:schemeClr val="accent1">
                    <a:lumMod val="50000"/>
                  </a:schemeClr>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0" indent="0">
              <a:buNone/>
              <a:defRPr sz="2400" b="1">
                <a:solidFill>
                  <a:schemeClr val="accent1">
                    <a:lumMod val="50000"/>
                  </a:schemeClr>
                </a:solidFill>
              </a:defRPr>
            </a:lvl1pPr>
            <a:lvl2pPr marL="225425" indent="-225425">
              <a:defRPr sz="1600">
                <a:solidFill>
                  <a:schemeClr val="accent1">
                    <a:lumMod val="50000"/>
                  </a:schemeClr>
                </a:solidFill>
              </a:defRPr>
            </a:lvl2pPr>
            <a:lvl3pPr marL="688975" indent="-225425">
              <a:defRPr sz="1600">
                <a:solidFill>
                  <a:schemeClr val="accent1">
                    <a:lumMod val="50000"/>
                  </a:schemeClr>
                </a:solidFill>
                <a:latin typeface="Arial" panose="020B0604020202020204" pitchFamily="34" charset="0"/>
                <a:cs typeface="Arial" panose="020B0604020202020204" pitchFamily="34" charset="0"/>
              </a:defRPr>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marL="0" indent="0">
              <a:buNone/>
              <a:defRPr sz="2400" b="1">
                <a:solidFill>
                  <a:schemeClr val="accent1">
                    <a:lumMod val="50000"/>
                  </a:schemeClr>
                </a:solidFill>
              </a:defRPr>
            </a:lvl1pPr>
            <a:lvl2pPr marL="225425" indent="-225425">
              <a:defRPr sz="1600">
                <a:solidFill>
                  <a:schemeClr val="accent1">
                    <a:lumMod val="50000"/>
                  </a:schemeClr>
                </a:solidFill>
              </a:defRPr>
            </a:lvl2pPr>
            <a:lvl3pPr marL="688975" indent="-225425">
              <a:defRPr sz="1600">
                <a:solidFill>
                  <a:schemeClr val="accent1">
                    <a:lumMod val="50000"/>
                  </a:schemeClr>
                </a:solidFill>
                <a:latin typeface="Arial" panose="020B0604020202020204" pitchFamily="34" charset="0"/>
                <a:cs typeface="Arial" panose="020B0604020202020204" pitchFamily="34" charset="0"/>
              </a:defRPr>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lgn="r">
              <a:defRPr/>
            </a:lvl1pPr>
          </a:lstStyle>
          <a:p>
            <a:fld id="{DB51EBF6-F155-4884-B861-671322D2FDCF}" type="slidenum">
              <a:rPr lang="en-US" smtClean="0"/>
              <a:pPr/>
              <a:t>‹#›</a:t>
            </a:fld>
            <a:endParaRPr lang="en-US"/>
          </a:p>
        </p:txBody>
      </p:sp>
    </p:spTree>
    <p:extLst>
      <p:ext uri="{BB962C8B-B14F-4D97-AF65-F5344CB8AC3E}">
        <p14:creationId xmlns:p14="http://schemas.microsoft.com/office/powerpoint/2010/main" val="83757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3DFDEF-5986-4FF6-B7BA-80276095935F}"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1301868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7049" y="457200"/>
            <a:ext cx="11417905" cy="443198"/>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915207" y="1789113"/>
            <a:ext cx="10353524" cy="990152"/>
          </a:xfrm>
        </p:spPr>
        <p:txBody>
          <a:bodyPr/>
          <a:lstStyle>
            <a:lvl2pPr>
              <a:defRPr b="0"/>
            </a:lvl2pPr>
            <a:lvl3pPr>
              <a:defRPr sz="1400" b="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30759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9496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524000" y="2133600"/>
            <a:ext cx="8534400" cy="304800"/>
          </a:xfrm>
        </p:spPr>
        <p:txBody>
          <a:bodyPr>
            <a:normAutofit/>
          </a:bodyPr>
          <a:lstStyle>
            <a:lvl1pPr marL="0" indent="0" algn="l">
              <a:buNone/>
              <a:defRPr sz="1400" b="1">
                <a:solidFill>
                  <a:srgbClr val="327E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82207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7929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8267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24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710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0950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062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945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3DFDEF-5986-4FF6-B7BA-80276095935F}"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2184720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283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36AC6F-529D-4095-AFC8-06BB4E3C5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4192342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36AC6F-529D-4095-AFC8-06BB4E3C5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249411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36AC6F-529D-4095-AFC8-06BB4E3C5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1508784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36AC6F-529D-4095-AFC8-06BB4E3C5636}"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3100968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36AC6F-529D-4095-AFC8-06BB4E3C5636}"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556091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36AC6F-529D-4095-AFC8-06BB4E3C5636}"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61859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6AC6F-529D-4095-AFC8-06BB4E3C5636}"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1363099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36AC6F-529D-4095-AFC8-06BB4E3C5636}"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911670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36AC6F-529D-4095-AFC8-06BB4E3C5636}"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360310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3DFDEF-5986-4FF6-B7BA-80276095935F}"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3047410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36AC6F-529D-4095-AFC8-06BB4E3C5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970617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36AC6F-529D-4095-AFC8-06BB4E3C5636}"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4A6EA-15D5-40B4-B794-1CF8BFD36002}" type="slidenum">
              <a:rPr lang="en-US" smtClean="0"/>
              <a:t>‹#›</a:t>
            </a:fld>
            <a:endParaRPr lang="en-US"/>
          </a:p>
        </p:txBody>
      </p:sp>
    </p:spTree>
    <p:extLst>
      <p:ext uri="{BB962C8B-B14F-4D97-AF65-F5344CB8AC3E}">
        <p14:creationId xmlns:p14="http://schemas.microsoft.com/office/powerpoint/2010/main" val="1643279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51876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6"/>
            <a:ext cx="10515600" cy="4137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9768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923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7122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103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523760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ED1D2C-A2F7-4A46-AA11-451376196493}"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982588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1D2C-A2F7-4A46-AA11-451376196493}"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84974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3DFDEF-5986-4FF6-B7BA-80276095935F}"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2729007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ED1D2C-A2F7-4A46-AA11-451376196493}"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450888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949361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ED1D2C-A2F7-4A46-AA11-451376196493}"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305572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ED1D2C-A2F7-4A46-AA11-451376196493}"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514958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82ED1D2C-A2F7-4A46-AA11-451376196493}"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889394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796995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0502557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4138900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597300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7956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DFDEF-5986-4FF6-B7BA-80276095935F}"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39707556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ED1D2C-A2F7-4A46-AA11-451376196493}"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8219305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2ED1D2C-A2F7-4A46-AA11-451376196493}"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33668108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2ED1D2C-A2F7-4A46-AA11-451376196493}"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2858873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1D2C-A2F7-4A46-AA11-451376196493}"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625823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1D2C-A2F7-4A46-AA11-451376196493}"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2003622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D1D2C-A2F7-4A46-AA11-451376196493}"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4BA1B-2965-4DD2-9E91-984D96ACEFD9}" type="slidenum">
              <a:rPr lang="en-US" smtClean="0"/>
              <a:t>‹#›</a:t>
            </a:fld>
            <a:endParaRPr lang="en-US"/>
          </a:p>
        </p:txBody>
      </p:sp>
    </p:spTree>
    <p:extLst>
      <p:ext uri="{BB962C8B-B14F-4D97-AF65-F5344CB8AC3E}">
        <p14:creationId xmlns:p14="http://schemas.microsoft.com/office/powerpoint/2010/main" val="19041630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9599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18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37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141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3DFDEF-5986-4FF6-B7BA-80276095935F}"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EFE93-D7C7-4E28-8076-3452684F58DD}" type="slidenum">
              <a:rPr lang="en-US" smtClean="0"/>
              <a:t>‹#›</a:t>
            </a:fld>
            <a:endParaRPr lang="en-US"/>
          </a:p>
        </p:txBody>
      </p:sp>
    </p:spTree>
    <p:extLst>
      <p:ext uri="{BB962C8B-B14F-4D97-AF65-F5344CB8AC3E}">
        <p14:creationId xmlns:p14="http://schemas.microsoft.com/office/powerpoint/2010/main" val="703192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387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271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701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84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656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90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0092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41943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461798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171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image" Target="../media/image10.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0.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5.png"/><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7.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DFDEF-5986-4FF6-B7BA-80276095935F}" type="datetimeFigureOut">
              <a:rPr lang="en-US" smtClean="0"/>
              <a:t>3/5/2019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EFE93-D7C7-4E28-8076-3452684F58DD}" type="slidenum">
              <a:rPr lang="en-US" smtClean="0"/>
              <a:t>‹#›</a:t>
            </a:fld>
            <a:endParaRPr lang="en-US"/>
          </a:p>
        </p:txBody>
      </p:sp>
    </p:spTree>
    <p:extLst>
      <p:ext uri="{BB962C8B-B14F-4D97-AF65-F5344CB8AC3E}">
        <p14:creationId xmlns:p14="http://schemas.microsoft.com/office/powerpoint/2010/main" val="82226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96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530329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B41ABA4E-CD72-497B-97AA-7213B3980F60}" type="datetimeFigureOut">
              <a:rPr lang="en-US" smtClean="0"/>
              <a:pPr/>
              <a:t>3/5/2019</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kumimoji="0"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D2E57653-3E58-4892-A7ED-712530ACC680}" type="slidenum">
              <a:rPr kumimoji="0" lang="en-US" smtClean="0"/>
              <a:pPr/>
              <a:t>‹#›</a:t>
            </a:fld>
            <a:endParaRPr kumimoji="0" lang="en-US"/>
          </a:p>
        </p:txBody>
      </p:sp>
    </p:spTree>
    <p:extLst>
      <p:ext uri="{BB962C8B-B14F-4D97-AF65-F5344CB8AC3E}">
        <p14:creationId xmlns:p14="http://schemas.microsoft.com/office/powerpoint/2010/main" val="352647161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1" latinLnBrk="0" hangingPunct="1">
        <a:spcBef>
          <a:spcPct val="0"/>
        </a:spcBef>
        <a:buNone/>
        <a:defRPr kumimoji="0" sz="3000" b="0" kern="1200" cap="small" baseline="0">
          <a:solidFill>
            <a:schemeClr val="tx1"/>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C83F2-491C-449D-991A-4CC355253B8A}"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EC3F-2960-4513-8133-C55808511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909587"/>
      </p:ext>
    </p:extLst>
  </p:cSld>
  <p:clrMap bg1="lt1" tx1="dk1" bg2="lt2" tx2="dk2" accent1="accent1" accent2="accent2" accent3="accent3" accent4="accent4" accent5="accent5" accent6="accent6" hlink="hlink" folHlink="folHlink"/>
  <p:sldLayoutIdLst>
    <p:sldLayoutId id="21474837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C83F2-491C-449D-991A-4CC355253B8A}"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6EC3F-2960-4513-8133-C55808511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362202"/>
      </p:ext>
    </p:extLst>
  </p:cSld>
  <p:clrMap bg1="lt1" tx1="dk1" bg2="lt2" tx2="dk2" accent1="accent1" accent2="accent2" accent3="accent3" accent4="accent4" accent5="accent5" accent6="accent6" hlink="hlink" folHlink="folHlink"/>
  <p:sldLayoutIdLst>
    <p:sldLayoutId id="21474837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1D13F-425B-4E23-8E7D-FA3DD6DE4C30}" type="datetimeFigureOut">
              <a:rPr lang="en-US" smtClean="0">
                <a:solidFill>
                  <a:prstClr val="black">
                    <a:tint val="75000"/>
                  </a:prstClr>
                </a:solidFill>
              </a:rPr>
              <a:pPr/>
              <a:t>3/5/2019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D11DF-58E0-4A45-961C-78AD611C53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21391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77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CF9D3-4E9B-0746-BC53-CAAE8E65C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95738E-C8B0-CF4A-9BAE-AC090910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50626-60A4-DD43-A937-D36CD67BCF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599A4-12DD-4441-B388-7688FE521166}" type="datetimeFigureOut">
              <a:rPr lang="en-US" smtClean="0"/>
              <a:t>3/5/2019</a:t>
            </a:fld>
            <a:endParaRPr lang="en-US"/>
          </a:p>
        </p:txBody>
      </p:sp>
      <p:sp>
        <p:nvSpPr>
          <p:cNvPr id="5" name="Footer Placeholder 4">
            <a:extLst>
              <a:ext uri="{FF2B5EF4-FFF2-40B4-BE49-F238E27FC236}">
                <a16:creationId xmlns:a16="http://schemas.microsoft.com/office/drawing/2014/main" id="{256EED94-B394-0D47-A0C0-9740697BE7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742294-81A2-394E-AB32-9730308B9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A2257-CD85-7448-B63E-72E9DA960FC9}" type="slidenum">
              <a:rPr lang="en-US" smtClean="0"/>
              <a:t>‹#›</a:t>
            </a:fld>
            <a:endParaRPr lang="en-US"/>
          </a:p>
        </p:txBody>
      </p:sp>
    </p:spTree>
    <p:extLst>
      <p:ext uri="{BB962C8B-B14F-4D97-AF65-F5344CB8AC3E}">
        <p14:creationId xmlns:p14="http://schemas.microsoft.com/office/powerpoint/2010/main" val="38534597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961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pic>
        <p:nvPicPr>
          <p:cNvPr id="6" name="Picture 5"/>
          <p:cNvPicPr>
            <a:picLocks noChangeAspect="1"/>
          </p:cNvPicPr>
          <p:nvPr userDrawn="1"/>
        </p:nvPicPr>
        <p:blipFill rotWithShape="1">
          <a:blip r:embed="rId8"/>
          <a:srcRect l="435" t="43720" r="55" b="37620"/>
          <a:stretch/>
        </p:blipFill>
        <p:spPr>
          <a:xfrm>
            <a:off x="838200" y="6268279"/>
            <a:ext cx="4022480" cy="318052"/>
          </a:xfrm>
          <a:prstGeom prst="rect">
            <a:avLst/>
          </a:prstGeom>
        </p:spPr>
      </p:pic>
      <p:pic>
        <p:nvPicPr>
          <p:cNvPr id="7" name="Picture 6"/>
          <p:cNvPicPr>
            <a:picLocks noChangeAspect="1"/>
          </p:cNvPicPr>
          <p:nvPr userDrawn="1"/>
        </p:nvPicPr>
        <p:blipFill rotWithShape="1">
          <a:blip r:embed="rId9" cstate="print">
            <a:extLst>
              <a:ext uri="{28A0092B-C50C-407E-A947-70E740481C1C}">
                <a14:useLocalDpi xmlns:a14="http://schemas.microsoft.com/office/drawing/2010/main" val="0"/>
              </a:ext>
            </a:extLst>
          </a:blip>
          <a:srcRect b="25610"/>
          <a:stretch/>
        </p:blipFill>
        <p:spPr>
          <a:xfrm>
            <a:off x="5436814" y="5900107"/>
            <a:ext cx="1318373" cy="736344"/>
          </a:xfrm>
          <a:prstGeom prst="rect">
            <a:avLst/>
          </a:prstGeom>
        </p:spPr>
      </p:pic>
    </p:spTree>
    <p:extLst>
      <p:ext uri="{BB962C8B-B14F-4D97-AF65-F5344CB8AC3E}">
        <p14:creationId xmlns:p14="http://schemas.microsoft.com/office/powerpoint/2010/main" val="32026195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b="1" kern="1200">
          <a:solidFill>
            <a:schemeClr val="accent1">
              <a:lumMod val="50000"/>
            </a:schemeClr>
          </a:solidFill>
          <a:latin typeface="Arial" panose="020B0604020202020204" pitchFamily="34" charset="0"/>
          <a:ea typeface="+mn-ea"/>
          <a:cs typeface="Arial" panose="020B0604020202020204" pitchFamily="34" charset="0"/>
        </a:defRPr>
      </a:lvl1pPr>
      <a:lvl2pPr marL="225425" indent="-225425" algn="l" defTabSz="914400" rtl="0" eaLnBrk="1" latinLnBrk="0" hangingPunct="1">
        <a:lnSpc>
          <a:spcPct val="90000"/>
        </a:lnSpc>
        <a:spcBef>
          <a:spcPts val="500"/>
        </a:spcBef>
        <a:buFont typeface="Arial"/>
        <a:buChar char="•"/>
        <a:defRPr sz="16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32672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6AC6F-529D-4095-AFC8-06BB4E3C5636}" type="datetimeFigureOut">
              <a:rPr lang="en-US" smtClean="0"/>
              <a:t>3/5/2019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4A6EA-15D5-40B4-B794-1CF8BFD36002}" type="slidenum">
              <a:rPr lang="en-US" smtClean="0"/>
              <a:t>‹#›</a:t>
            </a:fld>
            <a:endParaRPr lang="en-US"/>
          </a:p>
        </p:txBody>
      </p:sp>
    </p:spTree>
    <p:extLst>
      <p:ext uri="{BB962C8B-B14F-4D97-AF65-F5344CB8AC3E}">
        <p14:creationId xmlns:p14="http://schemas.microsoft.com/office/powerpoint/2010/main" val="369539326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0881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661397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82ED1D2C-A2F7-4A46-AA11-451376196493}" type="datetimeFigureOut">
              <a:rPr lang="en-US" smtClean="0"/>
              <a:t>3/5/2019</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384BA1B-2965-4DD2-9E91-984D96ACEFD9}" type="slidenum">
              <a:rPr lang="en-US" smtClean="0"/>
              <a:t>‹#›</a:t>
            </a:fld>
            <a:endParaRPr lang="en-US"/>
          </a:p>
        </p:txBody>
      </p:sp>
    </p:spTree>
    <p:extLst>
      <p:ext uri="{BB962C8B-B14F-4D97-AF65-F5344CB8AC3E}">
        <p14:creationId xmlns:p14="http://schemas.microsoft.com/office/powerpoint/2010/main" val="230139498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CA249-B8BB-4379-93D5-0DAE78EC23C7}" type="datetimeFigureOut">
              <a:rPr lang="en-US" smtClean="0">
                <a:solidFill>
                  <a:prstClr val="black">
                    <a:tint val="75000"/>
                  </a:prstClr>
                </a:solidFill>
              </a:rPr>
              <a:pPr/>
              <a:t>3/5/2019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0AC7C-9187-49AA-BC9E-30AEA15D2C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450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hyperlink" Target="mailto:ariel.a.pike@hitchcock.org" TargetMode="External"/><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34.tmp"/><Relationship Id="rId4" Type="http://schemas.openxmlformats.org/officeDocument/2006/relationships/image" Target="../media/image33.tm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0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3.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hyperlink" Target="http://region1idn.org/2017/04/10/about-1-nh1115.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3.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1.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chart" Target="../charts/char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9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97.xml"/><Relationship Id="rId5" Type="http://schemas.openxmlformats.org/officeDocument/2006/relationships/image" Target="../media/image57.emf"/><Relationship Id="rId4" Type="http://schemas.openxmlformats.org/officeDocument/2006/relationships/image" Target="../media/image5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98.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www.drugabuse.gov/drugs-abuse/opioids/opioid-summaries-by-state/new-hampshire-opioid-summary"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1.xml"/><Relationship Id="rId4" Type="http://schemas.openxmlformats.org/officeDocument/2006/relationships/hyperlink" Target="https://med.dartmouth-hitchcock.org/sumhi.html"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hyperlink" Target="mailto:Laura.J.Fineberg@hitchcock.org" TargetMode="External"/><Relationship Id="rId2" Type="http://schemas.openxmlformats.org/officeDocument/2006/relationships/hyperlink" Target="mailto:Ariel.A.Pike@hitchcock.org" TargetMode="Externa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mailto:ariel.a.pike@hitchcock" TargetMode="Externa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191" y="102304"/>
            <a:ext cx="11405617" cy="6370975"/>
          </a:xfrm>
          <a:prstGeom prst="rect">
            <a:avLst/>
          </a:prstGeom>
        </p:spPr>
        <p:txBody>
          <a:bodyPr wrap="square">
            <a:spAutoFit/>
          </a:bodyPr>
          <a:lstStyle/>
          <a:p>
            <a:pPr algn="r"/>
            <a:r>
              <a:rPr lang="en-US" sz="11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1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endParaRPr lang="en-US" sz="11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endParaRPr lang="en-US" sz="11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endParaRPr lang="en-US" sz="11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endParaRPr lang="en-US" sz="11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r>
              <a:rPr lang="en-US" sz="24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Dartmouth Hitchcock Initiatives to Optimize Care of</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4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Patients with Opioid Use Disorders &amp; Reduce Opioid Related Harm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4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Monday, March 4th, 2019 5:00 to 6:30</a:t>
            </a:r>
            <a:r>
              <a:rPr lang="en-US" sz="2400" i="1" dirty="0">
                <a:latin typeface="Calibri Light" panose="020F0302020204030204" pitchFamily="34" charset="0"/>
                <a:ea typeface="Calibri" panose="020F0502020204030204" pitchFamily="34" charset="0"/>
                <a:cs typeface="Times New Roman" panose="02020603050405020304" pitchFamily="18" charset="0"/>
              </a:rPr>
              <a:t> pm,</a:t>
            </a:r>
            <a:r>
              <a:rPr lang="en-US" sz="24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DHMC Auditorium 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r"/>
            <a:r>
              <a:rPr lang="en-US" sz="10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sz="20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r>
              <a:rPr lang="en-US" sz="20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Meeting goals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Update D-H staff and others with interest on recent advances within D-HH to improve care of patients with OUD/SUD and reduce opioid related harm</a:t>
            </a: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Inventory any unidentified or persisting challenges related to care of patients with OUD and/or other initiatives</a:t>
            </a: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Identify opportunities to expand engagement </a:t>
            </a:r>
            <a:endParaRPr lang="en-US" sz="2800"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r>
              <a:rPr lang="en-US" sz="2000"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Program: </a:t>
            </a:r>
          </a:p>
          <a:p>
            <a:pPr marL="342900" indent="-342900">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Welcome &amp; introductions  (3 min)</a:t>
            </a:r>
          </a:p>
          <a:p>
            <a:pPr marL="342900" indent="-342900">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Evolving Contextual Changes (10 min)</a:t>
            </a:r>
          </a:p>
          <a:p>
            <a:pPr marL="342900" indent="-342900">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D-H initiatives addressing OUD and harmful opioid use (Total 55 min: 5 min each, except OATC 15 min &amp; transition time)  </a:t>
            </a:r>
          </a:p>
          <a:p>
            <a:pPr marL="342900" indent="-342900">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Discussion (25 minutes)</a:t>
            </a:r>
          </a:p>
          <a:p>
            <a:pPr marL="342900" indent="-342900">
              <a:buSzPts val="1000"/>
              <a:buFont typeface="Symbol" panose="05050102010706020507" pitchFamily="18" charset="2"/>
              <a:buChar char=""/>
              <a:tabLst>
                <a:tab pos="457200" algn="l"/>
              </a:tabLst>
            </a:pPr>
            <a:r>
              <a:rPr lang="en-US" sz="20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Final comments and plan next meeting  (2 minutes)</a:t>
            </a:r>
          </a:p>
        </p:txBody>
      </p:sp>
      <p:pic>
        <p:nvPicPr>
          <p:cNvPr id="3" name="Picture 2">
            <a:extLst>
              <a:ext uri="{FF2B5EF4-FFF2-40B4-BE49-F238E27FC236}">
                <a16:creationId xmlns:a16="http://schemas.microsoft.com/office/drawing/2014/main" id="{5194A2D7-1567-7C41-8C10-866FDBFDA866}"/>
              </a:ext>
            </a:extLst>
          </p:cNvPr>
          <p:cNvPicPr>
            <a:picLocks noChangeAspect="1"/>
          </p:cNvPicPr>
          <p:nvPr/>
        </p:nvPicPr>
        <p:blipFill>
          <a:blip r:embed="rId2"/>
          <a:stretch>
            <a:fillRect/>
          </a:stretch>
        </p:blipFill>
        <p:spPr>
          <a:xfrm>
            <a:off x="393191" y="102303"/>
            <a:ext cx="4023534" cy="855809"/>
          </a:xfrm>
          <a:prstGeom prst="rect">
            <a:avLst/>
          </a:prstGeom>
        </p:spPr>
      </p:pic>
    </p:spTree>
    <p:extLst>
      <p:ext uri="{BB962C8B-B14F-4D97-AF65-F5344CB8AC3E}">
        <p14:creationId xmlns:p14="http://schemas.microsoft.com/office/powerpoint/2010/main" val="12754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Our Purpose is to Bolster and Mobilize Resources for Recovery</a:t>
            </a:r>
          </a:p>
        </p:txBody>
      </p:sp>
      <p:sp>
        <p:nvSpPr>
          <p:cNvPr id="6" name="Content Placeholder 5"/>
          <p:cNvSpPr>
            <a:spLocks noGrp="1"/>
          </p:cNvSpPr>
          <p:nvPr>
            <p:ph sz="half" idx="1"/>
          </p:nvPr>
        </p:nvSpPr>
        <p:spPr/>
        <p:txBody>
          <a:bodyPr>
            <a:normAutofit/>
          </a:bodyPr>
          <a:lstStyle/>
          <a:p>
            <a:r>
              <a:rPr lang="en-US" dirty="0"/>
              <a:t>DHMC-Lebanon Hub:</a:t>
            </a:r>
          </a:p>
          <a:p>
            <a:pPr lvl="1"/>
            <a:r>
              <a:rPr lang="en-US" sz="1800" dirty="0"/>
              <a:t>Improves Access By Adding A Treatment and Recovery Entry Point and After Hours Call Service via 2-1-1</a:t>
            </a:r>
          </a:p>
          <a:p>
            <a:pPr lvl="1"/>
            <a:r>
              <a:rPr lang="en-US" sz="1800" dirty="0"/>
              <a:t>Will Begin to Formalize our Collective Community of Available Resources</a:t>
            </a:r>
            <a:endParaRPr lang="en-US" dirty="0"/>
          </a:p>
          <a:p>
            <a:endParaRPr lang="en-US" dirty="0"/>
          </a:p>
          <a:p>
            <a:r>
              <a:rPr lang="en-US" dirty="0"/>
              <a:t>Remember “No Wrong Door” - Clients Can Still Seek Help Anywhere</a:t>
            </a:r>
          </a:p>
          <a:p>
            <a:endParaRPr lang="en-US" dirty="0"/>
          </a:p>
          <a:p>
            <a:r>
              <a:rPr lang="en-US" dirty="0"/>
              <a:t>We Are In the Startup Phase – Learning and Building In Concert with Our Community and the State</a:t>
            </a:r>
          </a:p>
        </p:txBody>
      </p:sp>
    </p:spTree>
    <p:extLst>
      <p:ext uri="{BB962C8B-B14F-4D97-AF65-F5344CB8AC3E}">
        <p14:creationId xmlns:p14="http://schemas.microsoft.com/office/powerpoint/2010/main" val="638941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F4615-92AF-49CB-93F7-0361EC31BBBD}"/>
              </a:ext>
            </a:extLst>
          </p:cNvPr>
          <p:cNvSpPr>
            <a:spLocks noGrp="1"/>
          </p:cNvSpPr>
          <p:nvPr>
            <p:ph type="ctrTitle"/>
          </p:nvPr>
        </p:nvSpPr>
        <p:spPr>
          <a:xfrm>
            <a:off x="914400" y="1714499"/>
            <a:ext cx="10363200" cy="1470025"/>
          </a:xfrm>
        </p:spPr>
        <p:txBody>
          <a:bodyPr/>
          <a:lstStyle/>
          <a:p>
            <a:pPr algn="ctr"/>
            <a:r>
              <a:rPr lang="en-US" dirty="0"/>
              <a:t>Opioid Addiction Treatment Collaborative (OATC) at D-H</a:t>
            </a:r>
          </a:p>
        </p:txBody>
      </p:sp>
      <p:sp>
        <p:nvSpPr>
          <p:cNvPr id="3" name="Subtitle 2">
            <a:extLst>
              <a:ext uri="{FF2B5EF4-FFF2-40B4-BE49-F238E27FC236}">
                <a16:creationId xmlns:a16="http://schemas.microsoft.com/office/drawing/2014/main" id="{732EEDBF-D61B-4F91-B246-5539D3D4C401}"/>
              </a:ext>
            </a:extLst>
          </p:cNvPr>
          <p:cNvSpPr>
            <a:spLocks noGrp="1"/>
          </p:cNvSpPr>
          <p:nvPr>
            <p:ph type="subTitle" idx="1"/>
          </p:nvPr>
        </p:nvSpPr>
        <p:spPr>
          <a:xfrm>
            <a:off x="3548399" y="4399986"/>
            <a:ext cx="8534400" cy="1302970"/>
          </a:xfrm>
        </p:spPr>
        <p:txBody>
          <a:bodyPr>
            <a:noAutofit/>
          </a:bodyPr>
          <a:lstStyle/>
          <a:p>
            <a:pPr algn="ctr"/>
            <a:r>
              <a:rPr lang="en-US" sz="2000" dirty="0"/>
              <a:t>Charles Brackett, MD, MPH</a:t>
            </a:r>
          </a:p>
          <a:p>
            <a:pPr algn="ctr"/>
            <a:r>
              <a:rPr lang="en-US" sz="2000" dirty="0"/>
              <a:t>Laura Fineberg, MPH</a:t>
            </a:r>
          </a:p>
        </p:txBody>
      </p:sp>
    </p:spTree>
    <p:extLst>
      <p:ext uri="{BB962C8B-B14F-4D97-AF65-F5344CB8AC3E}">
        <p14:creationId xmlns:p14="http://schemas.microsoft.com/office/powerpoint/2010/main" val="3117063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3868-86C4-449E-B244-D1E1619EC1A8}"/>
              </a:ext>
            </a:extLst>
          </p:cNvPr>
          <p:cNvSpPr>
            <a:spLocks noGrp="1"/>
          </p:cNvSpPr>
          <p:nvPr>
            <p:ph type="title"/>
          </p:nvPr>
        </p:nvSpPr>
        <p:spPr>
          <a:xfrm>
            <a:off x="392926" y="5631513"/>
            <a:ext cx="10515600" cy="45719"/>
          </a:xfrm>
        </p:spPr>
        <p:txBody>
          <a:bodyPr>
            <a:normAutofit fontScale="90000"/>
          </a:bodyPr>
          <a:lstStyle/>
          <a:p>
            <a:br>
              <a:rPr lang="en-US" dirty="0"/>
            </a:br>
            <a:endParaRPr lang="en-US" dirty="0"/>
          </a:p>
        </p:txBody>
      </p:sp>
      <p:sp>
        <p:nvSpPr>
          <p:cNvPr id="3" name="Content Placeholder 2">
            <a:extLst>
              <a:ext uri="{FF2B5EF4-FFF2-40B4-BE49-F238E27FC236}">
                <a16:creationId xmlns:a16="http://schemas.microsoft.com/office/drawing/2014/main" id="{C3FC36E6-D7EA-4958-8D3F-D9EBB9EAB04A}"/>
              </a:ext>
            </a:extLst>
          </p:cNvPr>
          <p:cNvSpPr>
            <a:spLocks noGrp="1"/>
          </p:cNvSpPr>
          <p:nvPr>
            <p:ph idx="1"/>
          </p:nvPr>
        </p:nvSpPr>
        <p:spPr>
          <a:xfrm>
            <a:off x="206733" y="341905"/>
            <a:ext cx="8244247" cy="6357069"/>
          </a:xfrm>
        </p:spPr>
        <p:txBody>
          <a:bodyPr>
            <a:normAutofit/>
          </a:bodyPr>
          <a:lstStyle/>
          <a:p>
            <a:pPr marL="0" indent="0">
              <a:buNone/>
            </a:pPr>
            <a:r>
              <a:rPr lang="en-US" b="1" dirty="0"/>
              <a:t>Background</a:t>
            </a:r>
          </a:p>
          <a:p>
            <a:r>
              <a:rPr lang="en-US" sz="2400" dirty="0"/>
              <a:t>Opioid addiction is a common treatable chronic disease, but is often not addressed by clinicians</a:t>
            </a:r>
          </a:p>
          <a:p>
            <a:r>
              <a:rPr lang="en-US" sz="2400" dirty="0"/>
              <a:t>Treatment including FDA approved medications is </a:t>
            </a:r>
            <a:r>
              <a:rPr lang="en-US" dirty="0"/>
              <a:t>highly effective</a:t>
            </a:r>
            <a:r>
              <a:rPr lang="en-US" sz="2400" dirty="0"/>
              <a:t>, but is only received by a minority of those with OUD. Barriers include: inadequate recognition, shortage of specialists, financial and logistical barriers, and stigma</a:t>
            </a:r>
          </a:p>
          <a:p>
            <a:r>
              <a:rPr lang="en-US" sz="2400" dirty="0"/>
              <a:t>Starting buprenorphine on inpatients with OUD reduces disruptive behavior and AMA, and improves engagement in ongoing treatment. Starting in ED also improves engagement</a:t>
            </a:r>
          </a:p>
          <a:p>
            <a:r>
              <a:rPr lang="en-US" sz="2400" dirty="0"/>
              <a:t>Many patients can be treated in primary care, which reduces stigma and increases access and care coordination. </a:t>
            </a:r>
          </a:p>
        </p:txBody>
      </p:sp>
      <p:pic>
        <p:nvPicPr>
          <p:cNvPr id="4" name="Picture 3"/>
          <p:cNvPicPr>
            <a:picLocks noChangeAspect="1"/>
          </p:cNvPicPr>
          <p:nvPr/>
        </p:nvPicPr>
        <p:blipFill rotWithShape="1">
          <a:blip r:embed="rId3"/>
          <a:srcRect t="16348" b="9571"/>
          <a:stretch/>
        </p:blipFill>
        <p:spPr>
          <a:xfrm>
            <a:off x="8518358" y="0"/>
            <a:ext cx="3673642" cy="3311091"/>
          </a:xfrm>
          <a:prstGeom prst="rect">
            <a:avLst/>
          </a:prstGeom>
        </p:spPr>
      </p:pic>
      <p:pic>
        <p:nvPicPr>
          <p:cNvPr id="5" name="Picture 4"/>
          <p:cNvPicPr>
            <a:picLocks noChangeAspect="1"/>
          </p:cNvPicPr>
          <p:nvPr/>
        </p:nvPicPr>
        <p:blipFill rotWithShape="1">
          <a:blip r:embed="rId4"/>
          <a:srcRect t="3100" r="47430"/>
          <a:stretch/>
        </p:blipFill>
        <p:spPr>
          <a:xfrm>
            <a:off x="8904602" y="3474720"/>
            <a:ext cx="3011474" cy="3383280"/>
          </a:xfrm>
          <a:prstGeom prst="rect">
            <a:avLst/>
          </a:prstGeom>
        </p:spPr>
      </p:pic>
    </p:spTree>
    <p:extLst>
      <p:ext uri="{BB962C8B-B14F-4D97-AF65-F5344CB8AC3E}">
        <p14:creationId xmlns:p14="http://schemas.microsoft.com/office/powerpoint/2010/main" val="390153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222" y="135843"/>
            <a:ext cx="10515600" cy="1325563"/>
          </a:xfrm>
        </p:spPr>
        <p:txBody>
          <a:bodyPr>
            <a:normAutofit/>
          </a:bodyPr>
          <a:lstStyle/>
          <a:p>
            <a:r>
              <a:rPr lang="en-US" dirty="0"/>
              <a:t>Goals of OATC</a:t>
            </a:r>
          </a:p>
        </p:txBody>
      </p:sp>
      <p:graphicFrame>
        <p:nvGraphicFramePr>
          <p:cNvPr id="14" name="Content Placeholder 2">
            <a:extLst>
              <a:ext uri="{FF2B5EF4-FFF2-40B4-BE49-F238E27FC236}">
                <a16:creationId xmlns:a16="http://schemas.microsoft.com/office/drawing/2014/main" id="{46C7E2CA-9B8A-40BF-8316-E891086086E9}"/>
              </a:ext>
            </a:extLst>
          </p:cNvPr>
          <p:cNvGraphicFramePr>
            <a:graphicFrameLocks noGrp="1"/>
          </p:cNvGraphicFramePr>
          <p:nvPr>
            <p:ph idx="1"/>
            <p:extLst>
              <p:ext uri="{D42A27DB-BD31-4B8C-83A1-F6EECF244321}">
                <p14:modId xmlns:p14="http://schemas.microsoft.com/office/powerpoint/2010/main" val="358897793"/>
              </p:ext>
            </p:extLst>
          </p:nvPr>
        </p:nvGraphicFramePr>
        <p:xfrm>
          <a:off x="91167" y="1230819"/>
          <a:ext cx="12009665" cy="5119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5264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3F7E30-43DE-4424-8508-8F8E4CC5D0AC}"/>
              </a:ext>
            </a:extLst>
          </p:cNvPr>
          <p:cNvPicPr>
            <a:picLocks noChangeAspect="1"/>
          </p:cNvPicPr>
          <p:nvPr/>
        </p:nvPicPr>
        <p:blipFill rotWithShape="1">
          <a:blip r:embed="rId2"/>
          <a:srcRect l="10000" t="9454" r="8356" b="9333"/>
          <a:stretch/>
        </p:blipFill>
        <p:spPr>
          <a:xfrm>
            <a:off x="216131" y="82371"/>
            <a:ext cx="11975869" cy="6700814"/>
          </a:xfrm>
          <a:prstGeom prst="rect">
            <a:avLst/>
          </a:prstGeom>
        </p:spPr>
      </p:pic>
    </p:spTree>
    <p:extLst>
      <p:ext uri="{BB962C8B-B14F-4D97-AF65-F5344CB8AC3E}">
        <p14:creationId xmlns:p14="http://schemas.microsoft.com/office/powerpoint/2010/main" val="130971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43D4-4146-FC4D-B1F0-9C08DE16B65E}"/>
              </a:ext>
            </a:extLst>
          </p:cNvPr>
          <p:cNvSpPr>
            <a:spLocks noGrp="1"/>
          </p:cNvSpPr>
          <p:nvPr>
            <p:ph type="title"/>
          </p:nvPr>
        </p:nvSpPr>
        <p:spPr/>
        <p:txBody>
          <a:bodyPr/>
          <a:lstStyle/>
          <a:p>
            <a:r>
              <a:rPr lang="en-US" dirty="0"/>
              <a:t>OATC Leadership and Steering Committee</a:t>
            </a:r>
          </a:p>
        </p:txBody>
      </p:sp>
      <p:sp>
        <p:nvSpPr>
          <p:cNvPr id="3" name="Content Placeholder 2">
            <a:extLst>
              <a:ext uri="{FF2B5EF4-FFF2-40B4-BE49-F238E27FC236}">
                <a16:creationId xmlns:a16="http://schemas.microsoft.com/office/drawing/2014/main" id="{5133DE30-54B0-1746-9D78-E3EB4125DEF4}"/>
              </a:ext>
            </a:extLst>
          </p:cNvPr>
          <p:cNvSpPr>
            <a:spLocks noGrp="1"/>
          </p:cNvSpPr>
          <p:nvPr>
            <p:ph idx="1"/>
          </p:nvPr>
        </p:nvSpPr>
        <p:spPr>
          <a:xfrm>
            <a:off x="609600" y="1249472"/>
            <a:ext cx="10972800" cy="4750495"/>
          </a:xfrm>
        </p:spPr>
        <p:txBody>
          <a:bodyPr>
            <a:normAutofit lnSpcReduction="10000"/>
          </a:bodyPr>
          <a:lstStyle/>
          <a:p>
            <a:r>
              <a:rPr lang="en-US" dirty="0"/>
              <a:t>Work across silos, coordinate workgroups, ATP and other OUD projects</a:t>
            </a:r>
          </a:p>
          <a:p>
            <a:r>
              <a:rPr lang="en-US" dirty="0" err="1"/>
              <a:t>eDH</a:t>
            </a:r>
            <a:r>
              <a:rPr lang="en-US" dirty="0"/>
              <a:t> tools</a:t>
            </a:r>
          </a:p>
          <a:p>
            <a:pPr lvl="1"/>
            <a:r>
              <a:rPr lang="en-US" dirty="0"/>
              <a:t>Inpatient and ED buprenorphine initiation order sets, revised inpatient order</a:t>
            </a:r>
          </a:p>
          <a:p>
            <a:pPr lvl="1"/>
            <a:r>
              <a:rPr lang="en-US" dirty="0" err="1"/>
              <a:t>Smartsets</a:t>
            </a:r>
            <a:r>
              <a:rPr lang="en-US" dirty="0"/>
              <a:t> for primary care and ED discharge</a:t>
            </a:r>
          </a:p>
          <a:p>
            <a:pPr lvl="1"/>
            <a:r>
              <a:rPr lang="en-US" dirty="0"/>
              <a:t>Buprenorphine navigator</a:t>
            </a:r>
          </a:p>
          <a:p>
            <a:pPr lvl="1"/>
            <a:r>
              <a:rPr lang="en-US" dirty="0"/>
              <a:t>Note templates</a:t>
            </a:r>
          </a:p>
          <a:p>
            <a:r>
              <a:rPr lang="en-US" dirty="0"/>
              <a:t>Policy: </a:t>
            </a:r>
            <a:r>
              <a:rPr lang="en-US" dirty="0" err="1"/>
              <a:t>Bup</a:t>
            </a:r>
            <a:r>
              <a:rPr lang="en-US" dirty="0"/>
              <a:t> updated; addition of Vivitrol to formulary, policy approved</a:t>
            </a:r>
          </a:p>
          <a:p>
            <a:r>
              <a:rPr lang="en-US" dirty="0"/>
              <a:t>Consent/treatment agreements for </a:t>
            </a:r>
            <a:r>
              <a:rPr lang="en-US" dirty="0" err="1"/>
              <a:t>bup</a:t>
            </a:r>
            <a:r>
              <a:rPr lang="en-US" dirty="0"/>
              <a:t> and naltrexone in consent library</a:t>
            </a:r>
          </a:p>
          <a:p>
            <a:r>
              <a:rPr lang="en-US" dirty="0"/>
              <a:t>Waiver training/tracking </a:t>
            </a:r>
          </a:p>
          <a:p>
            <a:r>
              <a:rPr lang="en-US" dirty="0"/>
              <a:t>Coordinate with Education/Training (Seddon)</a:t>
            </a:r>
          </a:p>
          <a:p>
            <a:r>
              <a:rPr lang="en-US" dirty="0"/>
              <a:t>Value stream mapping</a:t>
            </a:r>
          </a:p>
          <a:p>
            <a:r>
              <a:rPr lang="en-US" dirty="0"/>
              <a:t>Metrics</a:t>
            </a:r>
          </a:p>
        </p:txBody>
      </p:sp>
    </p:spTree>
    <p:extLst>
      <p:ext uri="{BB962C8B-B14F-4D97-AF65-F5344CB8AC3E}">
        <p14:creationId xmlns:p14="http://schemas.microsoft.com/office/powerpoint/2010/main" val="3664210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763" y="203952"/>
            <a:ext cx="11093824" cy="1177612"/>
          </a:xfrm>
        </p:spPr>
        <p:txBody>
          <a:bodyPr>
            <a:normAutofit/>
          </a:bodyPr>
          <a:lstStyle/>
          <a:p>
            <a:pPr algn="ctr"/>
            <a:r>
              <a:rPr lang="en-US" dirty="0"/>
              <a:t>Referral Relationships</a:t>
            </a:r>
            <a:endParaRPr lang="en-US" sz="3600" dirty="0"/>
          </a:p>
        </p:txBody>
      </p:sp>
      <p:sp>
        <p:nvSpPr>
          <p:cNvPr id="4" name="Rounded Rectangle 3"/>
          <p:cNvSpPr/>
          <p:nvPr/>
        </p:nvSpPr>
        <p:spPr>
          <a:xfrm>
            <a:off x="4472805" y="1393476"/>
            <a:ext cx="1490870" cy="10436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Inpatient 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t>
            </a:r>
            <a:r>
              <a:rPr kumimoji="0" lang="en-US" sz="2000" b="0" i="0" u="none" strike="noStrike" kern="1200" cap="none" spc="0" normalizeH="0" baseline="0" noProof="0" dirty="0" err="1">
                <a:ln>
                  <a:noFill/>
                </a:ln>
                <a:solidFill>
                  <a:prstClr val="white"/>
                </a:solidFill>
                <a:effectLst/>
                <a:uLnTx/>
                <a:uFillTx/>
                <a:latin typeface="Arial"/>
                <a:ea typeface="+mn-ea"/>
                <a:cs typeface="+mn-cs"/>
              </a:rPr>
              <a:t>BITeam</a:t>
            </a:r>
            <a:r>
              <a:rPr kumimoji="0" lang="en-US" sz="2000" b="0" i="0" u="none" strike="noStrike" kern="1200" cap="none" spc="0" normalizeH="0" baseline="0" noProof="0" dirty="0">
                <a:ln>
                  <a:noFill/>
                </a:ln>
                <a:solidFill>
                  <a:prstClr val="white"/>
                </a:solidFill>
                <a:effectLst/>
                <a:uLnTx/>
                <a:uFillTx/>
                <a:latin typeface="Arial"/>
                <a:ea typeface="+mn-ea"/>
                <a:cs typeface="+mn-cs"/>
              </a:rPr>
              <a:t>)</a:t>
            </a:r>
          </a:p>
        </p:txBody>
      </p:sp>
      <p:sp>
        <p:nvSpPr>
          <p:cNvPr id="5" name="Rounded Rectangle 4"/>
          <p:cNvSpPr/>
          <p:nvPr/>
        </p:nvSpPr>
        <p:spPr>
          <a:xfrm>
            <a:off x="6151361" y="1390164"/>
            <a:ext cx="1490870" cy="10436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(recovery coaches</a:t>
            </a:r>
            <a:r>
              <a:rPr kumimoji="0" lang="en-US" sz="2400" b="0" i="0" u="none" strike="noStrike" kern="1200" cap="none" spc="0" normalizeH="0" baseline="0" noProof="0" dirty="0">
                <a:ln>
                  <a:noFill/>
                </a:ln>
                <a:solidFill>
                  <a:prstClr val="white"/>
                </a:solidFill>
                <a:effectLst/>
                <a:uLnTx/>
                <a:uFillTx/>
                <a:latin typeface="Arial"/>
                <a:ea typeface="+mn-ea"/>
                <a:cs typeface="+mn-cs"/>
              </a:rPr>
              <a:t>)</a:t>
            </a:r>
          </a:p>
        </p:txBody>
      </p:sp>
      <p:sp>
        <p:nvSpPr>
          <p:cNvPr id="6" name="Rounded Rectangle 5"/>
          <p:cNvSpPr/>
          <p:nvPr/>
        </p:nvSpPr>
        <p:spPr>
          <a:xfrm>
            <a:off x="8039440" y="4595769"/>
            <a:ext cx="2833152" cy="1868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DHMC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Primary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(GIM, HTR)</a:t>
            </a:r>
          </a:p>
        </p:txBody>
      </p:sp>
      <p:cxnSp>
        <p:nvCxnSpPr>
          <p:cNvPr id="14" name="Straight Arrow Connector 13"/>
          <p:cNvCxnSpPr/>
          <p:nvPr/>
        </p:nvCxnSpPr>
        <p:spPr>
          <a:xfrm flipH="1">
            <a:off x="3818965" y="3107807"/>
            <a:ext cx="1620130" cy="1416428"/>
          </a:xfrm>
          <a:prstGeom prst="straightConnector1">
            <a:avLst/>
          </a:prstGeom>
          <a:ln w="508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748001" y="3087509"/>
            <a:ext cx="1804328" cy="1436726"/>
          </a:xfrm>
          <a:prstGeom prst="straightConnector1">
            <a:avLst/>
          </a:prstGeom>
          <a:ln w="50800">
            <a:tailEnd type="triangle" w="lg" len="lg"/>
          </a:ln>
        </p:spPr>
        <p:style>
          <a:lnRef idx="1">
            <a:schemeClr val="accent1"/>
          </a:lnRef>
          <a:fillRef idx="0">
            <a:schemeClr val="accent1"/>
          </a:fillRef>
          <a:effectRef idx="0">
            <a:schemeClr val="accent1"/>
          </a:effectRef>
          <a:fontRef idx="minor">
            <a:schemeClr val="tx1"/>
          </a:fontRef>
        </p:style>
      </p:cxnSp>
      <p:sp>
        <p:nvSpPr>
          <p:cNvPr id="22" name="Up Arrow 21"/>
          <p:cNvSpPr/>
          <p:nvPr/>
        </p:nvSpPr>
        <p:spPr>
          <a:xfrm rot="5400000">
            <a:off x="5446818" y="3910269"/>
            <a:ext cx="488835" cy="25655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Stable Patients</a:t>
            </a:r>
          </a:p>
        </p:txBody>
      </p:sp>
      <p:sp>
        <p:nvSpPr>
          <p:cNvPr id="26" name="Down Arrow 25"/>
          <p:cNvSpPr/>
          <p:nvPr/>
        </p:nvSpPr>
        <p:spPr>
          <a:xfrm rot="5400000">
            <a:off x="6473360" y="4525808"/>
            <a:ext cx="475989" cy="2672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Complex Patients</a:t>
            </a:r>
          </a:p>
        </p:txBody>
      </p:sp>
      <p:sp>
        <p:nvSpPr>
          <p:cNvPr id="36" name="TextBox 35"/>
          <p:cNvSpPr txBox="1"/>
          <p:nvPr/>
        </p:nvSpPr>
        <p:spPr>
          <a:xfrm>
            <a:off x="5439094" y="2438990"/>
            <a:ext cx="132215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F81BD"/>
                </a:solidFill>
                <a:effectLst/>
                <a:uLnTx/>
                <a:uFillTx/>
                <a:latin typeface="Arial"/>
                <a:ea typeface="+mn-ea"/>
                <a:cs typeface="+mn-cs"/>
              </a:rPr>
              <a:t>Tx</a:t>
            </a:r>
            <a:r>
              <a:rPr kumimoji="0" lang="en-US" sz="1800" b="0" i="0" u="none" strike="noStrike" kern="1200" cap="none" spc="0" normalizeH="0" baseline="0" noProof="0" dirty="0">
                <a:ln>
                  <a:noFill/>
                </a:ln>
                <a:solidFill>
                  <a:srgbClr val="4F81BD"/>
                </a:solidFill>
                <a:effectLst/>
                <a:uLnTx/>
                <a:uFillTx/>
                <a:latin typeface="Arial"/>
                <a:ea typeface="+mn-ea"/>
                <a:cs typeface="+mn-cs"/>
              </a:rPr>
              <a:t> Matching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solidFill>
                <a:effectLst/>
                <a:uLnTx/>
                <a:uFillTx/>
                <a:latin typeface="Arial"/>
                <a:ea typeface="+mn-ea"/>
                <a:cs typeface="+mn-cs"/>
              </a:rPr>
              <a:t>Referral/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solidFill>
                <a:effectLst/>
                <a:uLnTx/>
                <a:uFillTx/>
                <a:latin typeface="Arial"/>
                <a:ea typeface="+mn-ea"/>
                <a:cs typeface="+mn-cs"/>
              </a:rPr>
              <a:t>Triage*</a:t>
            </a:r>
          </a:p>
        </p:txBody>
      </p:sp>
      <p:sp>
        <p:nvSpPr>
          <p:cNvPr id="15" name="Rounded Rectangle 14"/>
          <p:cNvSpPr/>
          <p:nvPr/>
        </p:nvSpPr>
        <p:spPr>
          <a:xfrm>
            <a:off x="2142099" y="4595769"/>
            <a:ext cx="2263471" cy="1868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(Hub)</a:t>
            </a:r>
          </a:p>
        </p:txBody>
      </p:sp>
      <p:sp>
        <p:nvSpPr>
          <p:cNvPr id="3" name="Oval 2"/>
          <p:cNvSpPr/>
          <p:nvPr/>
        </p:nvSpPr>
        <p:spPr>
          <a:xfrm>
            <a:off x="100484" y="4465112"/>
            <a:ext cx="1933121" cy="1868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Other Community MAT agencies</a:t>
            </a:r>
          </a:p>
        </p:txBody>
      </p:sp>
      <p:cxnSp>
        <p:nvCxnSpPr>
          <p:cNvPr id="16" name="Straight Arrow Connector 15"/>
          <p:cNvCxnSpPr/>
          <p:nvPr/>
        </p:nvCxnSpPr>
        <p:spPr>
          <a:xfrm flipH="1">
            <a:off x="1592396" y="2985200"/>
            <a:ext cx="3362876" cy="1717372"/>
          </a:xfrm>
          <a:prstGeom prst="straightConnector1">
            <a:avLst/>
          </a:prstGeom>
          <a:ln w="44450">
            <a:prstDash val="sysDash"/>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951137" y="1874113"/>
            <a:ext cx="2057166" cy="18774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70C0"/>
                </a:solidFill>
                <a:effectLst/>
                <a:uLnTx/>
                <a:uFillTx/>
                <a:latin typeface="Arial"/>
                <a:ea typeface="+mn-ea"/>
                <a:cs typeface="+mn-cs"/>
              </a:rPr>
              <a:t>*Triage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   Geography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   Insurance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   Severity of Addiction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   Co-morbidities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   Patient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9892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738B-9ABB-E548-9AA2-696C50FA1982}"/>
              </a:ext>
            </a:extLst>
          </p:cNvPr>
          <p:cNvSpPr>
            <a:spLocks noGrp="1"/>
          </p:cNvSpPr>
          <p:nvPr>
            <p:ph type="title"/>
          </p:nvPr>
        </p:nvSpPr>
        <p:spPr/>
        <p:txBody>
          <a:bodyPr/>
          <a:lstStyle/>
          <a:p>
            <a:r>
              <a:rPr lang="en-US" dirty="0"/>
              <a:t>Primary Care Workgroup</a:t>
            </a:r>
          </a:p>
        </p:txBody>
      </p:sp>
      <p:sp>
        <p:nvSpPr>
          <p:cNvPr id="3" name="Content Placeholder 2">
            <a:extLst>
              <a:ext uri="{FF2B5EF4-FFF2-40B4-BE49-F238E27FC236}">
                <a16:creationId xmlns:a16="http://schemas.microsoft.com/office/drawing/2014/main" id="{E9601AA6-4B6D-8A41-BDEE-218A4A3AF6E7}"/>
              </a:ext>
            </a:extLst>
          </p:cNvPr>
          <p:cNvSpPr>
            <a:spLocks noGrp="1"/>
          </p:cNvSpPr>
          <p:nvPr>
            <p:ph idx="1"/>
          </p:nvPr>
        </p:nvSpPr>
        <p:spPr>
          <a:xfrm>
            <a:off x="496584" y="1271428"/>
            <a:ext cx="10972800" cy="4878851"/>
          </a:xfrm>
        </p:spPr>
        <p:txBody>
          <a:bodyPr>
            <a:normAutofit/>
          </a:bodyPr>
          <a:lstStyle/>
          <a:p>
            <a:r>
              <a:rPr lang="en-US" dirty="0"/>
              <a:t>Guideline: Primary Care Treatment of OUD</a:t>
            </a:r>
          </a:p>
          <a:p>
            <a:r>
              <a:rPr lang="en-US" dirty="0"/>
              <a:t>GIM 3M pilot has been live for 1.5 years</a:t>
            </a:r>
          </a:p>
          <a:p>
            <a:pPr lvl="1"/>
            <a:r>
              <a:rPr lang="en-US" dirty="0"/>
              <a:t>Collaborative Care Model- shared care between physician and BHC</a:t>
            </a:r>
          </a:p>
          <a:p>
            <a:pPr lvl="1"/>
            <a:r>
              <a:rPr lang="en-US" dirty="0"/>
              <a:t>MA role: UDT, PDMP, BAM questionnaire</a:t>
            </a:r>
          </a:p>
          <a:p>
            <a:pPr lvl="1"/>
            <a:r>
              <a:rPr lang="en-US" dirty="0"/>
              <a:t>Referral relationship with ATP</a:t>
            </a:r>
          </a:p>
          <a:p>
            <a:pPr lvl="1"/>
            <a:r>
              <a:rPr lang="en-US" dirty="0"/>
              <a:t>Monthly implementation meeting: workflows, problem solving</a:t>
            </a:r>
          </a:p>
          <a:p>
            <a:pPr lvl="1"/>
            <a:r>
              <a:rPr lang="en-US" dirty="0"/>
              <a:t>Monthly clinician meeting</a:t>
            </a:r>
          </a:p>
          <a:p>
            <a:r>
              <a:rPr lang="en-US" dirty="0"/>
              <a:t>Heater Road</a:t>
            </a:r>
          </a:p>
          <a:p>
            <a:r>
              <a:rPr lang="en-US" dirty="0"/>
              <a:t>Southern Primary Care sites incorporating MAT into rollout of BHI</a:t>
            </a:r>
          </a:p>
          <a:p>
            <a:pPr lvl="1"/>
            <a:r>
              <a:rPr lang="en-US" dirty="0"/>
              <a:t>BHCs being onboarded, trained in MAT 1/30</a:t>
            </a:r>
          </a:p>
          <a:p>
            <a:r>
              <a:rPr lang="en-US" dirty="0"/>
              <a:t>Screening piloted at Nashua FM and Heater- to roll out broadly</a:t>
            </a:r>
          </a:p>
          <a:p>
            <a:pPr lvl="1"/>
            <a:endParaRPr lang="en-US" dirty="0"/>
          </a:p>
        </p:txBody>
      </p:sp>
    </p:spTree>
    <p:extLst>
      <p:ext uri="{BB962C8B-B14F-4D97-AF65-F5344CB8AC3E}">
        <p14:creationId xmlns:p14="http://schemas.microsoft.com/office/powerpoint/2010/main" val="384776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0B70-7083-BB48-BDE4-5F47E826E31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56D338A-8699-1846-9308-ED8095BE8F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10" y="0"/>
            <a:ext cx="11862785" cy="6857999"/>
          </a:xfrm>
        </p:spPr>
      </p:pic>
    </p:spTree>
    <p:extLst>
      <p:ext uri="{BB962C8B-B14F-4D97-AF65-F5344CB8AC3E}">
        <p14:creationId xmlns:p14="http://schemas.microsoft.com/office/powerpoint/2010/main" val="60262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071" y="0"/>
            <a:ext cx="10515600" cy="873740"/>
          </a:xfrm>
        </p:spPr>
        <p:txBody>
          <a:bodyPr/>
          <a:lstStyle/>
          <a:p>
            <a:r>
              <a:rPr lang="en-US" dirty="0"/>
              <a:t>Primary Care – </a:t>
            </a:r>
            <a:r>
              <a:rPr lang="en-US" dirty="0" err="1"/>
              <a:t>Leb</a:t>
            </a:r>
            <a:r>
              <a:rPr lang="en-US" dirty="0"/>
              <a:t> GIM </a:t>
            </a:r>
          </a:p>
        </p:txBody>
      </p:sp>
      <p:pic>
        <p:nvPicPr>
          <p:cNvPr id="4" name="Picture 3"/>
          <p:cNvPicPr>
            <a:picLocks noChangeAspect="1"/>
          </p:cNvPicPr>
          <p:nvPr/>
        </p:nvPicPr>
        <p:blipFill rotWithShape="1">
          <a:blip r:embed="rId2"/>
          <a:srcRect l="2734" t="30749" r="7041" b="28602"/>
          <a:stretch/>
        </p:blipFill>
        <p:spPr>
          <a:xfrm>
            <a:off x="0" y="1006309"/>
            <a:ext cx="11353761" cy="2877323"/>
          </a:xfrm>
          <a:prstGeom prst="rect">
            <a:avLst/>
          </a:prstGeom>
        </p:spPr>
      </p:pic>
      <p:pic>
        <p:nvPicPr>
          <p:cNvPr id="5" name="Picture 4"/>
          <p:cNvPicPr>
            <a:picLocks noChangeAspect="1"/>
          </p:cNvPicPr>
          <p:nvPr/>
        </p:nvPicPr>
        <p:blipFill rotWithShape="1">
          <a:blip r:embed="rId3"/>
          <a:srcRect l="2734" t="29450" r="6087" b="30300"/>
          <a:stretch/>
        </p:blipFill>
        <p:spPr>
          <a:xfrm>
            <a:off x="114347" y="3883632"/>
            <a:ext cx="11668338" cy="2897314"/>
          </a:xfrm>
          <a:prstGeom prst="rect">
            <a:avLst/>
          </a:prstGeom>
        </p:spPr>
      </p:pic>
    </p:spTree>
    <p:extLst>
      <p:ext uri="{BB962C8B-B14F-4D97-AF65-F5344CB8AC3E}">
        <p14:creationId xmlns:p14="http://schemas.microsoft.com/office/powerpoint/2010/main" val="380995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4A2D7-1567-7C41-8C10-866FDBFDA866}"/>
              </a:ext>
            </a:extLst>
          </p:cNvPr>
          <p:cNvPicPr>
            <a:picLocks noChangeAspect="1"/>
          </p:cNvPicPr>
          <p:nvPr/>
        </p:nvPicPr>
        <p:blipFill>
          <a:blip r:embed="rId2"/>
          <a:stretch>
            <a:fillRect/>
          </a:stretch>
        </p:blipFill>
        <p:spPr>
          <a:xfrm>
            <a:off x="393191" y="102303"/>
            <a:ext cx="4023534" cy="855809"/>
          </a:xfrm>
          <a:prstGeom prst="rect">
            <a:avLst/>
          </a:prstGeom>
        </p:spPr>
      </p:pic>
      <p:sp>
        <p:nvSpPr>
          <p:cNvPr id="3" name="TextBox 2"/>
          <p:cNvSpPr txBox="1"/>
          <p:nvPr/>
        </p:nvSpPr>
        <p:spPr>
          <a:xfrm>
            <a:off x="393191" y="1569720"/>
            <a:ext cx="10226040" cy="2062103"/>
          </a:xfrm>
          <a:prstGeom prst="rect">
            <a:avLst/>
          </a:prstGeom>
          <a:noFill/>
        </p:spPr>
        <p:txBody>
          <a:bodyPr wrap="square" rtlCol="0">
            <a:spAutoFit/>
          </a:bodyPr>
          <a:lstStyle/>
          <a:p>
            <a:r>
              <a:rPr lang="en-US" sz="3600" dirty="0"/>
              <a:t>Introduction</a:t>
            </a:r>
          </a:p>
          <a:p>
            <a:endParaRPr lang="en-US" sz="3600" dirty="0"/>
          </a:p>
          <a:p>
            <a:r>
              <a:rPr lang="en-US" sz="2800" dirty="0"/>
              <a:t>Please send your contact information to </a:t>
            </a:r>
            <a:r>
              <a:rPr lang="en-US" sz="2800" dirty="0">
                <a:hlinkClick r:id="rId3"/>
              </a:rPr>
              <a:t>ariel.a.pike@hitchcock.org</a:t>
            </a:r>
            <a:r>
              <a:rPr lang="en-US" sz="2800" dirty="0"/>
              <a:t> if you are not attending in person.  </a:t>
            </a:r>
          </a:p>
        </p:txBody>
      </p:sp>
    </p:spTree>
    <p:extLst>
      <p:ext uri="{BB962C8B-B14F-4D97-AF65-F5344CB8AC3E}">
        <p14:creationId xmlns:p14="http://schemas.microsoft.com/office/powerpoint/2010/main" val="2605541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2529-8A8C-45AD-9495-15C4C6904C89}"/>
              </a:ext>
            </a:extLst>
          </p:cNvPr>
          <p:cNvSpPr>
            <a:spLocks noGrp="1"/>
          </p:cNvSpPr>
          <p:nvPr>
            <p:ph type="title"/>
          </p:nvPr>
        </p:nvSpPr>
        <p:spPr>
          <a:xfrm>
            <a:off x="166271" y="269423"/>
            <a:ext cx="10515600" cy="825910"/>
          </a:xfrm>
        </p:spPr>
        <p:txBody>
          <a:bodyPr>
            <a:normAutofit/>
          </a:bodyPr>
          <a:lstStyle/>
          <a:p>
            <a:r>
              <a:rPr lang="en-US" sz="4000" dirty="0"/>
              <a:t>Primary Care</a:t>
            </a:r>
          </a:p>
        </p:txBody>
      </p:sp>
      <p:pic>
        <p:nvPicPr>
          <p:cNvPr id="3" name="Picture 2"/>
          <p:cNvPicPr>
            <a:picLocks noChangeAspect="1"/>
          </p:cNvPicPr>
          <p:nvPr/>
        </p:nvPicPr>
        <p:blipFill>
          <a:blip r:embed="rId3"/>
          <a:stretch>
            <a:fillRect/>
          </a:stretch>
        </p:blipFill>
        <p:spPr>
          <a:xfrm>
            <a:off x="0" y="5053781"/>
            <a:ext cx="12101874" cy="1926874"/>
          </a:xfrm>
          <a:prstGeom prst="rect">
            <a:avLst/>
          </a:prstGeom>
        </p:spPr>
      </p:pic>
      <p:pic>
        <p:nvPicPr>
          <p:cNvPr id="4" name="Picture 3"/>
          <p:cNvPicPr>
            <a:picLocks noChangeAspect="1"/>
          </p:cNvPicPr>
          <p:nvPr/>
        </p:nvPicPr>
        <p:blipFill>
          <a:blip r:embed="rId4"/>
          <a:stretch>
            <a:fillRect/>
          </a:stretch>
        </p:blipFill>
        <p:spPr>
          <a:xfrm>
            <a:off x="42152" y="1042219"/>
            <a:ext cx="12012677" cy="1706150"/>
          </a:xfrm>
          <a:prstGeom prst="rect">
            <a:avLst/>
          </a:prstGeom>
        </p:spPr>
      </p:pic>
      <p:pic>
        <p:nvPicPr>
          <p:cNvPr id="6" name="Picture 5"/>
          <p:cNvPicPr>
            <a:picLocks noChangeAspect="1"/>
          </p:cNvPicPr>
          <p:nvPr/>
        </p:nvPicPr>
        <p:blipFill>
          <a:blip r:embed="rId5"/>
          <a:stretch>
            <a:fillRect/>
          </a:stretch>
        </p:blipFill>
        <p:spPr>
          <a:xfrm>
            <a:off x="0" y="3156158"/>
            <a:ext cx="12197894" cy="1770891"/>
          </a:xfrm>
          <a:prstGeom prst="rect">
            <a:avLst/>
          </a:prstGeom>
        </p:spPr>
      </p:pic>
    </p:spTree>
    <p:extLst>
      <p:ext uri="{BB962C8B-B14F-4D97-AF65-F5344CB8AC3E}">
        <p14:creationId xmlns:p14="http://schemas.microsoft.com/office/powerpoint/2010/main" val="182049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DFBD-0C71-5F4E-867F-29F019BFD530}"/>
              </a:ext>
            </a:extLst>
          </p:cNvPr>
          <p:cNvSpPr>
            <a:spLocks noGrp="1"/>
          </p:cNvSpPr>
          <p:nvPr>
            <p:ph type="title"/>
          </p:nvPr>
        </p:nvSpPr>
        <p:spPr>
          <a:xfrm>
            <a:off x="459288" y="212007"/>
            <a:ext cx="10972800" cy="1143000"/>
          </a:xfrm>
        </p:spPr>
        <p:txBody>
          <a:bodyPr>
            <a:normAutofit fontScale="90000"/>
          </a:bodyPr>
          <a:lstStyle/>
          <a:p>
            <a:r>
              <a:rPr lang="en-US" dirty="0"/>
              <a:t>Inpatient Workgroup: </a:t>
            </a:r>
            <a:br>
              <a:rPr lang="en-US" dirty="0"/>
            </a:br>
            <a:endParaRPr lang="en-US" dirty="0"/>
          </a:p>
        </p:txBody>
      </p:sp>
      <p:sp>
        <p:nvSpPr>
          <p:cNvPr id="3" name="Content Placeholder 2">
            <a:extLst>
              <a:ext uri="{FF2B5EF4-FFF2-40B4-BE49-F238E27FC236}">
                <a16:creationId xmlns:a16="http://schemas.microsoft.com/office/drawing/2014/main" id="{E33B317B-2E64-6846-8C4B-668B8F0E429B}"/>
              </a:ext>
            </a:extLst>
          </p:cNvPr>
          <p:cNvSpPr>
            <a:spLocks noGrp="1"/>
          </p:cNvSpPr>
          <p:nvPr>
            <p:ph idx="1"/>
          </p:nvPr>
        </p:nvSpPr>
        <p:spPr>
          <a:xfrm>
            <a:off x="350729" y="783507"/>
            <a:ext cx="11841271" cy="5228986"/>
          </a:xfrm>
        </p:spPr>
        <p:txBody>
          <a:bodyPr>
            <a:normAutofit fontScale="85000" lnSpcReduction="20000"/>
          </a:bodyPr>
          <a:lstStyle/>
          <a:p>
            <a:r>
              <a:rPr lang="en-US" sz="3600" dirty="0"/>
              <a:t>Early identification: Screening for alcohol and drug use on admission by nurse. +screens</a:t>
            </a:r>
            <a:r>
              <a:rPr lang="en-US" sz="3600" dirty="0">
                <a:sym typeface="Wingdings" pitchFamily="2" charset="2"/>
              </a:rPr>
              <a:t> reviewed by </a:t>
            </a:r>
            <a:r>
              <a:rPr lang="en-US" sz="3600" dirty="0" err="1">
                <a:sym typeface="Wingdings" pitchFamily="2" charset="2"/>
              </a:rPr>
              <a:t>BITeam</a:t>
            </a:r>
            <a:endParaRPr lang="en-US" sz="3600" dirty="0">
              <a:sym typeface="Wingdings" pitchFamily="2" charset="2"/>
            </a:endParaRPr>
          </a:p>
          <a:p>
            <a:pPr lvl="1"/>
            <a:r>
              <a:rPr lang="en-US" sz="3200" dirty="0"/>
              <a:t>Screening live on:	 1E, 2E, 3E, 3W, ISCU (12/3/18)</a:t>
            </a:r>
          </a:p>
          <a:p>
            <a:pPr lvl="1"/>
            <a:r>
              <a:rPr lang="en-US" sz="3200" dirty="0"/>
              <a:t>% eligible screened: 65, 63, 79, 43  (goal &gt;70%)</a:t>
            </a:r>
          </a:p>
          <a:p>
            <a:pPr lvl="1"/>
            <a:r>
              <a:rPr lang="en-US" sz="3200" dirty="0"/>
              <a:t>Next up: Cardiology</a:t>
            </a:r>
          </a:p>
          <a:p>
            <a:r>
              <a:rPr lang="en-US" sz="3600" dirty="0"/>
              <a:t>Management of withdrawal symptoms</a:t>
            </a:r>
          </a:p>
          <a:p>
            <a:pPr lvl="1"/>
            <a:r>
              <a:rPr lang="en-US" sz="3200" dirty="0"/>
              <a:t>Encourage use of buprenorphine early and often (order set)</a:t>
            </a:r>
          </a:p>
          <a:p>
            <a:r>
              <a:rPr lang="en-US" sz="3600" dirty="0"/>
              <a:t>Therapeutic interventions during inpatient hospitalization</a:t>
            </a:r>
          </a:p>
          <a:p>
            <a:pPr lvl="1"/>
            <a:r>
              <a:rPr lang="en-US" sz="3200" dirty="0"/>
              <a:t>MI, supportive therapy, diagnosis and management of comorbid psych</a:t>
            </a:r>
          </a:p>
          <a:p>
            <a:r>
              <a:rPr lang="en-US" sz="3600" dirty="0"/>
              <a:t>Relapse Prevention</a:t>
            </a:r>
          </a:p>
          <a:p>
            <a:pPr lvl="1"/>
            <a:r>
              <a:rPr lang="en-US" sz="3200" dirty="0"/>
              <a:t>Initiation of MAT, connection with outpatient follow-up</a:t>
            </a:r>
          </a:p>
          <a:p>
            <a:r>
              <a:rPr lang="en-US" sz="3600" dirty="0"/>
              <a:t>Facilitate successful OPAT in IDU related infections</a:t>
            </a:r>
          </a:p>
          <a:p>
            <a:endParaRPr lang="en-US" dirty="0"/>
          </a:p>
        </p:txBody>
      </p:sp>
    </p:spTree>
    <p:extLst>
      <p:ext uri="{BB962C8B-B14F-4D97-AF65-F5344CB8AC3E}">
        <p14:creationId xmlns:p14="http://schemas.microsoft.com/office/powerpoint/2010/main" val="67038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16" y="452283"/>
            <a:ext cx="10482806" cy="800320"/>
          </a:xfrm>
        </p:spPr>
        <p:txBody>
          <a:bodyPr>
            <a:normAutofit fontScale="90000"/>
          </a:bodyPr>
          <a:lstStyle/>
          <a:p>
            <a:pPr algn="ctr"/>
            <a:r>
              <a:rPr lang="en-US" dirty="0"/>
              <a:t>Initiation of buprenorphine </a:t>
            </a:r>
            <a:br>
              <a:rPr lang="en-US" dirty="0"/>
            </a:br>
            <a:r>
              <a:rPr lang="en-US" dirty="0"/>
              <a:t>on the Inpatient service</a:t>
            </a:r>
          </a:p>
        </p:txBody>
      </p:sp>
      <p:graphicFrame>
        <p:nvGraphicFramePr>
          <p:cNvPr id="3" name="Table 2"/>
          <p:cNvGraphicFramePr>
            <a:graphicFrameLocks noGrp="1"/>
          </p:cNvGraphicFramePr>
          <p:nvPr>
            <p:extLst/>
          </p:nvPr>
        </p:nvGraphicFramePr>
        <p:xfrm>
          <a:off x="1307691" y="1596515"/>
          <a:ext cx="9193160" cy="4093210"/>
        </p:xfrm>
        <a:graphic>
          <a:graphicData uri="http://schemas.openxmlformats.org/drawingml/2006/table">
            <a:tbl>
              <a:tblPr>
                <a:tableStyleId>{5C22544A-7EE6-4342-B048-85BDC9FD1C3A}</a:tableStyleId>
              </a:tblPr>
              <a:tblGrid>
                <a:gridCol w="1492906">
                  <a:extLst>
                    <a:ext uri="{9D8B030D-6E8A-4147-A177-3AD203B41FA5}">
                      <a16:colId xmlns:a16="http://schemas.microsoft.com/office/drawing/2014/main" val="238063881"/>
                    </a:ext>
                  </a:extLst>
                </a:gridCol>
                <a:gridCol w="1257185">
                  <a:extLst>
                    <a:ext uri="{9D8B030D-6E8A-4147-A177-3AD203B41FA5}">
                      <a16:colId xmlns:a16="http://schemas.microsoft.com/office/drawing/2014/main" val="2548471707"/>
                    </a:ext>
                  </a:extLst>
                </a:gridCol>
                <a:gridCol w="2488177">
                  <a:extLst>
                    <a:ext uri="{9D8B030D-6E8A-4147-A177-3AD203B41FA5}">
                      <a16:colId xmlns:a16="http://schemas.microsoft.com/office/drawing/2014/main" val="733829539"/>
                    </a:ext>
                  </a:extLst>
                </a:gridCol>
                <a:gridCol w="2986348">
                  <a:extLst>
                    <a:ext uri="{9D8B030D-6E8A-4147-A177-3AD203B41FA5}">
                      <a16:colId xmlns:a16="http://schemas.microsoft.com/office/drawing/2014/main" val="1677572817"/>
                    </a:ext>
                  </a:extLst>
                </a:gridCol>
                <a:gridCol w="968544">
                  <a:extLst>
                    <a:ext uri="{9D8B030D-6E8A-4147-A177-3AD203B41FA5}">
                      <a16:colId xmlns:a16="http://schemas.microsoft.com/office/drawing/2014/main" val="1351848048"/>
                    </a:ext>
                  </a:extLst>
                </a:gridCol>
              </a:tblGrid>
              <a:tr h="287286">
                <a:tc>
                  <a:txBody>
                    <a:bodyPr/>
                    <a:lstStyle/>
                    <a:p>
                      <a:pPr algn="l" fontAlgn="b"/>
                      <a:r>
                        <a:rPr lang="en-US" sz="2000" u="none" strike="noStrike" dirty="0">
                          <a:effectLst/>
                        </a:rPr>
                        <a:t>YRMONTH</a:t>
                      </a:r>
                      <a:endParaRPr lang="en-US" sz="2000" b="0" i="0" u="none" strike="noStrike" dirty="0">
                        <a:solidFill>
                          <a:srgbClr val="FFFFFF"/>
                        </a:solidFill>
                        <a:effectLst/>
                        <a:latin typeface="Calibri" panose="020F0502020204030204" pitchFamily="34" charset="0"/>
                      </a:endParaRPr>
                    </a:p>
                  </a:txBody>
                  <a:tcPr marL="6350" marR="6350" marT="6350" marB="0" anchor="b">
                    <a:solidFill>
                      <a:srgbClr val="00B0F0"/>
                    </a:solidFill>
                  </a:tcPr>
                </a:tc>
                <a:tc>
                  <a:txBody>
                    <a:bodyPr/>
                    <a:lstStyle/>
                    <a:p>
                      <a:pPr algn="l" fontAlgn="b"/>
                      <a:r>
                        <a:rPr lang="en-US" sz="2000" u="none" strike="noStrike" dirty="0">
                          <a:effectLst/>
                        </a:rPr>
                        <a:t>ORDSET</a:t>
                      </a:r>
                      <a:endParaRPr lang="en-US" sz="2000" b="0" i="0" u="none" strike="noStrike" dirty="0">
                        <a:solidFill>
                          <a:srgbClr val="FFFFFF"/>
                        </a:solidFill>
                        <a:effectLst/>
                        <a:latin typeface="Calibri" panose="020F0502020204030204" pitchFamily="34" charset="0"/>
                      </a:endParaRPr>
                    </a:p>
                  </a:txBody>
                  <a:tcPr marL="6350" marR="6350" marT="6350" marB="0" anchor="b">
                    <a:solidFill>
                      <a:srgbClr val="00B0F0"/>
                    </a:solidFill>
                  </a:tcPr>
                </a:tc>
                <a:tc>
                  <a:txBody>
                    <a:bodyPr/>
                    <a:lstStyle/>
                    <a:p>
                      <a:pPr algn="l" fontAlgn="b"/>
                      <a:r>
                        <a:rPr lang="en-US" sz="2000" u="none" strike="noStrike" dirty="0">
                          <a:effectLst/>
                        </a:rPr>
                        <a:t>DISCH_NEW_MED</a:t>
                      </a:r>
                      <a:endParaRPr lang="en-US" sz="2000" b="0" i="0" u="none" strike="noStrike" dirty="0">
                        <a:solidFill>
                          <a:srgbClr val="FFFFFF"/>
                        </a:solidFill>
                        <a:effectLst/>
                        <a:latin typeface="Calibri" panose="020F0502020204030204" pitchFamily="34" charset="0"/>
                      </a:endParaRPr>
                    </a:p>
                  </a:txBody>
                  <a:tcPr marL="6350" marR="6350" marT="6350" marB="0" anchor="b">
                    <a:solidFill>
                      <a:srgbClr val="00B0F0"/>
                    </a:solidFill>
                  </a:tcPr>
                </a:tc>
                <a:tc>
                  <a:txBody>
                    <a:bodyPr/>
                    <a:lstStyle/>
                    <a:p>
                      <a:pPr algn="l" fontAlgn="b"/>
                      <a:r>
                        <a:rPr lang="en-US" sz="2000" u="none" strike="noStrike" dirty="0">
                          <a:effectLst/>
                        </a:rPr>
                        <a:t>QUEST_ANS_THISADM</a:t>
                      </a:r>
                      <a:endParaRPr lang="en-US" sz="2000" b="0" i="0" u="none" strike="noStrike" dirty="0">
                        <a:solidFill>
                          <a:srgbClr val="FFFFFF"/>
                        </a:solidFill>
                        <a:effectLst/>
                        <a:latin typeface="Calibri" panose="020F0502020204030204" pitchFamily="34" charset="0"/>
                      </a:endParaRPr>
                    </a:p>
                  </a:txBody>
                  <a:tcPr marL="6350" marR="6350" marT="6350" marB="0" anchor="b">
                    <a:solidFill>
                      <a:srgbClr val="00B0F0"/>
                    </a:solidFill>
                  </a:tcPr>
                </a:tc>
                <a:tc>
                  <a:txBody>
                    <a:bodyPr/>
                    <a:lstStyle/>
                    <a:p>
                      <a:pPr algn="l" fontAlgn="b"/>
                      <a:r>
                        <a:rPr lang="en-US" sz="2400" u="none" strike="noStrike" dirty="0">
                          <a:effectLst/>
                        </a:rPr>
                        <a:t>TCNT</a:t>
                      </a:r>
                      <a:endParaRPr lang="en-US" sz="2400" b="0" i="0" u="none" strike="noStrike" dirty="0">
                        <a:solidFill>
                          <a:srgbClr val="FFFFFF"/>
                        </a:solidFill>
                        <a:effectLst/>
                        <a:latin typeface="Calibri" panose="020F0502020204030204" pitchFamily="34" charset="0"/>
                      </a:endParaRPr>
                    </a:p>
                  </a:txBody>
                  <a:tcPr marL="6350" marR="6350" marT="6350" marB="0" anchor="b">
                    <a:solidFill>
                      <a:srgbClr val="00B0F0"/>
                    </a:solidFill>
                  </a:tcPr>
                </a:tc>
                <a:extLst>
                  <a:ext uri="{0D108BD9-81ED-4DB2-BD59-A6C34878D82A}">
                    <a16:rowId xmlns:a16="http://schemas.microsoft.com/office/drawing/2014/main" val="1023683158"/>
                  </a:ext>
                </a:extLst>
              </a:tr>
              <a:tr h="287286">
                <a:tc>
                  <a:txBody>
                    <a:bodyPr/>
                    <a:lstStyle/>
                    <a:p>
                      <a:pPr algn="l" fontAlgn="b"/>
                      <a:r>
                        <a:rPr lang="en-US" sz="2400" u="none" strike="noStrike" dirty="0">
                          <a:effectLst/>
                        </a:rPr>
                        <a:t>2018-01</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85824645"/>
                  </a:ext>
                </a:extLst>
              </a:tr>
              <a:tr h="287286">
                <a:tc>
                  <a:txBody>
                    <a:bodyPr/>
                    <a:lstStyle/>
                    <a:p>
                      <a:pPr algn="l" fontAlgn="b"/>
                      <a:r>
                        <a:rPr lang="en-US" sz="2400" u="none" strike="noStrike">
                          <a:effectLst/>
                        </a:rPr>
                        <a:t>2018-02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40979443"/>
                  </a:ext>
                </a:extLst>
              </a:tr>
              <a:tr h="287286">
                <a:tc>
                  <a:txBody>
                    <a:bodyPr/>
                    <a:lstStyle/>
                    <a:p>
                      <a:pPr algn="l" fontAlgn="b"/>
                      <a:r>
                        <a:rPr lang="en-US" sz="2400" u="none" strike="noStrike" dirty="0">
                          <a:effectLst/>
                        </a:rPr>
                        <a:t>2018-04</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56103245"/>
                  </a:ext>
                </a:extLst>
              </a:tr>
              <a:tr h="287286">
                <a:tc>
                  <a:txBody>
                    <a:bodyPr/>
                    <a:lstStyle/>
                    <a:p>
                      <a:pPr algn="l" fontAlgn="b"/>
                      <a:r>
                        <a:rPr lang="en-US" sz="2400" u="none" strike="noStrike">
                          <a:effectLst/>
                        </a:rPr>
                        <a:t>2018-07</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27948263"/>
                  </a:ext>
                </a:extLst>
              </a:tr>
              <a:tr h="287286">
                <a:tc>
                  <a:txBody>
                    <a:bodyPr/>
                    <a:lstStyle/>
                    <a:p>
                      <a:pPr algn="l" fontAlgn="b"/>
                      <a:r>
                        <a:rPr lang="en-US" sz="2400" u="none" strike="noStrike">
                          <a:effectLst/>
                        </a:rPr>
                        <a:t>2018-08</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94795344"/>
                  </a:ext>
                </a:extLst>
              </a:tr>
              <a:tr h="287286">
                <a:tc>
                  <a:txBody>
                    <a:bodyPr/>
                    <a:lstStyle/>
                    <a:p>
                      <a:pPr algn="l" fontAlgn="b"/>
                      <a:r>
                        <a:rPr lang="en-US" sz="2400" u="none" strike="noStrike">
                          <a:effectLst/>
                        </a:rPr>
                        <a:t>2018-09</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99360368"/>
                  </a:ext>
                </a:extLst>
              </a:tr>
              <a:tr h="287286">
                <a:tc>
                  <a:txBody>
                    <a:bodyPr/>
                    <a:lstStyle/>
                    <a:p>
                      <a:pPr algn="l" fontAlgn="b"/>
                      <a:r>
                        <a:rPr lang="en-US" sz="2400" u="none" strike="noStrike">
                          <a:effectLst/>
                        </a:rPr>
                        <a:t>2018-10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91163585"/>
                  </a:ext>
                </a:extLst>
              </a:tr>
              <a:tr h="287286">
                <a:tc>
                  <a:txBody>
                    <a:bodyPr/>
                    <a:lstStyle/>
                    <a:p>
                      <a:pPr algn="l" fontAlgn="b"/>
                      <a:r>
                        <a:rPr lang="en-US" sz="2400" u="none" strike="noStrike">
                          <a:effectLst/>
                        </a:rPr>
                        <a:t>2018-11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01335837"/>
                  </a:ext>
                </a:extLst>
              </a:tr>
              <a:tr h="287286">
                <a:tc>
                  <a:txBody>
                    <a:bodyPr/>
                    <a:lstStyle/>
                    <a:p>
                      <a:pPr algn="l" fontAlgn="b"/>
                      <a:r>
                        <a:rPr lang="en-US" sz="2400" u="none" strike="noStrike">
                          <a:effectLst/>
                        </a:rPr>
                        <a:t>2018-12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0</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5</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76845151"/>
                  </a:ext>
                </a:extLst>
              </a:tr>
              <a:tr h="287286">
                <a:tc>
                  <a:txBody>
                    <a:bodyPr/>
                    <a:lstStyle/>
                    <a:p>
                      <a:pPr algn="l" fontAlgn="b"/>
                      <a:r>
                        <a:rPr lang="en-US" sz="2400" u="none" strike="noStrike">
                          <a:effectLst/>
                        </a:rPr>
                        <a:t>2019-01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7</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59468406"/>
                  </a:ext>
                </a:extLst>
              </a:tr>
            </a:tbl>
          </a:graphicData>
        </a:graphic>
      </p:graphicFrame>
    </p:spTree>
    <p:extLst>
      <p:ext uri="{BB962C8B-B14F-4D97-AF65-F5344CB8AC3E}">
        <p14:creationId xmlns:p14="http://schemas.microsoft.com/office/powerpoint/2010/main" val="91819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D0A5-DF20-A34A-8103-75016539F845}"/>
              </a:ext>
            </a:extLst>
          </p:cNvPr>
          <p:cNvSpPr>
            <a:spLocks noGrp="1"/>
          </p:cNvSpPr>
          <p:nvPr>
            <p:ph type="title"/>
          </p:nvPr>
        </p:nvSpPr>
        <p:spPr/>
        <p:txBody>
          <a:bodyPr/>
          <a:lstStyle/>
          <a:p>
            <a:r>
              <a:rPr lang="en-US" dirty="0"/>
              <a:t>Emergency Department</a:t>
            </a:r>
          </a:p>
        </p:txBody>
      </p:sp>
      <p:sp>
        <p:nvSpPr>
          <p:cNvPr id="3" name="Content Placeholder 2">
            <a:extLst>
              <a:ext uri="{FF2B5EF4-FFF2-40B4-BE49-F238E27FC236}">
                <a16:creationId xmlns:a16="http://schemas.microsoft.com/office/drawing/2014/main" id="{4D65423A-D06B-C947-86E0-C7B0F7E1616A}"/>
              </a:ext>
            </a:extLst>
          </p:cNvPr>
          <p:cNvSpPr>
            <a:spLocks noGrp="1"/>
          </p:cNvSpPr>
          <p:nvPr>
            <p:ph idx="1"/>
          </p:nvPr>
        </p:nvSpPr>
        <p:spPr/>
        <p:txBody>
          <a:bodyPr>
            <a:normAutofit/>
          </a:bodyPr>
          <a:lstStyle/>
          <a:p>
            <a:r>
              <a:rPr lang="en-US" sz="2800" dirty="0"/>
              <a:t>Working on increasing # of waivered clinicians</a:t>
            </a:r>
          </a:p>
          <a:p>
            <a:pPr lvl="1"/>
            <a:r>
              <a:rPr lang="en-US" sz="2400" dirty="0"/>
              <a:t>Went from 2 waivered providers to 8 (out of 17)</a:t>
            </a:r>
          </a:p>
          <a:p>
            <a:r>
              <a:rPr lang="en-US" sz="2800" dirty="0"/>
              <a:t>Success at reducing stigma, increasing acceptance of MAT</a:t>
            </a:r>
          </a:p>
          <a:p>
            <a:pPr lvl="1"/>
            <a:r>
              <a:rPr lang="en-US" sz="2400" dirty="0"/>
              <a:t>Education sessions for clinicians, nurses, LNA/MAs </a:t>
            </a:r>
          </a:p>
          <a:p>
            <a:r>
              <a:rPr lang="en-US" sz="2800" dirty="0"/>
              <a:t>Refining workflows and the Peer Recovery Coach role</a:t>
            </a:r>
          </a:p>
          <a:p>
            <a:r>
              <a:rPr lang="en-US" sz="2800" dirty="0"/>
              <a:t>Initiate MAT at Cheshire ED</a:t>
            </a:r>
          </a:p>
        </p:txBody>
      </p:sp>
    </p:spTree>
    <p:extLst>
      <p:ext uri="{BB962C8B-B14F-4D97-AF65-F5344CB8AC3E}">
        <p14:creationId xmlns:p14="http://schemas.microsoft.com/office/powerpoint/2010/main" val="178509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32" y="530733"/>
            <a:ext cx="11210925" cy="744836"/>
          </a:xfrm>
        </p:spPr>
        <p:txBody>
          <a:bodyPr vert="horz" lIns="91440" tIns="45720" rIns="91440" bIns="45720" rtlCol="0" anchor="ctr">
            <a:normAutofit fontScale="90000"/>
          </a:bodyPr>
          <a:lstStyle/>
          <a:p>
            <a:pPr algn="ctr"/>
            <a:r>
              <a:rPr lang="en-US" kern="1200" dirty="0">
                <a:latin typeface="+mj-lt"/>
                <a:ea typeface="+mj-ea"/>
                <a:cs typeface="+mj-cs"/>
              </a:rPr>
              <a:t>Transitions Workgroup</a:t>
            </a:r>
            <a:r>
              <a:rPr lang="en-US" sz="2700" kern="1200" dirty="0">
                <a:latin typeface="+mj-lt"/>
                <a:ea typeface="+mj-ea"/>
                <a:cs typeface="+mj-cs"/>
              </a:rPr>
              <a:t>: </a:t>
            </a:r>
            <a:r>
              <a:rPr lang="en-US" sz="2200" kern="1200" dirty="0">
                <a:latin typeface="+mj-lt"/>
                <a:ea typeface="+mj-ea"/>
                <a:cs typeface="+mj-cs"/>
              </a:rPr>
              <a:t>Transitioning to Doorway-Spokes Relationships</a:t>
            </a:r>
          </a:p>
        </p:txBody>
      </p:sp>
      <p:pic>
        <p:nvPicPr>
          <p:cNvPr id="4" name="Picture 3">
            <a:extLst>
              <a:ext uri="{FF2B5EF4-FFF2-40B4-BE49-F238E27FC236}">
                <a16:creationId xmlns:a16="http://schemas.microsoft.com/office/drawing/2014/main" id="{9EB9B395-956E-4590-9A6F-F8DEBD978DD5}"/>
              </a:ext>
            </a:extLst>
          </p:cNvPr>
          <p:cNvPicPr>
            <a:picLocks noChangeAspect="1"/>
          </p:cNvPicPr>
          <p:nvPr/>
        </p:nvPicPr>
        <p:blipFill rotWithShape="1">
          <a:blip r:embed="rId3"/>
          <a:srcRect l="719" t="15257" r="26505" b="5804"/>
          <a:stretch/>
        </p:blipFill>
        <p:spPr>
          <a:xfrm>
            <a:off x="1474237" y="1396588"/>
            <a:ext cx="8862459" cy="5407338"/>
          </a:xfrm>
          <a:prstGeom prst="rect">
            <a:avLst/>
          </a:prstGeom>
        </p:spPr>
      </p:pic>
    </p:spTree>
    <p:extLst>
      <p:ext uri="{BB962C8B-B14F-4D97-AF65-F5344CB8AC3E}">
        <p14:creationId xmlns:p14="http://schemas.microsoft.com/office/powerpoint/2010/main" val="4287485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1087100" cy="1325563"/>
          </a:xfrm>
        </p:spPr>
        <p:txBody>
          <a:bodyPr>
            <a:normAutofit fontScale="90000"/>
          </a:bodyPr>
          <a:lstStyle/>
          <a:p>
            <a:r>
              <a:rPr lang="en-US" dirty="0"/>
              <a:t>Summary of D-H Waivered Providers by month</a:t>
            </a:r>
          </a:p>
        </p:txBody>
      </p:sp>
      <p:graphicFrame>
        <p:nvGraphicFramePr>
          <p:cNvPr id="4" name="Table 3"/>
          <p:cNvGraphicFramePr>
            <a:graphicFrameLocks noGrp="1"/>
          </p:cNvGraphicFramePr>
          <p:nvPr>
            <p:extLst/>
          </p:nvPr>
        </p:nvGraphicFramePr>
        <p:xfrm>
          <a:off x="609600" y="2069534"/>
          <a:ext cx="10782302" cy="2946966"/>
        </p:xfrm>
        <a:graphic>
          <a:graphicData uri="http://schemas.openxmlformats.org/drawingml/2006/table">
            <a:tbl>
              <a:tblPr firstRow="1" firstCol="1" bandRow="1">
                <a:tableStyleId>{5C22544A-7EE6-4342-B048-85BDC9FD1C3A}</a:tableStyleId>
              </a:tblPr>
              <a:tblGrid>
                <a:gridCol w="1144136">
                  <a:extLst>
                    <a:ext uri="{9D8B030D-6E8A-4147-A177-3AD203B41FA5}">
                      <a16:colId xmlns:a16="http://schemas.microsoft.com/office/drawing/2014/main" val="20000"/>
                    </a:ext>
                  </a:extLst>
                </a:gridCol>
                <a:gridCol w="861882">
                  <a:extLst>
                    <a:ext uri="{9D8B030D-6E8A-4147-A177-3AD203B41FA5}">
                      <a16:colId xmlns:a16="http://schemas.microsoft.com/office/drawing/2014/main" val="20001"/>
                    </a:ext>
                  </a:extLst>
                </a:gridCol>
                <a:gridCol w="784693">
                  <a:extLst>
                    <a:ext uri="{9D8B030D-6E8A-4147-A177-3AD203B41FA5}">
                      <a16:colId xmlns:a16="http://schemas.microsoft.com/office/drawing/2014/main" val="20002"/>
                    </a:ext>
                  </a:extLst>
                </a:gridCol>
                <a:gridCol w="775844">
                  <a:extLst>
                    <a:ext uri="{9D8B030D-6E8A-4147-A177-3AD203B41FA5}">
                      <a16:colId xmlns:a16="http://schemas.microsoft.com/office/drawing/2014/main" val="20003"/>
                    </a:ext>
                  </a:extLst>
                </a:gridCol>
                <a:gridCol w="859698">
                  <a:extLst>
                    <a:ext uri="{9D8B030D-6E8A-4147-A177-3AD203B41FA5}">
                      <a16:colId xmlns:a16="http://schemas.microsoft.com/office/drawing/2014/main" val="20004"/>
                    </a:ext>
                  </a:extLst>
                </a:gridCol>
                <a:gridCol w="844072">
                  <a:extLst>
                    <a:ext uri="{9D8B030D-6E8A-4147-A177-3AD203B41FA5}">
                      <a16:colId xmlns:a16="http://schemas.microsoft.com/office/drawing/2014/main" val="20005"/>
                    </a:ext>
                  </a:extLst>
                </a:gridCol>
                <a:gridCol w="855989">
                  <a:extLst>
                    <a:ext uri="{9D8B030D-6E8A-4147-A177-3AD203B41FA5}">
                      <a16:colId xmlns:a16="http://schemas.microsoft.com/office/drawing/2014/main" val="20006"/>
                    </a:ext>
                  </a:extLst>
                </a:gridCol>
                <a:gridCol w="775998">
                  <a:extLst>
                    <a:ext uri="{9D8B030D-6E8A-4147-A177-3AD203B41FA5}">
                      <a16:colId xmlns:a16="http://schemas.microsoft.com/office/drawing/2014/main" val="20007"/>
                    </a:ext>
                  </a:extLst>
                </a:gridCol>
                <a:gridCol w="775998">
                  <a:extLst>
                    <a:ext uri="{9D8B030D-6E8A-4147-A177-3AD203B41FA5}">
                      <a16:colId xmlns:a16="http://schemas.microsoft.com/office/drawing/2014/main" val="3573642039"/>
                    </a:ext>
                  </a:extLst>
                </a:gridCol>
                <a:gridCol w="775998">
                  <a:extLst>
                    <a:ext uri="{9D8B030D-6E8A-4147-A177-3AD203B41FA5}">
                      <a16:colId xmlns:a16="http://schemas.microsoft.com/office/drawing/2014/main" val="20009"/>
                    </a:ext>
                  </a:extLst>
                </a:gridCol>
                <a:gridCol w="775998">
                  <a:extLst>
                    <a:ext uri="{9D8B030D-6E8A-4147-A177-3AD203B41FA5}">
                      <a16:colId xmlns:a16="http://schemas.microsoft.com/office/drawing/2014/main" val="3948654668"/>
                    </a:ext>
                  </a:extLst>
                </a:gridCol>
                <a:gridCol w="775998">
                  <a:extLst>
                    <a:ext uri="{9D8B030D-6E8A-4147-A177-3AD203B41FA5}">
                      <a16:colId xmlns:a16="http://schemas.microsoft.com/office/drawing/2014/main" val="2542105561"/>
                    </a:ext>
                  </a:extLst>
                </a:gridCol>
                <a:gridCol w="775998">
                  <a:extLst>
                    <a:ext uri="{9D8B030D-6E8A-4147-A177-3AD203B41FA5}">
                      <a16:colId xmlns:a16="http://schemas.microsoft.com/office/drawing/2014/main" val="20012"/>
                    </a:ext>
                  </a:extLst>
                </a:gridCol>
              </a:tblGrid>
              <a:tr h="1367088">
                <a:tc>
                  <a:txBody>
                    <a:bodyPr/>
                    <a:lstStyle/>
                    <a:p>
                      <a:pPr marL="0" marR="0">
                        <a:spcBef>
                          <a:spcPts val="0"/>
                        </a:spcBef>
                        <a:spcAft>
                          <a:spcPts val="0"/>
                        </a:spcAft>
                      </a:pPr>
                      <a:r>
                        <a:rPr lang="en-US" sz="1400" dirty="0">
                          <a:effectLst/>
                        </a:rPr>
                        <a:t>Month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dirty="0">
                          <a:effectLst/>
                        </a:rPr>
                        <a:t>Mar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a:effectLst/>
                        </a:rPr>
                        <a:t>Apr 2018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a:effectLst/>
                        </a:rPr>
                        <a:t>May 2018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dirty="0">
                          <a:effectLst/>
                        </a:rPr>
                        <a:t>Jun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a:effectLst/>
                        </a:rPr>
                        <a:t>July 2018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dirty="0">
                          <a:effectLst/>
                        </a:rPr>
                        <a:t>Aug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 2018</a:t>
                      </a:r>
                    </a:p>
                  </a:txBody>
                  <a:tcP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Oct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2018</a:t>
                      </a:r>
                    </a:p>
                  </a:txBody>
                  <a:tcP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Nov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2018</a:t>
                      </a:r>
                    </a:p>
                  </a:txBody>
                  <a:tcP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Dec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2018</a:t>
                      </a:r>
                    </a:p>
                  </a:txBody>
                  <a:tcP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Jan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2019</a:t>
                      </a:r>
                    </a:p>
                  </a:txBody>
                  <a:tcPr/>
                </a:tc>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Feb 2019</a:t>
                      </a:r>
                    </a:p>
                  </a:txBody>
                  <a:tcPr/>
                </a:tc>
                <a:extLst>
                  <a:ext uri="{0D108BD9-81ED-4DB2-BD59-A6C34878D82A}">
                    <a16:rowId xmlns:a16="http://schemas.microsoft.com/office/drawing/2014/main" val="10000"/>
                  </a:ext>
                </a:extLst>
              </a:tr>
              <a:tr h="1579878">
                <a:tc>
                  <a:txBody>
                    <a:bodyPr/>
                    <a:lstStyle/>
                    <a:p>
                      <a:pPr marL="0" marR="0">
                        <a:spcBef>
                          <a:spcPts val="0"/>
                        </a:spcBef>
                        <a:spcAft>
                          <a:spcPts val="0"/>
                        </a:spcAft>
                      </a:pPr>
                      <a:r>
                        <a:rPr lang="en-US" sz="1400" i="1" dirty="0">
                          <a:effectLst/>
                        </a:rPr>
                        <a:t>Total # of </a:t>
                      </a:r>
                    </a:p>
                    <a:p>
                      <a:pPr marL="0" marR="0">
                        <a:spcBef>
                          <a:spcPts val="0"/>
                        </a:spcBef>
                        <a:spcAft>
                          <a:spcPts val="0"/>
                        </a:spcAft>
                      </a:pPr>
                      <a:r>
                        <a:rPr lang="en-US" sz="1400" i="1" dirty="0">
                          <a:effectLst/>
                        </a:rPr>
                        <a:t>D-HH Providers with X- Waiver</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spcBef>
                          <a:spcPts val="0"/>
                        </a:spcBef>
                        <a:spcAft>
                          <a:spcPts val="0"/>
                        </a:spcAft>
                      </a:pPr>
                      <a:r>
                        <a:rPr lang="en-US" sz="2400" dirty="0">
                          <a:effectLst/>
                        </a:rPr>
                        <a:t>39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spcBef>
                          <a:spcPts val="0"/>
                        </a:spcBef>
                        <a:spcAft>
                          <a:spcPts val="0"/>
                        </a:spcAft>
                      </a:pPr>
                      <a:r>
                        <a:rPr lang="en-US" sz="2400" dirty="0">
                          <a:effectLst/>
                        </a:rPr>
                        <a:t>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spcBef>
                          <a:spcPts val="0"/>
                        </a:spcBef>
                        <a:spcAft>
                          <a:spcPts val="0"/>
                        </a:spcAft>
                      </a:pPr>
                      <a:r>
                        <a:rPr lang="en-US" sz="2400" dirty="0">
                          <a:effectLst/>
                        </a:rPr>
                        <a:t>46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spcBef>
                          <a:spcPts val="0"/>
                        </a:spcBef>
                        <a:spcAft>
                          <a:spcPts val="0"/>
                        </a:spcAft>
                      </a:pPr>
                      <a:r>
                        <a:rPr lang="en-US" sz="2000" dirty="0">
                          <a:effectLst/>
                        </a:rPr>
                        <a:t>No report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spcBef>
                          <a:spcPts val="0"/>
                        </a:spcBef>
                        <a:spcAft>
                          <a:spcPts val="0"/>
                        </a:spcAft>
                      </a:pPr>
                      <a:r>
                        <a:rPr lang="en-US" sz="2400" dirty="0">
                          <a:effectLst/>
                        </a:rPr>
                        <a:t>55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spcBef>
                          <a:spcPts val="0"/>
                        </a:spcBef>
                        <a:spcAft>
                          <a:spcPts val="0"/>
                        </a:spcAft>
                      </a:pPr>
                      <a:r>
                        <a:rPr lang="en-US" sz="2400" dirty="0">
                          <a:effectLst/>
                        </a:rPr>
                        <a:t>58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76</a:t>
                      </a:r>
                    </a:p>
                  </a:txBody>
                  <a:tcPr anchor="ctr"/>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77</a:t>
                      </a:r>
                    </a:p>
                  </a:txBody>
                  <a:tcPr anchor="ctr"/>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80</a:t>
                      </a:r>
                    </a:p>
                  </a:txBody>
                  <a:tcPr anchor="ctr"/>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80</a:t>
                      </a:r>
                    </a:p>
                  </a:txBody>
                  <a:tcPr anchor="ctr"/>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84</a:t>
                      </a:r>
                    </a:p>
                  </a:txBody>
                  <a:tcPr anchor="ctr"/>
                </a:tc>
                <a:tc>
                  <a: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88</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79007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1B85-AC51-7745-9B21-B06E57DFDD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B3BC1B1-E1CF-CC43-97DE-273AA72508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416" y="175364"/>
            <a:ext cx="11666475" cy="5866319"/>
          </a:xfrm>
        </p:spPr>
      </p:pic>
    </p:spTree>
    <p:extLst>
      <p:ext uri="{BB962C8B-B14F-4D97-AF65-F5344CB8AC3E}">
        <p14:creationId xmlns:p14="http://schemas.microsoft.com/office/powerpoint/2010/main" val="4004908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50" y="3529781"/>
            <a:ext cx="3539612" cy="2633314"/>
          </a:xfrm>
        </p:spPr>
        <p:txBody>
          <a:bodyPr>
            <a:normAutofit fontScale="90000"/>
          </a:bodyPr>
          <a:lstStyle/>
          <a:p>
            <a:pPr algn="ctr"/>
            <a:r>
              <a:rPr lang="en-US" sz="3600" dirty="0"/>
              <a:t>D-H Waivered Providers </a:t>
            </a:r>
            <a:br>
              <a:rPr lang="en-US" sz="3600" dirty="0"/>
            </a:br>
            <a:r>
              <a:rPr lang="en-US" sz="3600" dirty="0"/>
              <a:t>by Location &amp; Service</a:t>
            </a:r>
            <a:br>
              <a:rPr lang="en-US" sz="3600" dirty="0"/>
            </a:br>
            <a:r>
              <a:rPr lang="en-US" sz="3600" dirty="0"/>
              <a:t>updated 2/28/19</a:t>
            </a:r>
          </a:p>
        </p:txBody>
      </p:sp>
      <p:pic>
        <p:nvPicPr>
          <p:cNvPr id="4" name="Picture 3" descr="Laura Fineberg XDEA 02-28-2019 - Excel"/>
          <p:cNvPicPr>
            <a:picLocks noChangeAspect="1"/>
          </p:cNvPicPr>
          <p:nvPr/>
        </p:nvPicPr>
        <p:blipFill rotWithShape="1">
          <a:blip r:embed="rId3">
            <a:extLst>
              <a:ext uri="{28A0092B-C50C-407E-A947-70E740481C1C}">
                <a14:useLocalDpi xmlns:a14="http://schemas.microsoft.com/office/drawing/2010/main" val="0"/>
              </a:ext>
            </a:extLst>
          </a:blip>
          <a:srcRect l="2348" t="28621" r="79180" b="45287"/>
          <a:stretch/>
        </p:blipFill>
        <p:spPr>
          <a:xfrm>
            <a:off x="532119" y="465083"/>
            <a:ext cx="2809673" cy="2404242"/>
          </a:xfrm>
          <a:prstGeom prst="rect">
            <a:avLst/>
          </a:prstGeom>
        </p:spPr>
      </p:pic>
      <p:pic>
        <p:nvPicPr>
          <p:cNvPr id="5" name="Picture 4" descr="Laura Fineberg XDEA 02-28-2019 - Excel"/>
          <p:cNvPicPr>
            <a:picLocks noChangeAspect="1"/>
          </p:cNvPicPr>
          <p:nvPr/>
        </p:nvPicPr>
        <p:blipFill rotWithShape="1">
          <a:blip r:embed="rId4">
            <a:extLst>
              <a:ext uri="{28A0092B-C50C-407E-A947-70E740481C1C}">
                <a14:useLocalDpi xmlns:a14="http://schemas.microsoft.com/office/drawing/2010/main" val="0"/>
              </a:ext>
            </a:extLst>
          </a:blip>
          <a:srcRect l="3949" t="26845" r="75300" b="29196"/>
          <a:stretch/>
        </p:blipFill>
        <p:spPr>
          <a:xfrm>
            <a:off x="4072539" y="465083"/>
            <a:ext cx="3599272" cy="4619296"/>
          </a:xfrm>
          <a:prstGeom prst="rect">
            <a:avLst/>
          </a:prstGeom>
        </p:spPr>
      </p:pic>
      <p:pic>
        <p:nvPicPr>
          <p:cNvPr id="8" name="Picture 7" descr="Laura Fineberg XDEA 02-28-2019 - Excel"/>
          <p:cNvPicPr>
            <a:picLocks noChangeAspect="1"/>
          </p:cNvPicPr>
          <p:nvPr/>
        </p:nvPicPr>
        <p:blipFill rotWithShape="1">
          <a:blip r:embed="rId5">
            <a:extLst>
              <a:ext uri="{28A0092B-C50C-407E-A947-70E740481C1C}">
                <a14:useLocalDpi xmlns:a14="http://schemas.microsoft.com/office/drawing/2010/main" val="0"/>
              </a:ext>
            </a:extLst>
          </a:blip>
          <a:srcRect l="11191" t="24483" r="71123" b="5863"/>
          <a:stretch/>
        </p:blipFill>
        <p:spPr>
          <a:xfrm>
            <a:off x="8308428" y="102476"/>
            <a:ext cx="2766848" cy="6601218"/>
          </a:xfrm>
          <a:prstGeom prst="rect">
            <a:avLst/>
          </a:prstGeom>
        </p:spPr>
      </p:pic>
    </p:spTree>
    <p:extLst>
      <p:ext uri="{BB962C8B-B14F-4D97-AF65-F5344CB8AC3E}">
        <p14:creationId xmlns:p14="http://schemas.microsoft.com/office/powerpoint/2010/main" val="3347650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587EB-9FF6-4CFF-A1B4-B32BA5B8EE00}"/>
              </a:ext>
            </a:extLst>
          </p:cNvPr>
          <p:cNvSpPr>
            <a:spLocks noGrp="1"/>
          </p:cNvSpPr>
          <p:nvPr>
            <p:ph type="ctrTitle"/>
          </p:nvPr>
        </p:nvSpPr>
        <p:spPr/>
        <p:txBody>
          <a:bodyPr/>
          <a:lstStyle/>
          <a:p>
            <a:r>
              <a:rPr lang="en-US" dirty="0"/>
              <a:t>Perinatal Addiction Initiatives</a:t>
            </a:r>
          </a:p>
        </p:txBody>
      </p:sp>
    </p:spTree>
    <p:extLst>
      <p:ext uri="{BB962C8B-B14F-4D97-AF65-F5344CB8AC3E}">
        <p14:creationId xmlns:p14="http://schemas.microsoft.com/office/powerpoint/2010/main" val="840365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Integration</a:t>
            </a:r>
          </a:p>
        </p:txBody>
      </p:sp>
      <p:graphicFrame>
        <p:nvGraphicFramePr>
          <p:cNvPr id="4" name="Content Placeholder 3"/>
          <p:cNvGraphicFramePr>
            <a:graphicFrameLocks noGrp="1" noChangeAspect="1"/>
          </p:cNvGraphicFramePr>
          <p:nvPr>
            <p:ph idx="1"/>
            <p:extLst/>
          </p:nvPr>
        </p:nvGraphicFramePr>
        <p:xfrm>
          <a:off x="2014329" y="1457738"/>
          <a:ext cx="8163341" cy="5141153"/>
        </p:xfrm>
        <a:graphic>
          <a:graphicData uri="http://schemas.openxmlformats.org/presentationml/2006/ole">
            <mc:AlternateContent xmlns:mc="http://schemas.openxmlformats.org/markup-compatibility/2006">
              <mc:Choice xmlns:v="urn:schemas-microsoft-com:vml" Requires="v">
                <p:oleObj spid="_x0000_s1045" name="Acrobat Document" r:id="rId4" imgW="9144000" imgH="5143470" progId="AcroExch.Document.DC">
                  <p:embed/>
                </p:oleObj>
              </mc:Choice>
              <mc:Fallback>
                <p:oleObj name="Acrobat Document" r:id="rId4" imgW="9144000" imgH="5143470" progId="AcroExch.Document.DC">
                  <p:embed/>
                  <p:pic>
                    <p:nvPicPr>
                      <p:cNvPr id="4" name="Content Placeholder 3"/>
                      <p:cNvPicPr/>
                      <p:nvPr/>
                    </p:nvPicPr>
                    <p:blipFill>
                      <a:blip r:embed="rId5"/>
                      <a:stretch>
                        <a:fillRect/>
                      </a:stretch>
                    </p:blipFill>
                    <p:spPr>
                      <a:xfrm>
                        <a:off x="2014329" y="1457738"/>
                        <a:ext cx="8163341" cy="5141153"/>
                      </a:xfrm>
                      <a:prstGeom prst="rect">
                        <a:avLst/>
                      </a:prstGeom>
                    </p:spPr>
                  </p:pic>
                </p:oleObj>
              </mc:Fallback>
            </mc:AlternateContent>
          </a:graphicData>
        </a:graphic>
      </p:graphicFrame>
    </p:spTree>
    <p:extLst>
      <p:ext uri="{BB962C8B-B14F-4D97-AF65-F5344CB8AC3E}">
        <p14:creationId xmlns:p14="http://schemas.microsoft.com/office/powerpoint/2010/main" val="367157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056845" cy="59500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720" y="0"/>
            <a:ext cx="4152216" cy="59500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811" y="0"/>
            <a:ext cx="4120313" cy="5950039"/>
          </a:xfrm>
          <a:prstGeom prst="rect">
            <a:avLst/>
          </a:prstGeom>
        </p:spPr>
      </p:pic>
      <p:sp>
        <p:nvSpPr>
          <p:cNvPr id="7" name="TextBox 6"/>
          <p:cNvSpPr txBox="1"/>
          <p:nvPr/>
        </p:nvSpPr>
        <p:spPr>
          <a:xfrm>
            <a:off x="115911" y="5859887"/>
            <a:ext cx="3639038" cy="923330"/>
          </a:xfrm>
          <a:prstGeom prst="rect">
            <a:avLst/>
          </a:prstGeom>
          <a:noFill/>
          <a:ln>
            <a:solidFill>
              <a:schemeClr val="tx1"/>
            </a:solidFill>
          </a:ln>
        </p:spPr>
        <p:txBody>
          <a:bodyPr wrap="square" rtlCol="0">
            <a:spAutoFit/>
          </a:bodyPr>
          <a:lstStyle/>
          <a:p>
            <a:r>
              <a:rPr lang="en-US" dirty="0">
                <a:solidFill>
                  <a:prstClr val="black"/>
                </a:solidFill>
              </a:rPr>
              <a:t>NH Medicaid Delivery System Reform Incentive Program.  D-H and Cheshire Medical are Region 1 leads.</a:t>
            </a:r>
          </a:p>
        </p:txBody>
      </p:sp>
      <p:sp>
        <p:nvSpPr>
          <p:cNvPr id="8" name="TextBox 7"/>
          <p:cNvSpPr txBox="1"/>
          <p:nvPr/>
        </p:nvSpPr>
        <p:spPr>
          <a:xfrm>
            <a:off x="4237149" y="5859887"/>
            <a:ext cx="3670016" cy="923330"/>
          </a:xfrm>
          <a:prstGeom prst="rect">
            <a:avLst/>
          </a:prstGeom>
          <a:noFill/>
          <a:ln>
            <a:solidFill>
              <a:schemeClr val="tx1"/>
            </a:solidFill>
          </a:ln>
        </p:spPr>
        <p:txBody>
          <a:bodyPr wrap="square" rtlCol="0">
            <a:spAutoFit/>
          </a:bodyPr>
          <a:lstStyle/>
          <a:p>
            <a:r>
              <a:rPr lang="en-US" dirty="0">
                <a:solidFill>
                  <a:prstClr val="black"/>
                </a:solidFill>
              </a:rPr>
              <a:t>NH Regional Public Health Networks. D-H supports Upper Valley and Greater </a:t>
            </a:r>
            <a:r>
              <a:rPr lang="en-US">
                <a:solidFill>
                  <a:prstClr val="black"/>
                </a:solidFill>
              </a:rPr>
              <a:t>Sullivan networks. </a:t>
            </a:r>
            <a:endParaRPr lang="en-US" dirty="0">
              <a:solidFill>
                <a:prstClr val="black"/>
              </a:solidFill>
            </a:endParaRPr>
          </a:p>
        </p:txBody>
      </p:sp>
      <p:sp>
        <p:nvSpPr>
          <p:cNvPr id="9" name="TextBox 8"/>
          <p:cNvSpPr txBox="1"/>
          <p:nvPr/>
        </p:nvSpPr>
        <p:spPr>
          <a:xfrm>
            <a:off x="8667018" y="5859887"/>
            <a:ext cx="2987898" cy="923330"/>
          </a:xfrm>
          <a:prstGeom prst="rect">
            <a:avLst/>
          </a:prstGeom>
          <a:noFill/>
          <a:ln>
            <a:solidFill>
              <a:schemeClr val="tx1"/>
            </a:solidFill>
          </a:ln>
        </p:spPr>
        <p:txBody>
          <a:bodyPr wrap="square" rtlCol="0">
            <a:spAutoFit/>
          </a:bodyPr>
          <a:lstStyle/>
          <a:p>
            <a:r>
              <a:rPr lang="en-US" dirty="0">
                <a:solidFill>
                  <a:prstClr val="black"/>
                </a:solidFill>
              </a:rPr>
              <a:t>NH Doorways program (Hub and Spoke).  D-H Lebanon is a hub. </a:t>
            </a:r>
          </a:p>
        </p:txBody>
      </p:sp>
    </p:spTree>
    <p:extLst>
      <p:ext uri="{BB962C8B-B14F-4D97-AF65-F5344CB8AC3E}">
        <p14:creationId xmlns:p14="http://schemas.microsoft.com/office/powerpoint/2010/main" val="3956222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Perinatal Addiction Initiatives</a:t>
            </a:r>
          </a:p>
        </p:txBody>
      </p:sp>
      <p:sp>
        <p:nvSpPr>
          <p:cNvPr id="3" name="Content Placeholder 2"/>
          <p:cNvSpPr>
            <a:spLocks noGrp="1"/>
          </p:cNvSpPr>
          <p:nvPr>
            <p:ph idx="1"/>
          </p:nvPr>
        </p:nvSpPr>
        <p:spPr/>
        <p:txBody>
          <a:bodyPr/>
          <a:lstStyle/>
          <a:p>
            <a:r>
              <a:rPr lang="en-US" dirty="0"/>
              <a:t>Moms in Recovery Program/IOP</a:t>
            </a:r>
          </a:p>
          <a:p>
            <a:r>
              <a:rPr lang="en-US" dirty="0" err="1"/>
              <a:t>iMAT</a:t>
            </a:r>
            <a:r>
              <a:rPr lang="en-US" dirty="0"/>
              <a:t>-OB</a:t>
            </a:r>
          </a:p>
          <a:p>
            <a:r>
              <a:rPr lang="en-US" dirty="0"/>
              <a:t>CARPP Q&amp;A Service</a:t>
            </a:r>
          </a:p>
          <a:p>
            <a:r>
              <a:rPr lang="en-US" dirty="0"/>
              <a:t>OB Purple Pod</a:t>
            </a:r>
          </a:p>
          <a:p>
            <a:r>
              <a:rPr lang="en-US" dirty="0"/>
              <a:t>PCORI</a:t>
            </a:r>
          </a:p>
          <a:p>
            <a:r>
              <a:rPr lang="en-US" dirty="0"/>
              <a:t>IDN funding to explore possible partnerships for residential treatment for women with children</a:t>
            </a:r>
          </a:p>
        </p:txBody>
      </p:sp>
    </p:spTree>
    <p:extLst>
      <p:ext uri="{BB962C8B-B14F-4D97-AF65-F5344CB8AC3E}">
        <p14:creationId xmlns:p14="http://schemas.microsoft.com/office/powerpoint/2010/main" val="3962204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19D2-A094-4196-A8FA-8448C0E01941}"/>
              </a:ext>
            </a:extLst>
          </p:cNvPr>
          <p:cNvSpPr>
            <a:spLocks noGrp="1"/>
          </p:cNvSpPr>
          <p:nvPr>
            <p:ph type="title"/>
          </p:nvPr>
        </p:nvSpPr>
        <p:spPr>
          <a:xfrm>
            <a:off x="427383" y="365125"/>
            <a:ext cx="10515600" cy="1325563"/>
          </a:xfrm>
        </p:spPr>
        <p:txBody>
          <a:bodyPr/>
          <a:lstStyle/>
          <a:p>
            <a:r>
              <a:rPr lang="en-US" dirty="0"/>
              <a:t>Academic Mission</a:t>
            </a:r>
          </a:p>
        </p:txBody>
      </p:sp>
      <p:sp>
        <p:nvSpPr>
          <p:cNvPr id="3" name="Content Placeholder 2">
            <a:extLst>
              <a:ext uri="{FF2B5EF4-FFF2-40B4-BE49-F238E27FC236}">
                <a16:creationId xmlns:a16="http://schemas.microsoft.com/office/drawing/2014/main" id="{9BF2C711-2375-4DAE-9A26-FA09E95A5D88}"/>
              </a:ext>
            </a:extLst>
          </p:cNvPr>
          <p:cNvSpPr>
            <a:spLocks noGrp="1"/>
          </p:cNvSpPr>
          <p:nvPr>
            <p:ph idx="1"/>
          </p:nvPr>
        </p:nvSpPr>
        <p:spPr>
          <a:xfrm>
            <a:off x="569843" y="1524000"/>
            <a:ext cx="10906539" cy="5181600"/>
          </a:xfrm>
        </p:spPr>
        <p:txBody>
          <a:bodyPr>
            <a:normAutofit lnSpcReduction="10000"/>
          </a:bodyPr>
          <a:lstStyle/>
          <a:p>
            <a:pPr marL="0" indent="0">
              <a:buNone/>
            </a:pPr>
            <a:r>
              <a:rPr lang="en-US" dirty="0"/>
              <a:t>Psychiatry residency</a:t>
            </a:r>
          </a:p>
          <a:p>
            <a:pPr marL="0" indent="0">
              <a:buNone/>
            </a:pPr>
            <a:r>
              <a:rPr lang="en-US" dirty="0"/>
              <a:t>Addiction fellowship</a:t>
            </a:r>
          </a:p>
          <a:p>
            <a:pPr marL="0" indent="0">
              <a:buNone/>
            </a:pPr>
            <a:r>
              <a:rPr lang="en-US" dirty="0"/>
              <a:t>LICSW and BSW internships</a:t>
            </a:r>
          </a:p>
          <a:p>
            <a:pPr marL="0" indent="0">
              <a:buNone/>
            </a:pPr>
            <a:r>
              <a:rPr lang="en-US" dirty="0"/>
              <a:t>Medical students</a:t>
            </a:r>
          </a:p>
          <a:p>
            <a:pPr marL="457200" lvl="1" indent="0">
              <a:buNone/>
            </a:pPr>
            <a:r>
              <a:rPr lang="en-US" i="1" dirty="0"/>
              <a:t>While on the labor and delivery service, I helped care for a number of these patients, and I learned to manage their health in the acute setting. However, I did not learn anything about how to support these patients during and after their pregnancy…I got to witness the struggles these women face on a day to day basis and learned creative ways to assist in overcoming them. The clinic is clearly a safe place that these women rely on to obtain a variety of essential services.”</a:t>
            </a:r>
          </a:p>
          <a:p>
            <a:pPr marL="457200" lvl="1" indent="0">
              <a:buNone/>
            </a:pPr>
            <a:endParaRPr lang="en-US" i="1" dirty="0"/>
          </a:p>
          <a:p>
            <a:pPr marL="457200" lvl="1" indent="0">
              <a:buNone/>
            </a:pPr>
            <a:r>
              <a:rPr lang="en-US" i="1" dirty="0"/>
              <a:t>“…I think every future physician should spend some time in an environment like the [Moms in Recovery] clinic, because if they did I think we would find that there is more empathy, connection and hope in the medicine we practice.” </a:t>
            </a:r>
            <a:endParaRPr lang="en-US" dirty="0"/>
          </a:p>
          <a:p>
            <a:endParaRPr lang="en-US" dirty="0"/>
          </a:p>
        </p:txBody>
      </p:sp>
    </p:spTree>
    <p:extLst>
      <p:ext uri="{BB962C8B-B14F-4D97-AF65-F5344CB8AC3E}">
        <p14:creationId xmlns:p14="http://schemas.microsoft.com/office/powerpoint/2010/main" val="158220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33801" y="990600"/>
            <a:ext cx="6404713" cy="4191000"/>
          </a:xfrm>
        </p:spPr>
        <p:txBody>
          <a:bodyPr>
            <a:noAutofit/>
          </a:bodyPr>
          <a:lstStyle/>
          <a:p>
            <a:pPr fontAlgn="b"/>
            <a:r>
              <a:rPr lang="en-US" sz="4400" dirty="0"/>
              <a:t>Improving care for opioid-exposed newborns in Northern New England </a:t>
            </a:r>
            <a:r>
              <a:rPr lang="en-US" sz="1600" b="0" dirty="0"/>
              <a:t>	</a:t>
            </a:r>
          </a:p>
          <a:p>
            <a:r>
              <a:rPr lang="en-US" sz="3600" b="0" dirty="0"/>
              <a:t>	</a:t>
            </a:r>
            <a:r>
              <a:rPr lang="en-US" sz="2000" i="1" dirty="0"/>
              <a:t>Updates from Bonny Whalen, MD</a:t>
            </a:r>
          </a:p>
          <a:p>
            <a:r>
              <a:rPr lang="en-US" sz="2000" i="1" dirty="0"/>
              <a:t>	3/4/19</a:t>
            </a:r>
          </a:p>
          <a:p>
            <a:endParaRPr lang="en-US" sz="2400" i="1" dirty="0"/>
          </a:p>
          <a:p>
            <a:r>
              <a:rPr lang="en-US" sz="2400" b="0" dirty="0"/>
              <a:t>	</a:t>
            </a:r>
            <a:endParaRPr lang="en-US" sz="1000" b="0"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5791200"/>
            <a:ext cx="2568396" cy="856132"/>
          </a:xfrm>
          <a:prstGeom prst="rect">
            <a:avLst/>
          </a:prstGeom>
        </p:spPr>
      </p:pic>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4038600" y="5821393"/>
            <a:ext cx="3201568" cy="669725"/>
          </a:xfrm>
          <a:prstGeom prst="rect">
            <a:avLst/>
          </a:prstGeom>
          <a:ln w="38100">
            <a:noFill/>
          </a:ln>
        </p:spPr>
      </p:pic>
    </p:spTree>
    <p:extLst>
      <p:ext uri="{BB962C8B-B14F-4D97-AF65-F5344CB8AC3E}">
        <p14:creationId xmlns:p14="http://schemas.microsoft.com/office/powerpoint/2010/main" val="268722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213" y="832466"/>
            <a:ext cx="7765211" cy="482108"/>
          </a:xfrm>
        </p:spPr>
        <p:txBody>
          <a:bodyPr>
            <a:noAutofit/>
          </a:bodyPr>
          <a:lstStyle/>
          <a:p>
            <a:pPr algn="ctr"/>
            <a:r>
              <a:rPr lang="en-US" sz="2800" b="1" dirty="0"/>
              <a:t>Development and Implementation of ESC Care Tool in Northern New England</a:t>
            </a:r>
          </a:p>
        </p:txBody>
      </p:sp>
      <p:pic>
        <p:nvPicPr>
          <p:cNvPr id="5" name="Picture 4"/>
          <p:cNvPicPr>
            <a:picLocks noChangeAspect="1"/>
          </p:cNvPicPr>
          <p:nvPr/>
        </p:nvPicPr>
        <p:blipFill rotWithShape="1">
          <a:blip r:embed="rId3"/>
          <a:srcRect l="27124" t="28445" r="45001" b="28000"/>
          <a:stretch/>
        </p:blipFill>
        <p:spPr>
          <a:xfrm>
            <a:off x="1828800" y="2667001"/>
            <a:ext cx="3897018" cy="3425115"/>
          </a:xfrm>
          <a:prstGeom prst="rect">
            <a:avLst/>
          </a:prstGeom>
          <a:ln w="38100">
            <a:solidFill>
              <a:srgbClr val="0070C0"/>
            </a:solidFill>
          </a:ln>
        </p:spPr>
      </p:pic>
      <p:pic>
        <p:nvPicPr>
          <p:cNvPr id="6" name="Picture 5"/>
          <p:cNvPicPr>
            <a:picLocks noChangeAspect="1"/>
          </p:cNvPicPr>
          <p:nvPr/>
        </p:nvPicPr>
        <p:blipFill rotWithShape="1">
          <a:blip r:embed="rId4"/>
          <a:srcRect l="42142" t="40764" r="34719" b="9116"/>
          <a:stretch/>
        </p:blipFill>
        <p:spPr>
          <a:xfrm>
            <a:off x="6019801" y="2076574"/>
            <a:ext cx="3382669" cy="4212884"/>
          </a:xfrm>
          <a:prstGeom prst="rect">
            <a:avLst/>
          </a:prstGeom>
          <a:ln w="38100">
            <a:solidFill>
              <a:srgbClr val="0070C0"/>
            </a:solidFill>
          </a:ln>
        </p:spPr>
      </p:pic>
    </p:spTree>
    <p:extLst>
      <p:ext uri="{BB962C8B-B14F-4D97-AF65-F5344CB8AC3E}">
        <p14:creationId xmlns:p14="http://schemas.microsoft.com/office/powerpoint/2010/main" val="352010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NNEPQIN ESC Updates</a:t>
            </a:r>
          </a:p>
        </p:txBody>
      </p:sp>
      <p:sp>
        <p:nvSpPr>
          <p:cNvPr id="3" name="Content Placeholder 2"/>
          <p:cNvSpPr>
            <a:spLocks noGrp="1"/>
          </p:cNvSpPr>
          <p:nvPr>
            <p:ph sz="quarter" idx="1"/>
          </p:nvPr>
        </p:nvSpPr>
        <p:spPr/>
        <p:txBody>
          <a:bodyPr/>
          <a:lstStyle/>
          <a:p>
            <a:r>
              <a:rPr lang="en-US" b="1" dirty="0"/>
              <a:t>NH Charitable Foundation funding </a:t>
            </a:r>
            <a:r>
              <a:rPr lang="en-US" dirty="0"/>
              <a:t>Jan – Dec 2019 to support ESC implementation in all 17 NH birth hospitals</a:t>
            </a:r>
          </a:p>
          <a:p>
            <a:pPr lvl="1"/>
            <a:r>
              <a:rPr lang="en-US" dirty="0"/>
              <a:t>20% FTE - Project Lead, Bonny Whalen</a:t>
            </a:r>
          </a:p>
          <a:p>
            <a:pPr lvl="1"/>
            <a:r>
              <a:rPr lang="en-US" dirty="0"/>
              <a:t>50% FTE – Project Manager, Farrah Deselle </a:t>
            </a:r>
          </a:p>
          <a:p>
            <a:pPr lvl="1"/>
            <a:r>
              <a:rPr lang="en-US" dirty="0"/>
              <a:t>$10,000 – Quality / Data Specialist, Kate MacMillan</a:t>
            </a:r>
          </a:p>
          <a:p>
            <a:r>
              <a:rPr lang="en-US" b="1" dirty="0"/>
              <a:t>15 NH hospitals ESC-trained </a:t>
            </a:r>
            <a:r>
              <a:rPr lang="en-US" dirty="0"/>
              <a:t>using standardized patients in DH Patient Safety Center (12 VT and 4 ME hospitals also trained)</a:t>
            </a:r>
          </a:p>
          <a:p>
            <a:r>
              <a:rPr lang="en-US" b="1" dirty="0"/>
              <a:t>2 remaining NH hospitals trained on site</a:t>
            </a:r>
          </a:p>
          <a:p>
            <a:r>
              <a:rPr lang="en-US" b="1" dirty="0"/>
              <a:t>Next 2 Sim Center trainings: </a:t>
            </a:r>
            <a:r>
              <a:rPr lang="en-US" dirty="0"/>
              <a:t>March 25 and July 16</a:t>
            </a:r>
          </a:p>
        </p:txBody>
      </p:sp>
    </p:spTree>
    <p:extLst>
      <p:ext uri="{BB962C8B-B14F-4D97-AF65-F5344CB8AC3E}">
        <p14:creationId xmlns:p14="http://schemas.microsoft.com/office/powerpoint/2010/main" val="408715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077200" cy="1143000"/>
          </a:xfrm>
        </p:spPr>
        <p:txBody>
          <a:bodyPr/>
          <a:lstStyle/>
          <a:p>
            <a:r>
              <a:rPr lang="en-US" b="1" dirty="0"/>
              <a:t>3</a:t>
            </a:r>
            <a:r>
              <a:rPr lang="en-US" b="1" baseline="30000" dirty="0"/>
              <a:t>rd</a:t>
            </a:r>
            <a:r>
              <a:rPr lang="en-US" b="1" dirty="0"/>
              <a:t> Wed NNEPQIN Noon Webinars</a:t>
            </a:r>
            <a:endParaRPr lang="en-US" dirty="0"/>
          </a:p>
        </p:txBody>
      </p:sp>
      <p:sp>
        <p:nvSpPr>
          <p:cNvPr id="3" name="Content Placeholder 2"/>
          <p:cNvSpPr>
            <a:spLocks noGrp="1"/>
          </p:cNvSpPr>
          <p:nvPr>
            <p:ph sz="quarter" idx="1"/>
          </p:nvPr>
        </p:nvSpPr>
        <p:spPr/>
        <p:txBody>
          <a:bodyPr>
            <a:normAutofit fontScale="85000" lnSpcReduction="20000"/>
          </a:bodyPr>
          <a:lstStyle/>
          <a:p>
            <a:pPr marL="0" indent="0">
              <a:buNone/>
            </a:pPr>
            <a:r>
              <a:rPr lang="en-US" sz="2800" b="1" dirty="0"/>
              <a:t>Feb 20 NNEPQIN NAS Webinar Agenda</a:t>
            </a:r>
            <a:endParaRPr lang="en-US" sz="3300" dirty="0"/>
          </a:p>
          <a:p>
            <a:pPr lvl="0"/>
            <a:r>
              <a:rPr lang="en-US" dirty="0"/>
              <a:t>Regional data updates: Kate/Alan</a:t>
            </a:r>
          </a:p>
          <a:p>
            <a:pPr lvl="0"/>
            <a:r>
              <a:rPr lang="en-US" dirty="0"/>
              <a:t>ESC Project Update: Bonny</a:t>
            </a:r>
          </a:p>
          <a:p>
            <a:pPr lvl="0"/>
            <a:r>
              <a:rPr lang="en-US" dirty="0"/>
              <a:t>Concord Hospital’s ESC and non-pharm care journey: Erin Collins - confirmed</a:t>
            </a:r>
          </a:p>
          <a:p>
            <a:pPr lvl="0"/>
            <a:r>
              <a:rPr lang="en-US" dirty="0"/>
              <a:t>NH’s Plan of Safe Care template review – Erin Collins </a:t>
            </a:r>
          </a:p>
          <a:p>
            <a:pPr lvl="0"/>
            <a:r>
              <a:rPr lang="en-US" dirty="0"/>
              <a:t>Upcoming events/resources  </a:t>
            </a:r>
          </a:p>
          <a:p>
            <a:pPr marL="0" indent="0">
              <a:buNone/>
            </a:pPr>
            <a:endParaRPr lang="en-US" sz="2800" dirty="0"/>
          </a:p>
          <a:p>
            <a:pPr marL="0" indent="0">
              <a:buNone/>
            </a:pPr>
            <a:r>
              <a:rPr lang="en-US" sz="2800" b="1" dirty="0"/>
              <a:t>March 20 NNEPQIN NAS Webinar Agenda</a:t>
            </a:r>
            <a:endParaRPr lang="en-US" sz="3300" dirty="0"/>
          </a:p>
          <a:p>
            <a:pPr lvl="0"/>
            <a:r>
              <a:rPr lang="en-US" dirty="0"/>
              <a:t>ESC Project Update: Farrah</a:t>
            </a:r>
          </a:p>
          <a:p>
            <a:pPr lvl="0"/>
            <a:r>
              <a:rPr lang="en-US" dirty="0"/>
              <a:t>Potential impact of opioids on neurodevelopment</a:t>
            </a:r>
          </a:p>
          <a:p>
            <a:pPr lvl="1"/>
            <a:r>
              <a:rPr lang="en-US" sz="2400" dirty="0"/>
              <a:t>Katie Harris, Dartmouth College Research Intern</a:t>
            </a:r>
          </a:p>
          <a:p>
            <a:pPr lvl="1"/>
            <a:r>
              <a:rPr lang="en-US" sz="2400" dirty="0"/>
              <a:t>Dr. Nina Sand-Loud, </a:t>
            </a:r>
            <a:r>
              <a:rPr lang="en-US" sz="2400" dirty="0" err="1"/>
              <a:t>CHaD</a:t>
            </a:r>
            <a:r>
              <a:rPr lang="en-US" sz="2400" dirty="0"/>
              <a:t> Developmental Pediatrician</a:t>
            </a:r>
          </a:p>
          <a:p>
            <a:pPr lvl="1"/>
            <a:r>
              <a:rPr lang="en-US" sz="2400" dirty="0"/>
              <a:t>Dr. Alexa Craig, MMC Pediatric Neurologist</a:t>
            </a:r>
          </a:p>
          <a:p>
            <a:pPr lvl="0"/>
            <a:r>
              <a:rPr lang="en-US" dirty="0"/>
              <a:t>Upcoming events/resources </a:t>
            </a:r>
          </a:p>
          <a:p>
            <a:endParaRPr lang="en-US" dirty="0"/>
          </a:p>
        </p:txBody>
      </p:sp>
    </p:spTree>
    <p:extLst>
      <p:ext uri="{BB962C8B-B14F-4D97-AF65-F5344CB8AC3E}">
        <p14:creationId xmlns:p14="http://schemas.microsoft.com/office/powerpoint/2010/main" val="3780362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1668" t="15556" r="12499" b="8889"/>
          <a:stretch/>
        </p:blipFill>
        <p:spPr>
          <a:xfrm>
            <a:off x="1545103" y="457200"/>
            <a:ext cx="8973671" cy="5029200"/>
          </a:xfrm>
          <a:prstGeom prst="rect">
            <a:avLst/>
          </a:prstGeom>
        </p:spPr>
      </p:pic>
    </p:spTree>
    <p:extLst>
      <p:ext uri="{BB962C8B-B14F-4D97-AF65-F5344CB8AC3E}">
        <p14:creationId xmlns:p14="http://schemas.microsoft.com/office/powerpoint/2010/main" val="3858246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2500" t="17778" r="11666" b="7407"/>
          <a:stretch/>
        </p:blipFill>
        <p:spPr>
          <a:xfrm>
            <a:off x="1524000" y="152400"/>
            <a:ext cx="9124072" cy="5063358"/>
          </a:xfrm>
          <a:prstGeom prst="rect">
            <a:avLst/>
          </a:prstGeom>
        </p:spPr>
      </p:pic>
    </p:spTree>
    <p:extLst>
      <p:ext uri="{BB962C8B-B14F-4D97-AF65-F5344CB8AC3E}">
        <p14:creationId xmlns:p14="http://schemas.microsoft.com/office/powerpoint/2010/main" val="654287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166" t="19260" r="13385" b="11544"/>
          <a:stretch/>
        </p:blipFill>
        <p:spPr>
          <a:xfrm>
            <a:off x="1600200" y="409130"/>
            <a:ext cx="9144000" cy="4912614"/>
          </a:xfrm>
          <a:prstGeom prst="rect">
            <a:avLst/>
          </a:prstGeom>
        </p:spPr>
      </p:pic>
    </p:spTree>
    <p:extLst>
      <p:ext uri="{BB962C8B-B14F-4D97-AF65-F5344CB8AC3E}">
        <p14:creationId xmlns:p14="http://schemas.microsoft.com/office/powerpoint/2010/main" val="259341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165" t="21506" r="15001" b="13978"/>
          <a:stretch/>
        </p:blipFill>
        <p:spPr>
          <a:xfrm>
            <a:off x="1676400" y="304800"/>
            <a:ext cx="9067800" cy="4800600"/>
          </a:xfrm>
          <a:prstGeom prst="rect">
            <a:avLst/>
          </a:prstGeom>
        </p:spPr>
      </p:pic>
    </p:spTree>
    <p:extLst>
      <p:ext uri="{BB962C8B-B14F-4D97-AF65-F5344CB8AC3E}">
        <p14:creationId xmlns:p14="http://schemas.microsoft.com/office/powerpoint/2010/main" val="97455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432" y="1871395"/>
            <a:ext cx="9707880" cy="1077218"/>
          </a:xfrm>
          <a:prstGeom prst="rect">
            <a:avLst/>
          </a:prstGeom>
        </p:spPr>
        <p:txBody>
          <a:bodyPr wrap="square">
            <a:spAutoFit/>
          </a:bodyPr>
          <a:lstStyle/>
          <a:p>
            <a:r>
              <a:rPr lang="en-US" sz="3200" dirty="0">
                <a:latin typeface="Calibri" panose="020F0502020204030204" pitchFamily="34" charset="0"/>
                <a:ea typeface="Calibri" panose="020F0502020204030204" pitchFamily="34" charset="0"/>
                <a:cs typeface="Times New Roman" panose="02020603050405020304" pitchFamily="18" charset="0"/>
              </a:rPr>
              <a:t>For more information:</a:t>
            </a:r>
          </a:p>
          <a:p>
            <a:r>
              <a:rPr lang="en-US" sz="3200" dirty="0">
                <a:latin typeface="Calibri" panose="020F0502020204030204" pitchFamily="34" charset="0"/>
                <a:ea typeface="Calibri" panose="020F0502020204030204" pitchFamily="34" charset="0"/>
                <a:cs typeface="Times New Roman" panose="02020603050405020304" pitchFamily="18" charset="0"/>
                <a:hlinkClick r:id="rId2"/>
              </a:rPr>
              <a:t>http://region1idn.org/2017/04/10/about-1-nh1115.html</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0927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5833" t="23332" r="15000" b="12964"/>
          <a:stretch/>
        </p:blipFill>
        <p:spPr>
          <a:xfrm>
            <a:off x="1556825" y="228600"/>
            <a:ext cx="8972107" cy="4648200"/>
          </a:xfrm>
          <a:prstGeom prst="rect">
            <a:avLst/>
          </a:prstGeom>
        </p:spPr>
      </p:pic>
    </p:spTree>
    <p:extLst>
      <p:ext uri="{BB962C8B-B14F-4D97-AF65-F5344CB8AC3E}">
        <p14:creationId xmlns:p14="http://schemas.microsoft.com/office/powerpoint/2010/main" val="3774868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167" t="17407" r="21667" b="35185"/>
          <a:stretch/>
        </p:blipFill>
        <p:spPr>
          <a:xfrm>
            <a:off x="1567505" y="152401"/>
            <a:ext cx="9334151" cy="3879127"/>
          </a:xfrm>
          <a:prstGeom prst="rect">
            <a:avLst/>
          </a:prstGeom>
        </p:spPr>
      </p:pic>
    </p:spTree>
    <p:extLst>
      <p:ext uri="{BB962C8B-B14F-4D97-AF65-F5344CB8AC3E}">
        <p14:creationId xmlns:p14="http://schemas.microsoft.com/office/powerpoint/2010/main" val="721487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20416" t="14074" r="20833" b="4444"/>
          <a:stretch/>
        </p:blipFill>
        <p:spPr>
          <a:xfrm>
            <a:off x="2057401" y="377952"/>
            <a:ext cx="7813963" cy="6096000"/>
          </a:xfrm>
          <a:prstGeom prst="rect">
            <a:avLst/>
          </a:prstGeom>
        </p:spPr>
      </p:pic>
    </p:spTree>
    <p:extLst>
      <p:ext uri="{BB962C8B-B14F-4D97-AF65-F5344CB8AC3E}">
        <p14:creationId xmlns:p14="http://schemas.microsoft.com/office/powerpoint/2010/main" val="2942874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Steps</a:t>
            </a:r>
          </a:p>
        </p:txBody>
      </p:sp>
      <p:sp>
        <p:nvSpPr>
          <p:cNvPr id="3" name="Content Placeholder 2"/>
          <p:cNvSpPr>
            <a:spLocks noGrp="1"/>
          </p:cNvSpPr>
          <p:nvPr>
            <p:ph sz="quarter" idx="1"/>
          </p:nvPr>
        </p:nvSpPr>
        <p:spPr/>
        <p:txBody>
          <a:bodyPr>
            <a:normAutofit/>
          </a:bodyPr>
          <a:lstStyle/>
          <a:p>
            <a:r>
              <a:rPr lang="en-US" b="1" dirty="0"/>
              <a:t>Developing ESC advisory panel</a:t>
            </a:r>
          </a:p>
          <a:p>
            <a:r>
              <a:rPr lang="en-US" b="1" dirty="0"/>
              <a:t>Developing monthly ESC “super user” group </a:t>
            </a:r>
            <a:r>
              <a:rPr lang="en-US" dirty="0"/>
              <a:t>for challenging cases</a:t>
            </a:r>
          </a:p>
          <a:p>
            <a:r>
              <a:rPr lang="en-US" b="1" dirty="0"/>
              <a:t>Developing ESC guidebook </a:t>
            </a:r>
            <a:r>
              <a:rPr lang="en-US" dirty="0"/>
              <a:t>for effective hospital implementation  </a:t>
            </a:r>
          </a:p>
          <a:p>
            <a:r>
              <a:rPr lang="en-US" b="1" dirty="0"/>
              <a:t>Using feedback solicited from &gt; 10 NAS experts and 18 NNEPQIN member hospitals to improve </a:t>
            </a:r>
            <a:r>
              <a:rPr lang="en-US" dirty="0"/>
              <a:t>3</a:t>
            </a:r>
            <a:r>
              <a:rPr lang="en-US" baseline="30000" dirty="0"/>
              <a:t>rd</a:t>
            </a:r>
            <a:r>
              <a:rPr lang="en-US" dirty="0"/>
              <a:t> edition ESC Care Tool and training manual </a:t>
            </a:r>
          </a:p>
          <a:p>
            <a:r>
              <a:rPr lang="en-US" b="1" dirty="0"/>
              <a:t>Idea States Pediatric Clinical Trials Network (ISPCTN) ACT NOWS in final stages of NIH-funded protocol development to study ESC Care Tool </a:t>
            </a:r>
            <a:r>
              <a:rPr lang="en-US" dirty="0"/>
              <a:t>vs usual care for opioid-exposed newborns in national cluster randomized step wedge trial</a:t>
            </a:r>
          </a:p>
        </p:txBody>
      </p:sp>
    </p:spTree>
    <p:extLst>
      <p:ext uri="{BB962C8B-B14F-4D97-AF65-F5344CB8AC3E}">
        <p14:creationId xmlns:p14="http://schemas.microsoft.com/office/powerpoint/2010/main" val="313924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140" y="1828800"/>
            <a:ext cx="8991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24400" y="4876800"/>
            <a:ext cx="2324098" cy="1077218"/>
          </a:xfrm>
          <a:prstGeom prst="rect">
            <a:avLst/>
          </a:prstGeom>
          <a:noFill/>
        </p:spPr>
        <p:txBody>
          <a:bodyPr wrap="none" rtlCol="0">
            <a:spAutoFit/>
          </a:bodyPr>
          <a:lstStyle/>
          <a:p>
            <a:r>
              <a:rPr lang="en-US" sz="3200" b="1" dirty="0">
                <a:solidFill>
                  <a:prstClr val="black"/>
                </a:solidFill>
                <a:latin typeface="Calibri"/>
              </a:rPr>
              <a:t>Jan 29, 2019</a:t>
            </a:r>
          </a:p>
          <a:p>
            <a:r>
              <a:rPr lang="en-US" sz="3200" b="1" dirty="0">
                <a:solidFill>
                  <a:prstClr val="black"/>
                </a:solidFill>
                <a:latin typeface="Calibri"/>
              </a:rPr>
              <a:t>Concord, NH</a:t>
            </a:r>
          </a:p>
        </p:txBody>
      </p:sp>
    </p:spTree>
    <p:extLst>
      <p:ext uri="{BB962C8B-B14F-4D97-AF65-F5344CB8AC3E}">
        <p14:creationId xmlns:p14="http://schemas.microsoft.com/office/powerpoint/2010/main" val="1826657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7714"/>
            <a:ext cx="91440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893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854" y="1083931"/>
            <a:ext cx="11464119" cy="3117424"/>
          </a:xfrm>
        </p:spPr>
        <p:txBody>
          <a:bodyPr>
            <a:noAutofit/>
          </a:bodyPr>
          <a:lstStyle/>
          <a:p>
            <a:r>
              <a:rPr lang="en-US" dirty="0">
                <a:ln>
                  <a:solidFill>
                    <a:srgbClr val="006666"/>
                  </a:solidFill>
                </a:ln>
                <a:solidFill>
                  <a:schemeClr val="accent6">
                    <a:lumMod val="50000"/>
                  </a:schemeClr>
                </a:solidFill>
                <a:latin typeface="Calibri Light" panose="020F0302020204030204" pitchFamily="34" charset="0"/>
                <a:cs typeface="Calibri Light" panose="020F0302020204030204" pitchFamily="34" charset="0"/>
              </a:rPr>
              <a:t>Integrated Care</a:t>
            </a:r>
            <a:br>
              <a:rPr lang="en-US" dirty="0">
                <a:ln>
                  <a:solidFill>
                    <a:srgbClr val="006666"/>
                  </a:solidFill>
                </a:ln>
                <a:solidFill>
                  <a:schemeClr val="accent6">
                    <a:lumMod val="50000"/>
                  </a:schemeClr>
                </a:solidFill>
                <a:latin typeface="Calibri Light" panose="020F0302020204030204" pitchFamily="34" charset="0"/>
                <a:cs typeface="Calibri Light" panose="020F0302020204030204" pitchFamily="34" charset="0"/>
              </a:rPr>
            </a:br>
            <a:br>
              <a:rPr lang="en-US" dirty="0">
                <a:ln>
                  <a:solidFill>
                    <a:srgbClr val="006666"/>
                  </a:solidFill>
                </a:ln>
                <a:solidFill>
                  <a:srgbClr val="006666"/>
                </a:solidFill>
                <a:latin typeface="Calibri Light" panose="020F0302020204030204" pitchFamily="34" charset="0"/>
                <a:cs typeface="Calibri Light" panose="020F0302020204030204" pitchFamily="34" charset="0"/>
              </a:rPr>
            </a:br>
            <a:endParaRPr lang="en-US" dirty="0">
              <a:ln>
                <a:solidFill>
                  <a:srgbClr val="006666"/>
                </a:solidFill>
              </a:ln>
              <a:solidFill>
                <a:srgbClr val="006666"/>
              </a:solidFill>
              <a:latin typeface="Calibri Light" panose="020F0302020204030204" pitchFamily="34" charset="0"/>
              <a:cs typeface="Calibri Light" panose="020F0302020204030204" pitchFamily="34" charset="0"/>
            </a:endParaRPr>
          </a:p>
        </p:txBody>
      </p:sp>
      <p:sp>
        <p:nvSpPr>
          <p:cNvPr id="3" name="Subtitle 2"/>
          <p:cNvSpPr>
            <a:spLocks noGrp="1"/>
          </p:cNvSpPr>
          <p:nvPr>
            <p:ph type="subTitle" idx="1"/>
          </p:nvPr>
        </p:nvSpPr>
        <p:spPr>
          <a:xfrm>
            <a:off x="675774" y="4807920"/>
            <a:ext cx="11125199" cy="1177327"/>
          </a:xfrm>
        </p:spPr>
        <p:txBody>
          <a:bodyPr>
            <a:normAutofit fontScale="62500" lnSpcReduction="20000"/>
          </a:bodyPr>
          <a:lstStyle/>
          <a:p>
            <a:r>
              <a:rPr lang="en-US" dirty="0">
                <a:latin typeface="Calibri" panose="020F0502020204030204" pitchFamily="34" charset="0"/>
              </a:rPr>
              <a:t>Matthew S. Duncan, MD</a:t>
            </a:r>
          </a:p>
          <a:p>
            <a:r>
              <a:rPr lang="en-US" dirty="0">
                <a:latin typeface="Calibri" panose="020F0502020204030204" pitchFamily="34" charset="0"/>
              </a:rPr>
              <a:t>Assistant Professor of Psychiatry</a:t>
            </a:r>
          </a:p>
          <a:p>
            <a:r>
              <a:rPr lang="en-US" dirty="0">
                <a:latin typeface="Calibri" panose="020F0502020204030204" pitchFamily="34" charset="0"/>
              </a:rPr>
              <a:t>Clinical Director of Integrated Care</a:t>
            </a:r>
          </a:p>
          <a:p>
            <a:r>
              <a:rPr lang="en-US" dirty="0">
                <a:latin typeface="Calibri" panose="020F0502020204030204" pitchFamily="34" charset="0"/>
              </a:rPr>
              <a:t>Dartmouth Hitchcock Medical Center</a:t>
            </a:r>
          </a:p>
        </p:txBody>
      </p:sp>
    </p:spTree>
    <p:extLst>
      <p:ext uri="{BB962C8B-B14F-4D97-AF65-F5344CB8AC3E}">
        <p14:creationId xmlns:p14="http://schemas.microsoft.com/office/powerpoint/2010/main" val="2866154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4667" y="211391"/>
            <a:ext cx="6942666" cy="549275"/>
          </a:xfrm>
        </p:spPr>
        <p:txBody>
          <a:bodyPr>
            <a:normAutofit/>
          </a:bodyPr>
          <a:lstStyle/>
          <a:p>
            <a:pPr algn="ctr"/>
            <a:r>
              <a:rPr lang="en-US" sz="2800" dirty="0"/>
              <a:t>D-H Behavioral Health Clinician Team</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3725"/>
          <a:stretch/>
        </p:blipFill>
        <p:spPr>
          <a:xfrm>
            <a:off x="2624667" y="969963"/>
            <a:ext cx="6942666" cy="4492374"/>
          </a:xfrm>
        </p:spPr>
      </p:pic>
      <p:sp>
        <p:nvSpPr>
          <p:cNvPr id="7" name="Title 3"/>
          <p:cNvSpPr txBox="1">
            <a:spLocks/>
          </p:cNvSpPr>
          <p:nvPr/>
        </p:nvSpPr>
        <p:spPr>
          <a:xfrm>
            <a:off x="328863" y="5626935"/>
            <a:ext cx="11149263" cy="10546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j-ea"/>
                <a:cs typeface="+mj-cs"/>
              </a:rPr>
              <a:t>Back row from left: Jacob Champney, Laura Blodgett, Eric Stanley, Ann Pitts, Alyson Lewis.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j-ea"/>
                <a:cs typeface="+mj-cs"/>
              </a:rPr>
              <a:t>Front row fro left: Nancy Trottier, Joanne </a:t>
            </a:r>
            <a:r>
              <a:rPr kumimoji="0" lang="en-US" sz="2400" b="0" i="0" u="none" strike="noStrike" kern="1200" cap="none" spc="0" normalizeH="0" baseline="0" noProof="0" dirty="0" err="1">
                <a:ln>
                  <a:noFill/>
                </a:ln>
                <a:solidFill>
                  <a:prstClr val="black"/>
                </a:solidFill>
                <a:effectLst/>
                <a:uLnTx/>
                <a:uFillTx/>
                <a:latin typeface="Tw Cen MT" panose="020B0602020104020603"/>
                <a:ea typeface="+mj-ea"/>
                <a:cs typeface="+mj-cs"/>
              </a:rPr>
              <a:t>Fadale</a:t>
            </a:r>
            <a:r>
              <a:rPr kumimoji="0" lang="en-US" sz="2400" b="0" i="0" u="none" strike="noStrike" kern="1200" cap="none" spc="0" normalizeH="0" baseline="0" noProof="0" dirty="0">
                <a:ln>
                  <a:noFill/>
                </a:ln>
                <a:solidFill>
                  <a:prstClr val="black"/>
                </a:solidFill>
                <a:effectLst/>
                <a:uLnTx/>
                <a:uFillTx/>
                <a:latin typeface="Tw Cen MT" panose="020B0602020104020603"/>
                <a:ea typeface="+mj-ea"/>
                <a:cs typeface="+mj-cs"/>
              </a:rPr>
              <a:t>-Wagner, Amanda Totte.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j-ea"/>
                <a:cs typeface="+mj-cs"/>
              </a:rPr>
              <a:t>Not present: Susan Pullen, Deb Hansen, Sara Baker.</a:t>
            </a:r>
          </a:p>
        </p:txBody>
      </p:sp>
    </p:spTree>
    <p:extLst>
      <p:ext uri="{BB962C8B-B14F-4D97-AF65-F5344CB8AC3E}">
        <p14:creationId xmlns:p14="http://schemas.microsoft.com/office/powerpoint/2010/main" val="1355599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1CD04-C9A9-4E5D-A4EE-07BE7EFC6540}"/>
              </a:ext>
            </a:extLst>
          </p:cNvPr>
          <p:cNvPicPr>
            <a:picLocks noChangeAspect="1"/>
          </p:cNvPicPr>
          <p:nvPr/>
        </p:nvPicPr>
        <p:blipFill>
          <a:blip r:embed="rId2"/>
          <a:stretch>
            <a:fillRect/>
          </a:stretch>
        </p:blipFill>
        <p:spPr>
          <a:xfrm>
            <a:off x="0" y="0"/>
            <a:ext cx="5953125" cy="6858000"/>
          </a:xfrm>
          <a:prstGeom prst="rect">
            <a:avLst/>
          </a:prstGeom>
        </p:spPr>
      </p:pic>
      <p:graphicFrame>
        <p:nvGraphicFramePr>
          <p:cNvPr id="8" name="Diagram 7">
            <a:extLst>
              <a:ext uri="{FF2B5EF4-FFF2-40B4-BE49-F238E27FC236}">
                <a16:creationId xmlns:a16="http://schemas.microsoft.com/office/drawing/2014/main" id="{C497AA8F-725F-4252-9846-773CCF5164C0}"/>
              </a:ext>
            </a:extLst>
          </p:cNvPr>
          <p:cNvGraphicFramePr/>
          <p:nvPr>
            <p:extLst/>
          </p:nvPr>
        </p:nvGraphicFramePr>
        <p:xfrm>
          <a:off x="6023811" y="2091993"/>
          <a:ext cx="6096000" cy="4693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CA942875-897D-4A29-B9D4-034DF36F9623}"/>
              </a:ext>
            </a:extLst>
          </p:cNvPr>
          <p:cNvGraphicFramePr/>
          <p:nvPr>
            <p:extLst/>
          </p:nvPr>
        </p:nvGraphicFramePr>
        <p:xfrm>
          <a:off x="6023811" y="72188"/>
          <a:ext cx="6168189" cy="17004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Oval 1"/>
          <p:cNvSpPr/>
          <p:nvPr/>
        </p:nvSpPr>
        <p:spPr>
          <a:xfrm>
            <a:off x="2105526" y="3489158"/>
            <a:ext cx="553453" cy="5534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3200400" y="5317958"/>
            <a:ext cx="625642" cy="5895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13"/>
          <a:stretch>
            <a:fillRect/>
          </a:stretch>
        </p:blipFill>
        <p:spPr>
          <a:xfrm>
            <a:off x="2827421" y="4042611"/>
            <a:ext cx="769269" cy="769269"/>
          </a:xfrm>
          <a:prstGeom prst="rect">
            <a:avLst/>
          </a:prstGeom>
        </p:spPr>
      </p:pic>
      <p:pic>
        <p:nvPicPr>
          <p:cNvPr id="4" name="Picture 3"/>
          <p:cNvPicPr>
            <a:picLocks noChangeAspect="1"/>
          </p:cNvPicPr>
          <p:nvPr/>
        </p:nvPicPr>
        <p:blipFill>
          <a:blip r:embed="rId13"/>
          <a:stretch>
            <a:fillRect/>
          </a:stretch>
        </p:blipFill>
        <p:spPr>
          <a:xfrm>
            <a:off x="3344028" y="4732691"/>
            <a:ext cx="1034715" cy="585267"/>
          </a:xfrm>
          <a:prstGeom prst="rect">
            <a:avLst/>
          </a:prstGeom>
        </p:spPr>
      </p:pic>
    </p:spTree>
    <p:extLst>
      <p:ext uri="{BB962C8B-B14F-4D97-AF65-F5344CB8AC3E}">
        <p14:creationId xmlns:p14="http://schemas.microsoft.com/office/powerpoint/2010/main" val="297949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212651" y="1265274"/>
          <a:ext cx="5773479" cy="45613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extLst/>
          </p:nvPr>
        </p:nvGraphicFramePr>
        <p:xfrm>
          <a:off x="6156251" y="1265275"/>
          <a:ext cx="5837274" cy="456136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360967" y="595423"/>
            <a:ext cx="59100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Rates of Screening and Positive Screens for Behavioral Health</a:t>
            </a:r>
          </a:p>
        </p:txBody>
      </p:sp>
    </p:spTree>
    <p:extLst>
      <p:ext uri="{BB962C8B-B14F-4D97-AF65-F5344CB8AC3E}">
        <p14:creationId xmlns:p14="http://schemas.microsoft.com/office/powerpoint/2010/main" val="3564733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67000" y="3021495"/>
            <a:ext cx="6858000" cy="1752136"/>
          </a:xfrm>
        </p:spPr>
        <p:txBody>
          <a:bodyPr/>
          <a:lstStyle/>
          <a:p>
            <a:r>
              <a:rPr lang="en-US" dirty="0"/>
              <a:t>NH Hub and Spoke:</a:t>
            </a:r>
            <a:br>
              <a:rPr lang="en-US" dirty="0"/>
            </a:br>
            <a:r>
              <a:rPr lang="en-US" dirty="0"/>
              <a:t>The Doorway at DHMC-Lebanon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060" y="268389"/>
            <a:ext cx="2849880" cy="2852928"/>
          </a:xfrm>
          <a:prstGeom prst="rect">
            <a:avLst/>
          </a:prstGeom>
        </p:spPr>
      </p:pic>
    </p:spTree>
    <p:extLst>
      <p:ext uri="{BB962C8B-B14F-4D97-AF65-F5344CB8AC3E}">
        <p14:creationId xmlns:p14="http://schemas.microsoft.com/office/powerpoint/2010/main" val="1605823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2131296" y="1747195"/>
          <a:ext cx="9855440" cy="5007935"/>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4848238" y="4046721"/>
            <a:ext cx="2712083" cy="2708409"/>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Line Callout 2 (Accent Bar) 5"/>
          <p:cNvSpPr/>
          <p:nvPr/>
        </p:nvSpPr>
        <p:spPr>
          <a:xfrm>
            <a:off x="7782663" y="3074153"/>
            <a:ext cx="4204073" cy="943350"/>
          </a:xfrm>
          <a:prstGeom prst="accentCallout2">
            <a:avLst>
              <a:gd name="adj1" fmla="val 21004"/>
              <a:gd name="adj2" fmla="val -999"/>
              <a:gd name="adj3" fmla="val 18750"/>
              <a:gd name="adj4" fmla="val -16667"/>
              <a:gd name="adj5" fmla="val 106865"/>
              <a:gd name="adj6" fmla="val -2744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48% </a:t>
            </a:r>
            <a:r>
              <a:rPr kumimoji="0" lang="en-US" sz="1600" b="0" i="0" u="none" strike="noStrike" kern="1200" cap="none" spc="0" normalizeH="0" baseline="0" noProof="0" dirty="0">
                <a:ln>
                  <a:noFill/>
                </a:ln>
                <a:solidFill>
                  <a:prstClr val="white"/>
                </a:solidFill>
                <a:effectLst/>
                <a:uLnTx/>
                <a:uFillTx/>
                <a:latin typeface="Arial"/>
                <a:ea typeface="+mn-ea"/>
                <a:cs typeface="+mn-cs"/>
              </a:rPr>
              <a:t>of patients referred to BHC are in active care or have completed an episode of care</a:t>
            </a:r>
          </a:p>
        </p:txBody>
      </p:sp>
      <p:graphicFrame>
        <p:nvGraphicFramePr>
          <p:cNvPr id="5" name="Chart 4"/>
          <p:cNvGraphicFramePr>
            <a:graphicFrameLocks/>
          </p:cNvGraphicFramePr>
          <p:nvPr>
            <p:extLst/>
          </p:nvPr>
        </p:nvGraphicFramePr>
        <p:xfrm>
          <a:off x="113725" y="116958"/>
          <a:ext cx="4064870" cy="239232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4289440" y="391219"/>
            <a:ext cx="65498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Referral Volume and Registry Activity; NSH FP</a:t>
            </a:r>
          </a:p>
        </p:txBody>
      </p:sp>
    </p:spTree>
    <p:extLst>
      <p:ext uri="{BB962C8B-B14F-4D97-AF65-F5344CB8AC3E}">
        <p14:creationId xmlns:p14="http://schemas.microsoft.com/office/powerpoint/2010/main" val="1507585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912" y="166343"/>
            <a:ext cx="10706986" cy="665512"/>
          </a:xfrm>
        </p:spPr>
        <p:txBody>
          <a:bodyPr>
            <a:normAutofit/>
          </a:bodyPr>
          <a:lstStyle/>
          <a:p>
            <a:pPr algn="ctr"/>
            <a:r>
              <a:rPr lang="en-US" sz="3200" dirty="0">
                <a:latin typeface="Calibri Light" panose="020F0302020204030204" pitchFamily="34" charset="0"/>
                <a:cs typeface="Calibri Light" panose="020F0302020204030204" pitchFamily="34" charset="0"/>
              </a:rPr>
              <a:t>Same Day Appointment Utilization Decreased</a:t>
            </a:r>
          </a:p>
        </p:txBody>
      </p:sp>
      <p:pic>
        <p:nvPicPr>
          <p:cNvPr id="3" name="Picture 2"/>
          <p:cNvPicPr>
            <a:picLocks noChangeAspect="1"/>
          </p:cNvPicPr>
          <p:nvPr/>
        </p:nvPicPr>
        <p:blipFill>
          <a:blip r:embed="rId3"/>
          <a:stretch>
            <a:fillRect/>
          </a:stretch>
        </p:blipFill>
        <p:spPr>
          <a:xfrm>
            <a:off x="2327255" y="831855"/>
            <a:ext cx="7423034" cy="5267783"/>
          </a:xfrm>
          <a:prstGeom prst="rect">
            <a:avLst/>
          </a:prstGeom>
        </p:spPr>
      </p:pic>
      <p:sp>
        <p:nvSpPr>
          <p:cNvPr id="4" name="TextBox 3"/>
          <p:cNvSpPr txBox="1"/>
          <p:nvPr/>
        </p:nvSpPr>
        <p:spPr>
          <a:xfrm>
            <a:off x="7585788" y="1679510"/>
            <a:ext cx="709126"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43%</a:t>
            </a:r>
          </a:p>
        </p:txBody>
      </p:sp>
    </p:spTree>
    <p:extLst>
      <p:ext uri="{BB962C8B-B14F-4D97-AF65-F5344CB8AC3E}">
        <p14:creationId xmlns:p14="http://schemas.microsoft.com/office/powerpoint/2010/main" val="2861771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894522" y="1351722"/>
          <a:ext cx="10296939" cy="42042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57807" y="457200"/>
            <a:ext cx="6848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Collaborative Care Registry Volume</a:t>
            </a:r>
          </a:p>
        </p:txBody>
      </p:sp>
      <p:sp>
        <p:nvSpPr>
          <p:cNvPr id="4" name="Up Arrow 3"/>
          <p:cNvSpPr/>
          <p:nvPr/>
        </p:nvSpPr>
        <p:spPr>
          <a:xfrm rot="2777809">
            <a:off x="473109" y="5264251"/>
            <a:ext cx="673861" cy="15969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rot="19023302">
            <a:off x="-3" y="5734879"/>
            <a:ext cx="1948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Nashua Pilot</a:t>
            </a:r>
          </a:p>
        </p:txBody>
      </p:sp>
      <p:pic>
        <p:nvPicPr>
          <p:cNvPr id="6" name="Picture 5"/>
          <p:cNvPicPr>
            <a:picLocks noChangeAspect="1"/>
          </p:cNvPicPr>
          <p:nvPr/>
        </p:nvPicPr>
        <p:blipFill>
          <a:blip r:embed="rId4"/>
          <a:stretch>
            <a:fillRect/>
          </a:stretch>
        </p:blipFill>
        <p:spPr>
          <a:xfrm>
            <a:off x="8133333" y="5555974"/>
            <a:ext cx="1292464" cy="1255885"/>
          </a:xfrm>
          <a:prstGeom prst="rect">
            <a:avLst/>
          </a:prstGeom>
        </p:spPr>
      </p:pic>
      <p:sp>
        <p:nvSpPr>
          <p:cNvPr id="7" name="TextBox 6"/>
          <p:cNvSpPr txBox="1"/>
          <p:nvPr/>
        </p:nvSpPr>
        <p:spPr>
          <a:xfrm rot="18908296">
            <a:off x="7925325" y="5942410"/>
            <a:ext cx="1708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BHC hiring wave</a:t>
            </a:r>
          </a:p>
        </p:txBody>
      </p:sp>
      <p:sp>
        <p:nvSpPr>
          <p:cNvPr id="8" name="TextBox 7"/>
          <p:cNvSpPr txBox="1"/>
          <p:nvPr/>
        </p:nvSpPr>
        <p:spPr>
          <a:xfrm>
            <a:off x="4008782" y="2196548"/>
            <a:ext cx="4770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Current total = 815 patients</a:t>
            </a:r>
          </a:p>
        </p:txBody>
      </p:sp>
    </p:spTree>
    <p:extLst>
      <p:ext uri="{BB962C8B-B14F-4D97-AF65-F5344CB8AC3E}">
        <p14:creationId xmlns:p14="http://schemas.microsoft.com/office/powerpoint/2010/main" val="1014314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Clinic Level Metrics</a:t>
            </a:r>
          </a:p>
        </p:txBody>
      </p:sp>
      <p:sp>
        <p:nvSpPr>
          <p:cNvPr id="9" name="TextBox 8"/>
          <p:cNvSpPr txBox="1"/>
          <p:nvPr/>
        </p:nvSpPr>
        <p:spPr>
          <a:xfrm>
            <a:off x="0" y="329118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BHC Level Metrics</a:t>
            </a:r>
          </a:p>
        </p:txBody>
      </p:sp>
      <p:graphicFrame>
        <p:nvGraphicFramePr>
          <p:cNvPr id="14" name="Chart 13"/>
          <p:cNvGraphicFramePr>
            <a:graphicFrameLocks/>
          </p:cNvGraphicFramePr>
          <p:nvPr>
            <p:extLst/>
          </p:nvPr>
        </p:nvGraphicFramePr>
        <p:xfrm>
          <a:off x="7990764" y="3868344"/>
          <a:ext cx="4196687" cy="29896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31533" y="3868344"/>
          <a:ext cx="8100257" cy="31607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7840362" y="485723"/>
          <a:ext cx="4254496" cy="25352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nvGraphicFramePr>
        <p:xfrm>
          <a:off x="-1" y="584775"/>
          <a:ext cx="4081661"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nvGraphicFramePr>
        <p:xfrm>
          <a:off x="3936732" y="584775"/>
          <a:ext cx="4054032" cy="274320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68083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0884" y="254213"/>
            <a:ext cx="8236017" cy="567891"/>
          </a:xfrm>
        </p:spPr>
        <p:txBody>
          <a:bodyPr>
            <a:normAutofit fontScale="90000"/>
          </a:bodyPr>
          <a:lstStyle/>
          <a:p>
            <a:r>
              <a:rPr lang="en-US" dirty="0"/>
              <a:t>Quality Metrics</a:t>
            </a:r>
          </a:p>
        </p:txBody>
      </p:sp>
      <p:sp>
        <p:nvSpPr>
          <p:cNvPr id="17" name="Isosceles Triangle 16"/>
          <p:cNvSpPr/>
          <p:nvPr/>
        </p:nvSpPr>
        <p:spPr>
          <a:xfrm>
            <a:off x="363452" y="2153953"/>
            <a:ext cx="325677" cy="28809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845800" y="1991317"/>
            <a:ext cx="3154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Points above the UCL (represent high performance)</a:t>
            </a:r>
          </a:p>
        </p:txBody>
      </p:sp>
      <p:sp>
        <p:nvSpPr>
          <p:cNvPr id="19" name="Isosceles Triangle 18"/>
          <p:cNvSpPr/>
          <p:nvPr/>
        </p:nvSpPr>
        <p:spPr>
          <a:xfrm flipV="1">
            <a:off x="370325" y="3006503"/>
            <a:ext cx="323583" cy="298537"/>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845800" y="2832607"/>
            <a:ext cx="3154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Points below the LCL (represent low performance)</a:t>
            </a:r>
          </a:p>
        </p:txBody>
      </p:sp>
      <p:sp>
        <p:nvSpPr>
          <p:cNvPr id="23" name="TextBox 22"/>
          <p:cNvSpPr txBox="1"/>
          <p:nvPr/>
        </p:nvSpPr>
        <p:spPr>
          <a:xfrm>
            <a:off x="150311" y="1401593"/>
            <a:ext cx="3849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Special Cause Variation</a:t>
            </a:r>
          </a:p>
        </p:txBody>
      </p:sp>
      <p:sp>
        <p:nvSpPr>
          <p:cNvPr id="24" name="Rectangle 23"/>
          <p:cNvSpPr/>
          <p:nvPr/>
        </p:nvSpPr>
        <p:spPr>
          <a:xfrm>
            <a:off x="150311" y="1445409"/>
            <a:ext cx="3849960" cy="217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p:cNvSpPr/>
          <p:nvPr/>
        </p:nvSpPr>
        <p:spPr>
          <a:xfrm>
            <a:off x="4706852" y="1249770"/>
            <a:ext cx="325677" cy="288099"/>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p:cNvSpPr/>
          <p:nvPr/>
        </p:nvSpPr>
        <p:spPr>
          <a:xfrm flipV="1">
            <a:off x="11459642" y="3241242"/>
            <a:ext cx="323583" cy="298537"/>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73002" y="5223628"/>
            <a:ext cx="116189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Screening rates for depression in primary care settings was reported to be 4.2% nationally between 2012 and 2013</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So, DHMC, even at the lowest point, is well above the national average…and we can still do better. </a:t>
            </a:r>
          </a:p>
        </p:txBody>
      </p:sp>
      <p:graphicFrame>
        <p:nvGraphicFramePr>
          <p:cNvPr id="31" name="Chart 30"/>
          <p:cNvGraphicFramePr>
            <a:graphicFrameLocks/>
          </p:cNvGraphicFramePr>
          <p:nvPr>
            <p:extLst/>
          </p:nvPr>
        </p:nvGraphicFramePr>
        <p:xfrm>
          <a:off x="3986522" y="645425"/>
          <a:ext cx="7995928" cy="459744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062347" y="6376929"/>
            <a:ext cx="6129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Akincigil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 &amp; Matthews, E. B. (2017). National rates and patterns of depression screening in primary care: results from 2012 and 2013.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Psychiatric services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68</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660-666</a:t>
            </a:r>
          </a:p>
        </p:txBody>
      </p:sp>
    </p:spTree>
    <p:extLst>
      <p:ext uri="{BB962C8B-B14F-4D97-AF65-F5344CB8AC3E}">
        <p14:creationId xmlns:p14="http://schemas.microsoft.com/office/powerpoint/2010/main" val="1742156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Community &amp; Pediatric Care Collaboration </a:t>
            </a:r>
          </a:p>
        </p:txBody>
      </p:sp>
      <p:sp>
        <p:nvSpPr>
          <p:cNvPr id="3" name="Subtitle 2"/>
          <p:cNvSpPr>
            <a:spLocks noGrp="1"/>
          </p:cNvSpPr>
          <p:nvPr>
            <p:ph type="subTitle" idx="1"/>
          </p:nvPr>
        </p:nvSpPr>
        <p:spPr/>
        <p:txBody>
          <a:bodyPr/>
          <a:lstStyle/>
          <a:p>
            <a:r>
              <a:rPr lang="en-US" dirty="0"/>
              <a:t>Population and Community Health Improvement </a:t>
            </a:r>
          </a:p>
          <a:p>
            <a:r>
              <a:rPr lang="en-US" dirty="0"/>
              <a:t>Holly A. Gaspar, CCLS, CTRS, Med </a:t>
            </a:r>
          </a:p>
          <a:p>
            <a:endParaRPr lang="en-US" dirty="0"/>
          </a:p>
        </p:txBody>
      </p:sp>
      <p:pic>
        <p:nvPicPr>
          <p:cNvPr id="4" name="Picture 3"/>
          <p:cNvPicPr>
            <a:picLocks noChangeAspect="1"/>
          </p:cNvPicPr>
          <p:nvPr/>
        </p:nvPicPr>
        <p:blipFill>
          <a:blip r:embed="rId2"/>
          <a:stretch>
            <a:fillRect/>
          </a:stretch>
        </p:blipFill>
        <p:spPr>
          <a:xfrm>
            <a:off x="4257768" y="5871395"/>
            <a:ext cx="2457263" cy="826200"/>
          </a:xfrm>
          <a:prstGeom prst="rect">
            <a:avLst/>
          </a:prstGeom>
        </p:spPr>
      </p:pic>
      <p:pic>
        <p:nvPicPr>
          <p:cNvPr id="5" name="Picture 4"/>
          <p:cNvPicPr>
            <a:picLocks noChangeAspect="1"/>
          </p:cNvPicPr>
          <p:nvPr/>
        </p:nvPicPr>
        <p:blipFill>
          <a:blip r:embed="rId3"/>
          <a:stretch>
            <a:fillRect/>
          </a:stretch>
        </p:blipFill>
        <p:spPr>
          <a:xfrm>
            <a:off x="6912296" y="5582571"/>
            <a:ext cx="1126650" cy="1127520"/>
          </a:xfrm>
          <a:prstGeom prst="rect">
            <a:avLst/>
          </a:prstGeom>
        </p:spPr>
      </p:pic>
      <p:pic>
        <p:nvPicPr>
          <p:cNvPr id="6" name="Picture 5"/>
          <p:cNvPicPr>
            <a:picLocks noChangeAspect="1"/>
          </p:cNvPicPr>
          <p:nvPr/>
        </p:nvPicPr>
        <p:blipFill>
          <a:blip r:embed="rId4"/>
          <a:stretch>
            <a:fillRect/>
          </a:stretch>
        </p:blipFill>
        <p:spPr>
          <a:xfrm>
            <a:off x="8236211" y="5640891"/>
            <a:ext cx="1388888" cy="1069200"/>
          </a:xfrm>
          <a:prstGeom prst="rect">
            <a:avLst/>
          </a:prstGeom>
        </p:spPr>
      </p:pic>
      <p:pic>
        <p:nvPicPr>
          <p:cNvPr id="7" name="Picture 6"/>
          <p:cNvPicPr>
            <a:picLocks noChangeAspect="1"/>
          </p:cNvPicPr>
          <p:nvPr/>
        </p:nvPicPr>
        <p:blipFill>
          <a:blip r:embed="rId5"/>
          <a:stretch>
            <a:fillRect/>
          </a:stretch>
        </p:blipFill>
        <p:spPr>
          <a:xfrm>
            <a:off x="9902575" y="5922730"/>
            <a:ext cx="1991063" cy="729000"/>
          </a:xfrm>
          <a:prstGeom prst="rect">
            <a:avLst/>
          </a:prstGeom>
        </p:spPr>
      </p:pic>
    </p:spTree>
    <p:extLst>
      <p:ext uri="{BB962C8B-B14F-4D97-AF65-F5344CB8AC3E}">
        <p14:creationId xmlns:p14="http://schemas.microsoft.com/office/powerpoint/2010/main" val="2931064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a:t>
            </a:r>
          </a:p>
        </p:txBody>
      </p:sp>
      <p:sp>
        <p:nvSpPr>
          <p:cNvPr id="3" name="TextBox 2"/>
          <p:cNvSpPr txBox="1"/>
          <p:nvPr/>
        </p:nvSpPr>
        <p:spPr>
          <a:xfrm>
            <a:off x="192506" y="1106905"/>
            <a:ext cx="1161448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rPr>
              <a:t>Children nationally are exposed to parental substance misuse: 8.7 million 2009-2014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rPr>
              <a:t>Co-occurring adverse events are higher with families who use substances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Times New Roman" panose="02020603050405020304"/>
                <a:ea typeface="+mn-ea"/>
                <a:cs typeface="+mn-cs"/>
              </a:rPr>
              <a:t>In New Hampshire:</a:t>
            </a: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rPr>
              <a:t>20% of children ages 17yrs and younger have had 2+ Adverse Childhood Events (ACE)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rPr>
              <a:t>31% of children ages 0-5yrs have 1+ 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rPr>
              <a:t>Children who are exposed to adverse events in childhood have a higher likelihood of misusing substances in adulthood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a:ea typeface="+mn-ea"/>
                <a:cs typeface="+mn-cs"/>
              </a:rPr>
              <a:t>Early childhood is a critical time for healthy brain development</a:t>
            </a:r>
          </a:p>
        </p:txBody>
      </p:sp>
    </p:spTree>
    <p:extLst>
      <p:ext uri="{BB962C8B-B14F-4D97-AF65-F5344CB8AC3E}">
        <p14:creationId xmlns:p14="http://schemas.microsoft.com/office/powerpoint/2010/main" val="4162015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Families, Strong Starts </a:t>
            </a:r>
          </a:p>
        </p:txBody>
      </p:sp>
      <p:pic>
        <p:nvPicPr>
          <p:cNvPr id="3" name="Picture 2"/>
          <p:cNvPicPr>
            <a:picLocks noChangeAspect="1"/>
          </p:cNvPicPr>
          <p:nvPr/>
        </p:nvPicPr>
        <p:blipFill>
          <a:blip r:embed="rId2"/>
          <a:stretch>
            <a:fillRect/>
          </a:stretch>
        </p:blipFill>
        <p:spPr>
          <a:xfrm>
            <a:off x="176463" y="1412916"/>
            <a:ext cx="9793207" cy="4330158"/>
          </a:xfrm>
          <a:prstGeom prst="rect">
            <a:avLst/>
          </a:prstGeom>
        </p:spPr>
      </p:pic>
      <p:pic>
        <p:nvPicPr>
          <p:cNvPr id="4" name="Picture 3"/>
          <p:cNvPicPr>
            <a:picLocks noChangeAspect="1"/>
          </p:cNvPicPr>
          <p:nvPr/>
        </p:nvPicPr>
        <p:blipFill>
          <a:blip r:embed="rId3"/>
          <a:stretch>
            <a:fillRect/>
          </a:stretch>
        </p:blipFill>
        <p:spPr>
          <a:xfrm>
            <a:off x="8582526" y="208547"/>
            <a:ext cx="3609474" cy="3941480"/>
          </a:xfrm>
          <a:prstGeom prst="rect">
            <a:avLst/>
          </a:prstGeom>
        </p:spPr>
      </p:pic>
    </p:spTree>
    <p:extLst>
      <p:ext uri="{BB962C8B-B14F-4D97-AF65-F5344CB8AC3E}">
        <p14:creationId xmlns:p14="http://schemas.microsoft.com/office/powerpoint/2010/main" val="2467060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32958" cy="1325563"/>
          </a:xfrm>
        </p:spPr>
        <p:txBody>
          <a:bodyPr/>
          <a:lstStyle/>
          <a:p>
            <a:r>
              <a:rPr lang="en-US" dirty="0"/>
              <a:t>Community Partner Process Improvement </a:t>
            </a:r>
          </a:p>
        </p:txBody>
      </p:sp>
      <p:pic>
        <p:nvPicPr>
          <p:cNvPr id="3" name="Picture 2"/>
          <p:cNvPicPr>
            <a:picLocks noChangeAspect="1"/>
          </p:cNvPicPr>
          <p:nvPr/>
        </p:nvPicPr>
        <p:blipFill>
          <a:blip r:embed="rId2"/>
          <a:stretch>
            <a:fillRect/>
          </a:stretch>
        </p:blipFill>
        <p:spPr>
          <a:xfrm>
            <a:off x="123440" y="1379615"/>
            <a:ext cx="5699844" cy="3422547"/>
          </a:xfrm>
          <a:prstGeom prst="rect">
            <a:avLst/>
          </a:prstGeom>
        </p:spPr>
      </p:pic>
      <p:pic>
        <p:nvPicPr>
          <p:cNvPr id="4" name="Picture 3"/>
          <p:cNvPicPr>
            <a:picLocks noChangeAspect="1"/>
          </p:cNvPicPr>
          <p:nvPr/>
        </p:nvPicPr>
        <p:blipFill>
          <a:blip r:embed="rId3"/>
          <a:stretch>
            <a:fillRect/>
          </a:stretch>
        </p:blipFill>
        <p:spPr>
          <a:xfrm>
            <a:off x="5892350" y="2848863"/>
            <a:ext cx="6251594" cy="3753852"/>
          </a:xfrm>
          <a:prstGeom prst="rect">
            <a:avLst/>
          </a:prstGeom>
        </p:spPr>
      </p:pic>
      <p:cxnSp>
        <p:nvCxnSpPr>
          <p:cNvPr id="6" name="Straight Connector 5"/>
          <p:cNvCxnSpPr/>
          <p:nvPr/>
        </p:nvCxnSpPr>
        <p:spPr>
          <a:xfrm>
            <a:off x="2999874" y="1920165"/>
            <a:ext cx="16042" cy="25266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0511428" y="3652837"/>
            <a:ext cx="24386" cy="2536156"/>
          </a:xfrm>
          <a:prstGeom prst="rect">
            <a:avLst/>
          </a:prstGeom>
        </p:spPr>
      </p:pic>
    </p:spTree>
    <p:extLst>
      <p:ext uri="{BB962C8B-B14F-4D97-AF65-F5344CB8AC3E}">
        <p14:creationId xmlns:p14="http://schemas.microsoft.com/office/powerpoint/2010/main" val="3310595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 Process Improvement Results </a:t>
            </a:r>
          </a:p>
        </p:txBody>
      </p:sp>
      <p:pic>
        <p:nvPicPr>
          <p:cNvPr id="3" name="Picture 2"/>
          <p:cNvPicPr>
            <a:picLocks noChangeAspect="1"/>
          </p:cNvPicPr>
          <p:nvPr/>
        </p:nvPicPr>
        <p:blipFill>
          <a:blip r:embed="rId2"/>
          <a:stretch>
            <a:fillRect/>
          </a:stretch>
        </p:blipFill>
        <p:spPr>
          <a:xfrm>
            <a:off x="2298839" y="1539963"/>
            <a:ext cx="7594322" cy="4571241"/>
          </a:xfrm>
          <a:prstGeom prst="rect">
            <a:avLst/>
          </a:prstGeom>
        </p:spPr>
      </p:pic>
    </p:spTree>
    <p:extLst>
      <p:ext uri="{BB962C8B-B14F-4D97-AF65-F5344CB8AC3E}">
        <p14:creationId xmlns:p14="http://schemas.microsoft.com/office/powerpoint/2010/main" val="251554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Introducing The Doorway</a:t>
            </a:r>
          </a:p>
        </p:txBody>
      </p:sp>
      <p:sp>
        <p:nvSpPr>
          <p:cNvPr id="6" name="Content Placeholder 5"/>
          <p:cNvSpPr>
            <a:spLocks noGrp="1"/>
          </p:cNvSpPr>
          <p:nvPr>
            <p:ph sz="half" idx="1"/>
          </p:nvPr>
        </p:nvSpPr>
        <p:spPr/>
        <p:txBody>
          <a:bodyPr>
            <a:normAutofit/>
          </a:bodyPr>
          <a:lstStyle/>
          <a:p>
            <a:r>
              <a:rPr lang="en-US" dirty="0"/>
              <a:t>Shared access point: substance use treatment, recovery, support, and information</a:t>
            </a:r>
          </a:p>
          <a:p>
            <a:endParaRPr lang="en-US" dirty="0"/>
          </a:p>
          <a:p>
            <a:r>
              <a:rPr lang="en-US" dirty="0"/>
              <a:t>Clients and their families can call 2-1-1 anytime to connect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789" y="1690689"/>
            <a:ext cx="3352279" cy="4840940"/>
          </a:xfrm>
          <a:prstGeom prst="rect">
            <a:avLst/>
          </a:prstGeom>
        </p:spPr>
      </p:pic>
    </p:spTree>
    <p:extLst>
      <p:ext uri="{BB962C8B-B14F-4D97-AF65-F5344CB8AC3E}">
        <p14:creationId xmlns:p14="http://schemas.microsoft.com/office/powerpoint/2010/main" val="1595246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 Have Learned &amp; Next Steps </a:t>
            </a:r>
          </a:p>
        </p:txBody>
      </p:sp>
      <p:sp>
        <p:nvSpPr>
          <p:cNvPr id="6" name="TextBox 5"/>
          <p:cNvSpPr txBox="1"/>
          <p:nvPr/>
        </p:nvSpPr>
        <p:spPr>
          <a:xfrm>
            <a:off x="192505" y="1187116"/>
            <a:ext cx="11710737" cy="501675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Need for staff education &amp; process improvement related to high risk populations to improve care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Need for engaging early in supports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Referrals don’t = engagement (learn what makes a family engage)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	</a:t>
            </a:r>
            <a:r>
              <a:rPr kumimoji="0" lang="en-US" sz="3200" b="0" i="1" u="none" strike="noStrike" kern="1200" cap="none" spc="0" normalizeH="0" baseline="0" noProof="0" dirty="0">
                <a:ln>
                  <a:noFill/>
                </a:ln>
                <a:solidFill>
                  <a:prstClr val="black"/>
                </a:solidFill>
                <a:effectLst/>
                <a:uLnTx/>
                <a:uFillTx/>
                <a:latin typeface="Times New Roman" panose="02020603050405020304"/>
                <a:ea typeface="+mn-ea"/>
                <a:cs typeface="+mn-cs"/>
              </a:rPr>
              <a:t>Create opportunities for this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Strength based approaches to care with families is important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Collaboration between programs to enhance communication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Increase efforts in OBGYN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Innovative strategies for complex environments and complex needs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a:ea typeface="+mn-ea"/>
                <a:cs typeface="+mn-cs"/>
              </a:rPr>
              <a:t>Opportunity for cross system collaborations  </a:t>
            </a:r>
          </a:p>
        </p:txBody>
      </p:sp>
    </p:spTree>
    <p:extLst>
      <p:ext uri="{BB962C8B-B14F-4D97-AF65-F5344CB8AC3E}">
        <p14:creationId xmlns:p14="http://schemas.microsoft.com/office/powerpoint/2010/main" val="2097224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867" y="1079501"/>
            <a:ext cx="12031133" cy="2520950"/>
          </a:xfrm>
        </p:spPr>
        <p:txBody>
          <a:bodyPr>
            <a:normAutofit/>
          </a:bodyPr>
          <a:lstStyle/>
          <a:p>
            <a:br>
              <a:rPr lang="en-US" sz="3200" b="1" dirty="0"/>
            </a:br>
            <a:r>
              <a:rPr lang="en-US" sz="3200" b="1" dirty="0"/>
              <a:t>Initiatives </a:t>
            </a:r>
            <a:r>
              <a:rPr lang="en-US" sz="3200" b="1"/>
              <a:t>Palliative Medicine </a:t>
            </a:r>
            <a:r>
              <a:rPr lang="en-US" sz="3200" b="1" dirty="0"/>
              <a:t>and Oncology</a:t>
            </a:r>
          </a:p>
        </p:txBody>
      </p:sp>
      <p:sp>
        <p:nvSpPr>
          <p:cNvPr id="3" name="Subtitle 2"/>
          <p:cNvSpPr>
            <a:spLocks noGrp="1"/>
          </p:cNvSpPr>
          <p:nvPr>
            <p:ph type="subTitle" idx="1"/>
          </p:nvPr>
        </p:nvSpPr>
        <p:spPr>
          <a:xfrm>
            <a:off x="564471" y="3886200"/>
            <a:ext cx="11454072" cy="1752600"/>
          </a:xfrm>
        </p:spPr>
        <p:txBody>
          <a:bodyPr>
            <a:normAutofit fontScale="77500" lnSpcReduction="20000"/>
          </a:bodyPr>
          <a:lstStyle/>
          <a:p>
            <a:r>
              <a:rPr lang="en-US" sz="2800" dirty="0">
                <a:solidFill>
                  <a:srgbClr val="000000"/>
                </a:solidFill>
              </a:rPr>
              <a:t>Kathleen Broglio, DNP, ANP-BC, ACHPN, CPE, FPCN</a:t>
            </a:r>
          </a:p>
          <a:p>
            <a:r>
              <a:rPr lang="en-US" sz="2800" dirty="0">
                <a:solidFill>
                  <a:srgbClr val="000000"/>
                </a:solidFill>
              </a:rPr>
              <a:t>Nurse Practitioner, Section of Palliative Medicine</a:t>
            </a:r>
          </a:p>
          <a:p>
            <a:r>
              <a:rPr lang="en-US" sz="2800" dirty="0">
                <a:solidFill>
                  <a:srgbClr val="000000"/>
                </a:solidFill>
              </a:rPr>
              <a:t> Assistant Professor of Medicine, Geisel School of Medicine at Dartmouth</a:t>
            </a:r>
          </a:p>
          <a:p>
            <a:r>
              <a:rPr lang="en-US" sz="2800" dirty="0">
                <a:solidFill>
                  <a:srgbClr val="000000"/>
                </a:solidFill>
              </a:rPr>
              <a:t>Scholar, Dartmouth Collaboratory of Implementation Sciences</a:t>
            </a:r>
          </a:p>
          <a:p>
            <a:r>
              <a:rPr lang="en-US" sz="2800" dirty="0">
                <a:solidFill>
                  <a:srgbClr val="000000"/>
                </a:solidFill>
              </a:rPr>
              <a:t>Kathleen.broglio@hitchcock.org</a:t>
            </a:r>
          </a:p>
        </p:txBody>
      </p:sp>
      <p:sp>
        <p:nvSpPr>
          <p:cNvPr id="4" name="TextBox 3"/>
          <p:cNvSpPr txBox="1"/>
          <p:nvPr/>
        </p:nvSpPr>
        <p:spPr>
          <a:xfrm>
            <a:off x="9377708" y="6413573"/>
            <a:ext cx="8402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7871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93" y="274638"/>
            <a:ext cx="11938571" cy="1143000"/>
          </a:xfrm>
        </p:spPr>
        <p:txBody>
          <a:bodyPr>
            <a:normAutofit/>
          </a:bodyPr>
          <a:lstStyle/>
          <a:p>
            <a:r>
              <a:rPr lang="en-US" b="1" dirty="0"/>
              <a:t>Palliative Medicine</a:t>
            </a:r>
          </a:p>
        </p:txBody>
      </p:sp>
      <p:sp>
        <p:nvSpPr>
          <p:cNvPr id="3" name="Content Placeholder 2"/>
          <p:cNvSpPr>
            <a:spLocks noGrp="1"/>
          </p:cNvSpPr>
          <p:nvPr>
            <p:ph idx="1"/>
          </p:nvPr>
        </p:nvSpPr>
        <p:spPr>
          <a:xfrm>
            <a:off x="609600" y="1061545"/>
            <a:ext cx="10972800" cy="5064623"/>
          </a:xfrm>
        </p:spPr>
        <p:txBody>
          <a:bodyPr>
            <a:normAutofit fontScale="92500" lnSpcReduction="10000"/>
          </a:bodyPr>
          <a:lstStyle/>
          <a:p>
            <a:r>
              <a:rPr lang="en-US" dirty="0"/>
              <a:t>Initiation of opioid management guidelines October 2016</a:t>
            </a:r>
          </a:p>
          <a:p>
            <a:pPr lvl="1"/>
            <a:r>
              <a:rPr lang="en-US" dirty="0"/>
              <a:t>Utilized by all providers in palliative care clinic for any patient prescribed opioids </a:t>
            </a:r>
          </a:p>
          <a:p>
            <a:pPr lvl="1"/>
            <a:r>
              <a:rPr lang="en-US" dirty="0"/>
              <a:t>Engaging partners in the Southern New Hampshire </a:t>
            </a:r>
          </a:p>
          <a:p>
            <a:r>
              <a:rPr lang="en-US" dirty="0"/>
              <a:t>Medication Assisted Treatment for those with serious illness/comorbid Opioid Use Disorder – initiated July 2017</a:t>
            </a:r>
          </a:p>
          <a:p>
            <a:pPr lvl="1"/>
            <a:r>
              <a:rPr lang="en-US" dirty="0"/>
              <a:t>Three waivered providers</a:t>
            </a:r>
          </a:p>
          <a:p>
            <a:pPr lvl="1"/>
            <a:r>
              <a:rPr lang="en-US" dirty="0"/>
              <a:t>Collaborate with inpatient teams for patients with serious illness</a:t>
            </a:r>
          </a:p>
          <a:p>
            <a:r>
              <a:rPr lang="en-US" dirty="0"/>
              <a:t>Next steps</a:t>
            </a:r>
          </a:p>
          <a:p>
            <a:pPr lvl="1"/>
            <a:r>
              <a:rPr lang="en-US" dirty="0"/>
              <a:t>Opioid Risk Screening by Palliative Care providers in inpatient setting consultations with appropriate referrals to treatment</a:t>
            </a:r>
          </a:p>
          <a:p>
            <a:pPr lvl="1"/>
            <a:endParaRPr lang="en-US" dirty="0"/>
          </a:p>
        </p:txBody>
      </p:sp>
    </p:spTree>
    <p:extLst>
      <p:ext uri="{BB962C8B-B14F-4D97-AF65-F5344CB8AC3E}">
        <p14:creationId xmlns:p14="http://schemas.microsoft.com/office/powerpoint/2010/main" val="416667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001" y="274638"/>
            <a:ext cx="11597168" cy="1143346"/>
          </a:xfrm>
        </p:spPr>
        <p:txBody>
          <a:bodyPr>
            <a:normAutofit fontScale="90000"/>
          </a:bodyPr>
          <a:lstStyle/>
          <a:p>
            <a:br>
              <a:rPr lang="en-US" b="1" dirty="0"/>
            </a:br>
            <a:br>
              <a:rPr lang="en-US" b="1" dirty="0"/>
            </a:br>
            <a:r>
              <a:rPr lang="en-US" b="1" dirty="0"/>
              <a:t>Opioid Risk Screening in Oncology</a:t>
            </a:r>
            <a:br>
              <a:rPr lang="en-US" b="1" dirty="0"/>
            </a:br>
            <a:br>
              <a:rPr lang="en-US" dirty="0"/>
            </a:br>
            <a:endParaRPr lang="en-US" dirty="0"/>
          </a:p>
        </p:txBody>
      </p:sp>
      <p:sp>
        <p:nvSpPr>
          <p:cNvPr id="5" name="Content Placeholder 4"/>
          <p:cNvSpPr>
            <a:spLocks noGrp="1"/>
          </p:cNvSpPr>
          <p:nvPr>
            <p:ph idx="1"/>
          </p:nvPr>
        </p:nvSpPr>
        <p:spPr>
          <a:xfrm>
            <a:off x="306917" y="1498600"/>
            <a:ext cx="10808389" cy="4538133"/>
          </a:xfrm>
        </p:spPr>
        <p:txBody>
          <a:bodyPr>
            <a:normAutofit fontScale="92500" lnSpcReduction="10000"/>
          </a:bodyPr>
          <a:lstStyle/>
          <a:p>
            <a:pPr marL="514350" indent="-457200"/>
            <a:r>
              <a:rPr lang="en-US" dirty="0"/>
              <a:t>Feasibility pilot for screening for opioid use disorder in thoracic/head and neck clinics</a:t>
            </a:r>
          </a:p>
          <a:p>
            <a:pPr marL="914400" lvl="1" indent="-457200"/>
            <a:r>
              <a:rPr lang="en-US" dirty="0"/>
              <a:t>Pilot of opioid risk screening using Opioid Risk Tool in thoracic and head/neck clinic (</a:t>
            </a:r>
            <a:r>
              <a:rPr lang="en-US" i="1" dirty="0"/>
              <a:t>n</a:t>
            </a:r>
            <a:r>
              <a:rPr lang="en-US" dirty="0"/>
              <a:t> = 40); 30% patients screened moderate to high risk</a:t>
            </a:r>
          </a:p>
          <a:p>
            <a:r>
              <a:rPr lang="en-US" dirty="0"/>
              <a:t>Enduring education (opioid resources)</a:t>
            </a:r>
          </a:p>
          <a:p>
            <a:pPr lvl="1"/>
            <a:r>
              <a:rPr lang="en-US" dirty="0"/>
              <a:t>Screening for opioid risk using ORT</a:t>
            </a:r>
          </a:p>
          <a:p>
            <a:r>
              <a:rPr lang="en-US" dirty="0"/>
              <a:t>Next steps</a:t>
            </a:r>
          </a:p>
          <a:p>
            <a:pPr lvl="1"/>
            <a:r>
              <a:rPr lang="en-US" dirty="0"/>
              <a:t>NCCC point prevalence study to establish baseline data of risks for opioid misuse and evaluate need for center-wide screening as standard of care (grant application pending)</a:t>
            </a:r>
          </a:p>
          <a:p>
            <a:pPr lvl="2"/>
            <a:endParaRPr lang="en-US" dirty="0"/>
          </a:p>
          <a:p>
            <a:pPr lvl="2"/>
            <a:endParaRPr lang="en-US" dirty="0"/>
          </a:p>
          <a:p>
            <a:pPr lvl="2"/>
            <a:endParaRPr lang="en-US" dirty="0"/>
          </a:p>
          <a:p>
            <a:pPr lvl="2"/>
            <a:endParaRPr lang="en-US" dirty="0"/>
          </a:p>
          <a:p>
            <a:pPr lvl="1"/>
            <a:endParaRPr lang="en-US" dirty="0"/>
          </a:p>
          <a:p>
            <a:endParaRPr lang="en-US" sz="2400" b="1" dirty="0"/>
          </a:p>
          <a:p>
            <a:endParaRPr lang="en-US" sz="2400" b="1" dirty="0"/>
          </a:p>
          <a:p>
            <a:endParaRPr lang="en-US" sz="2400" b="1" dirty="0"/>
          </a:p>
          <a:p>
            <a:endParaRPr lang="en-US" dirty="0"/>
          </a:p>
          <a:p>
            <a:endParaRPr lang="en-US" dirty="0"/>
          </a:p>
        </p:txBody>
      </p:sp>
    </p:spTree>
    <p:extLst>
      <p:ext uri="{BB962C8B-B14F-4D97-AF65-F5344CB8AC3E}">
        <p14:creationId xmlns:p14="http://schemas.microsoft.com/office/powerpoint/2010/main" val="1219267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1193-726A-4BFD-942D-28DDCB49DD02}"/>
              </a:ext>
            </a:extLst>
          </p:cNvPr>
          <p:cNvSpPr>
            <a:spLocks noGrp="1"/>
          </p:cNvSpPr>
          <p:nvPr>
            <p:ph type="title"/>
          </p:nvPr>
        </p:nvSpPr>
        <p:spPr>
          <a:xfrm>
            <a:off x="254000" y="274638"/>
            <a:ext cx="11684000" cy="1143000"/>
          </a:xfrm>
        </p:spPr>
        <p:txBody>
          <a:bodyPr>
            <a:normAutofit/>
          </a:bodyPr>
          <a:lstStyle/>
          <a:p>
            <a:r>
              <a:rPr lang="en-US" b="1" dirty="0"/>
              <a:t>Screening for Substance Use Disorder in Oncology</a:t>
            </a:r>
          </a:p>
        </p:txBody>
      </p:sp>
      <p:sp>
        <p:nvSpPr>
          <p:cNvPr id="3" name="Content Placeholder 2">
            <a:extLst>
              <a:ext uri="{FF2B5EF4-FFF2-40B4-BE49-F238E27FC236}">
                <a16:creationId xmlns:a16="http://schemas.microsoft.com/office/drawing/2014/main" id="{C106EBA4-19F3-4CA1-A951-D4397F678715}"/>
              </a:ext>
            </a:extLst>
          </p:cNvPr>
          <p:cNvSpPr>
            <a:spLocks noGrp="1"/>
          </p:cNvSpPr>
          <p:nvPr>
            <p:ph idx="1"/>
          </p:nvPr>
        </p:nvSpPr>
        <p:spPr>
          <a:xfrm>
            <a:off x="609600" y="1566041"/>
            <a:ext cx="10972800" cy="4687614"/>
          </a:xfrm>
        </p:spPr>
        <p:txBody>
          <a:bodyPr vert="horz" lIns="68580" tIns="34290" rIns="68580" bIns="34290" rtlCol="0" anchor="t">
            <a:normAutofit lnSpcReduction="10000"/>
          </a:bodyPr>
          <a:lstStyle/>
          <a:p>
            <a:r>
              <a:rPr lang="en-US" sz="3300" dirty="0"/>
              <a:t>Survey oncology clinician to assess current screening for alcohol and substance use</a:t>
            </a:r>
          </a:p>
          <a:p>
            <a:r>
              <a:rPr lang="en-US" sz="3300" dirty="0"/>
              <a:t>NCCC Grand Rounds October 23, 2018 based on survey results</a:t>
            </a:r>
          </a:p>
          <a:p>
            <a:pPr lvl="1"/>
            <a:r>
              <a:rPr lang="en-US" sz="2900" dirty="0"/>
              <a:t>Enduring education on screening/referral (opioid education resources)</a:t>
            </a:r>
          </a:p>
          <a:p>
            <a:r>
              <a:rPr lang="en-US" sz="3300" dirty="0"/>
              <a:t>Post-education survey </a:t>
            </a:r>
          </a:p>
          <a:p>
            <a:r>
              <a:rPr lang="en-US" sz="3300" dirty="0"/>
              <a:t>Meeting with infusion center leadership (4/2019) to provide education and resources to infusion nursing</a:t>
            </a:r>
          </a:p>
          <a:p>
            <a:pPr lvl="1"/>
            <a:endParaRPr lang="en-US" sz="3300" dirty="0"/>
          </a:p>
          <a:p>
            <a:endParaRPr lang="en-US" sz="3700" dirty="0"/>
          </a:p>
          <a:p>
            <a:pPr lvl="1"/>
            <a:endParaRPr lang="en-US" sz="2900" dirty="0"/>
          </a:p>
        </p:txBody>
      </p:sp>
    </p:spTree>
    <p:extLst>
      <p:ext uri="{BB962C8B-B14F-4D97-AF65-F5344CB8AC3E}">
        <p14:creationId xmlns:p14="http://schemas.microsoft.com/office/powerpoint/2010/main" val="3649752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Thank you  </a:t>
            </a:r>
          </a:p>
        </p:txBody>
      </p:sp>
      <p:sp>
        <p:nvSpPr>
          <p:cNvPr id="3" name="Content Placeholder 2"/>
          <p:cNvSpPr>
            <a:spLocks noGrp="1"/>
          </p:cNvSpPr>
          <p:nvPr>
            <p:ph idx="1"/>
          </p:nvPr>
        </p:nvSpPr>
        <p:spPr>
          <a:xfrm>
            <a:off x="891821" y="1856560"/>
            <a:ext cx="10972800" cy="4525963"/>
          </a:xfrm>
        </p:spPr>
        <p:txBody>
          <a:bodyPr/>
          <a:lstStyle/>
          <a:p>
            <a:pPr marL="0" indent="0">
              <a:buNone/>
            </a:pPr>
            <a:r>
              <a:rPr lang="en-US" dirty="0"/>
              <a:t>Contact Kathleen Broglio – kathleen.broglio@hitchcock.org</a:t>
            </a:r>
          </a:p>
        </p:txBody>
      </p:sp>
      <p:sp>
        <p:nvSpPr>
          <p:cNvPr id="4" name="Action Button: Help 3">
            <a:hlinkClick r:id="" action="ppaction://noaction" highlightClick="1"/>
          </p:cNvPr>
          <p:cNvSpPr/>
          <p:nvPr/>
        </p:nvSpPr>
        <p:spPr>
          <a:xfrm>
            <a:off x="974281" y="2514600"/>
            <a:ext cx="3770488" cy="3437973"/>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Action Button: Help 4">
            <a:hlinkClick r:id="" action="ppaction://noaction" highlightClick="1"/>
          </p:cNvPr>
          <p:cNvSpPr/>
          <p:nvPr/>
        </p:nvSpPr>
        <p:spPr>
          <a:xfrm>
            <a:off x="5542844" y="3869266"/>
            <a:ext cx="2168821" cy="2227748"/>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Action Button: Help 5">
            <a:hlinkClick r:id="" action="ppaction://noaction" highlightClick="1"/>
          </p:cNvPr>
          <p:cNvSpPr/>
          <p:nvPr/>
        </p:nvSpPr>
        <p:spPr>
          <a:xfrm>
            <a:off x="8692445" y="4368800"/>
            <a:ext cx="1919112" cy="1728214"/>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5954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arallelogram 40"/>
          <p:cNvSpPr/>
          <p:nvPr/>
        </p:nvSpPr>
        <p:spPr>
          <a:xfrm>
            <a:off x="2532280" y="4861738"/>
            <a:ext cx="6894512" cy="787155"/>
          </a:xfrm>
          <a:prstGeom prst="parallelogram">
            <a:avLst>
              <a:gd name="adj" fmla="val 71285"/>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0"/>
          </p:nvPr>
        </p:nvSpPr>
        <p:spPr/>
        <p:txBody>
          <a:bodyPr/>
          <a:lstStyle/>
          <a:p>
            <a:pPr defTabSz="912813"/>
            <a:fld id="{1EC597F4-9062-4D0A-AA94-2015F6818A37}" type="slidenum">
              <a:rPr lang="en-US" smtClean="0">
                <a:ea typeface="Geneva" charset="-128"/>
              </a:rPr>
              <a:pPr defTabSz="912813"/>
              <a:t>66</a:t>
            </a:fld>
            <a:endParaRPr lang="en-US" dirty="0">
              <a:ea typeface="Geneva" charset="-128"/>
            </a:endParaRPr>
          </a:p>
        </p:txBody>
      </p:sp>
      <p:sp>
        <p:nvSpPr>
          <p:cNvPr id="5" name="TextBox 4"/>
          <p:cNvSpPr txBox="1"/>
          <p:nvPr/>
        </p:nvSpPr>
        <p:spPr>
          <a:xfrm>
            <a:off x="2368062" y="5606981"/>
            <a:ext cx="2401556" cy="307777"/>
          </a:xfrm>
          <a:prstGeom prst="rect">
            <a:avLst/>
          </a:prstGeom>
          <a:noFill/>
        </p:spPr>
        <p:txBody>
          <a:bodyPr wrap="square" rtlCol="0">
            <a:spAutoFit/>
          </a:bodyPr>
          <a:lstStyle/>
          <a:p>
            <a:r>
              <a:rPr lang="en-US" sz="1400" dirty="0"/>
              <a:t>Mobile Sign In Code:</a:t>
            </a:r>
          </a:p>
        </p:txBody>
      </p:sp>
      <p:sp>
        <p:nvSpPr>
          <p:cNvPr id="6" name="Flowchart: Terminator 5"/>
          <p:cNvSpPr/>
          <p:nvPr/>
        </p:nvSpPr>
        <p:spPr>
          <a:xfrm rot="1329294">
            <a:off x="3834087" y="3371325"/>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7" name="Flowchart: Terminator 6"/>
          <p:cNvSpPr/>
          <p:nvPr/>
        </p:nvSpPr>
        <p:spPr>
          <a:xfrm rot="1932003">
            <a:off x="3843921" y="166968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endParaRPr>
          </a:p>
        </p:txBody>
      </p:sp>
      <p:sp>
        <p:nvSpPr>
          <p:cNvPr id="8" name="Flowchart: Terminator 7"/>
          <p:cNvSpPr/>
          <p:nvPr/>
        </p:nvSpPr>
        <p:spPr>
          <a:xfrm rot="20024713">
            <a:off x="4638172" y="3869053"/>
            <a:ext cx="859106" cy="270308"/>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Flowchart: Terminator 8"/>
          <p:cNvSpPr/>
          <p:nvPr/>
        </p:nvSpPr>
        <p:spPr>
          <a:xfrm rot="20713834">
            <a:off x="4315283" y="474098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Flowchart: Terminator 9"/>
          <p:cNvSpPr/>
          <p:nvPr/>
        </p:nvSpPr>
        <p:spPr>
          <a:xfrm rot="969186">
            <a:off x="6905943" y="5038215"/>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Flowchart: Terminator 10"/>
          <p:cNvSpPr/>
          <p:nvPr/>
        </p:nvSpPr>
        <p:spPr>
          <a:xfrm rot="969186">
            <a:off x="5217413" y="4613402"/>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2" name="Flowchart: Terminator 11"/>
          <p:cNvSpPr/>
          <p:nvPr/>
        </p:nvSpPr>
        <p:spPr>
          <a:xfrm>
            <a:off x="6693393" y="4411417"/>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3" name="Flowchart: Terminator 12"/>
          <p:cNvSpPr/>
          <p:nvPr/>
        </p:nvSpPr>
        <p:spPr>
          <a:xfrm rot="969186">
            <a:off x="4960712" y="4828842"/>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4" name="Flowchart: Terminator 13"/>
          <p:cNvSpPr/>
          <p:nvPr/>
        </p:nvSpPr>
        <p:spPr>
          <a:xfrm rot="20633735">
            <a:off x="5708912" y="4854874"/>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Flowchart: Terminator 14"/>
          <p:cNvSpPr/>
          <p:nvPr/>
        </p:nvSpPr>
        <p:spPr>
          <a:xfrm rot="1584673">
            <a:off x="3986972" y="4960002"/>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6" name="Flowchart: Terminator 15"/>
          <p:cNvSpPr/>
          <p:nvPr/>
        </p:nvSpPr>
        <p:spPr>
          <a:xfrm rot="1104102">
            <a:off x="3562837" y="4981422"/>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Flowchart: Terminator 16"/>
          <p:cNvSpPr/>
          <p:nvPr/>
        </p:nvSpPr>
        <p:spPr>
          <a:xfrm>
            <a:off x="3130007" y="5141434"/>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8" name="Flowchart: Terminator 17"/>
          <p:cNvSpPr/>
          <p:nvPr/>
        </p:nvSpPr>
        <p:spPr>
          <a:xfrm rot="559976">
            <a:off x="7788678" y="5054321"/>
            <a:ext cx="855977" cy="271298"/>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0" name="Flowchart: Terminator 19"/>
          <p:cNvSpPr/>
          <p:nvPr/>
        </p:nvSpPr>
        <p:spPr>
          <a:xfrm rot="20589555">
            <a:off x="5551549" y="5056175"/>
            <a:ext cx="855977" cy="271298"/>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1" name="Flowchart: Terminator 20"/>
          <p:cNvSpPr/>
          <p:nvPr/>
        </p:nvSpPr>
        <p:spPr>
          <a:xfrm>
            <a:off x="5899402" y="5112126"/>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2" name="Flowchart: Terminator 21"/>
          <p:cNvSpPr/>
          <p:nvPr/>
        </p:nvSpPr>
        <p:spPr>
          <a:xfrm rot="1256078">
            <a:off x="6377840" y="497088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3" name="Flowchart: Terminator 22"/>
          <p:cNvSpPr/>
          <p:nvPr/>
        </p:nvSpPr>
        <p:spPr>
          <a:xfrm>
            <a:off x="4689924" y="4246157"/>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4" name="Flowchart: Terminator 23"/>
          <p:cNvSpPr/>
          <p:nvPr/>
        </p:nvSpPr>
        <p:spPr>
          <a:xfrm rot="522867">
            <a:off x="7175380" y="4856960"/>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5" name="Flowchart: Terminator 24"/>
          <p:cNvSpPr/>
          <p:nvPr/>
        </p:nvSpPr>
        <p:spPr>
          <a:xfrm rot="20739477">
            <a:off x="6896105" y="4721117"/>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6" name="Flowchart: Terminator 25"/>
          <p:cNvSpPr/>
          <p:nvPr/>
        </p:nvSpPr>
        <p:spPr>
          <a:xfrm>
            <a:off x="4774756" y="507475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7" name="Flowchart: Terminator 26"/>
          <p:cNvSpPr/>
          <p:nvPr/>
        </p:nvSpPr>
        <p:spPr>
          <a:xfrm>
            <a:off x="3451225" y="4778569"/>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8" name="Flowchart: Terminator 27"/>
          <p:cNvSpPr/>
          <p:nvPr/>
        </p:nvSpPr>
        <p:spPr>
          <a:xfrm rot="923157">
            <a:off x="4309597" y="449081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9" name="Flowchart: Terminator 28"/>
          <p:cNvSpPr/>
          <p:nvPr/>
        </p:nvSpPr>
        <p:spPr>
          <a:xfrm rot="21290658">
            <a:off x="5844415" y="4275923"/>
            <a:ext cx="855978"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0" name="Flowchart: Terminator 29"/>
          <p:cNvSpPr/>
          <p:nvPr/>
        </p:nvSpPr>
        <p:spPr>
          <a:xfrm rot="969186">
            <a:off x="6683782" y="4069475"/>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1" name="Flowchart: Terminator 30"/>
          <p:cNvSpPr/>
          <p:nvPr/>
        </p:nvSpPr>
        <p:spPr>
          <a:xfrm rot="20765896">
            <a:off x="5210797" y="3842941"/>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2" name="Flowchart: Terminator 31"/>
          <p:cNvSpPr/>
          <p:nvPr/>
        </p:nvSpPr>
        <p:spPr>
          <a:xfrm>
            <a:off x="5262577" y="403704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3" name="Flowchart: Terminator 32"/>
          <p:cNvSpPr/>
          <p:nvPr/>
        </p:nvSpPr>
        <p:spPr>
          <a:xfrm rot="20827617">
            <a:off x="3832284" y="447054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4" name="Flowchart: Terminator 33"/>
          <p:cNvSpPr/>
          <p:nvPr/>
        </p:nvSpPr>
        <p:spPr>
          <a:xfrm rot="2356188">
            <a:off x="6249718" y="4611040"/>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5" name="Flowchart: Terminator 34"/>
          <p:cNvSpPr/>
          <p:nvPr/>
        </p:nvSpPr>
        <p:spPr>
          <a:xfrm rot="2658779">
            <a:off x="5641221" y="4490817"/>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36" name="Group 35"/>
          <p:cNvGrpSpPr/>
          <p:nvPr/>
        </p:nvGrpSpPr>
        <p:grpSpPr>
          <a:xfrm rot="1178909">
            <a:off x="1075780" y="-149110"/>
            <a:ext cx="1663473" cy="1271630"/>
            <a:chOff x="-426088" y="3560202"/>
            <a:chExt cx="1663473" cy="1271630"/>
          </a:xfrm>
        </p:grpSpPr>
        <p:sp>
          <p:nvSpPr>
            <p:cNvPr id="37" name="Can 36"/>
            <p:cNvSpPr/>
            <p:nvPr/>
          </p:nvSpPr>
          <p:spPr>
            <a:xfrm rot="5633581">
              <a:off x="-230166" y="3364280"/>
              <a:ext cx="1271630" cy="166347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8" name="Rectangle 37"/>
            <p:cNvSpPr/>
            <p:nvPr/>
          </p:nvSpPr>
          <p:spPr>
            <a:xfrm rot="5662115">
              <a:off x="-353396" y="3583974"/>
              <a:ext cx="1147192" cy="11114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Opioid Rx</a:t>
              </a:r>
            </a:p>
            <a:p>
              <a:pPr algn="ctr"/>
              <a:r>
                <a:rPr lang="en-US" sz="1100" i="1" dirty="0">
                  <a:solidFill>
                    <a:schemeClr val="tx1"/>
                  </a:solidFill>
                </a:rPr>
                <a:t>Take 1 tab every 4 hours PRN</a:t>
              </a:r>
            </a:p>
          </p:txBody>
        </p:sp>
      </p:grpSp>
      <p:sp>
        <p:nvSpPr>
          <p:cNvPr id="39" name="Flowchart: Terminator 38"/>
          <p:cNvSpPr/>
          <p:nvPr/>
        </p:nvSpPr>
        <p:spPr>
          <a:xfrm rot="2144016">
            <a:off x="2284907" y="1012748"/>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0" name="Flowchart: Terminator 39"/>
          <p:cNvSpPr/>
          <p:nvPr/>
        </p:nvSpPr>
        <p:spPr>
          <a:xfrm rot="1031605">
            <a:off x="2933221" y="895631"/>
            <a:ext cx="855977" cy="271297"/>
          </a:xfrm>
          <a:prstGeom prst="flowChartTerminator">
            <a:avLst/>
          </a:prstGeom>
          <a:solidFill>
            <a:schemeClr val="accent6">
              <a:lumMod val="20000"/>
              <a:lumOff val="8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 name="Subtitle 1"/>
          <p:cNvSpPr>
            <a:spLocks noGrp="1"/>
          </p:cNvSpPr>
          <p:nvPr>
            <p:ph type="subTitle" idx="1"/>
          </p:nvPr>
        </p:nvSpPr>
        <p:spPr>
          <a:xfrm>
            <a:off x="3036521" y="3455451"/>
            <a:ext cx="6118984" cy="338554"/>
          </a:xfrm>
        </p:spPr>
        <p:txBody>
          <a:bodyPr/>
          <a:lstStyle/>
          <a:p>
            <a:r>
              <a:rPr lang="en-US" sz="1600" dirty="0"/>
              <a:t>(Changing Opioid Medication Paradigms for Effective Living)</a:t>
            </a:r>
          </a:p>
        </p:txBody>
      </p:sp>
      <p:sp>
        <p:nvSpPr>
          <p:cNvPr id="3" name="Title 2"/>
          <p:cNvSpPr>
            <a:spLocks noGrp="1"/>
          </p:cNvSpPr>
          <p:nvPr>
            <p:ph type="title"/>
          </p:nvPr>
        </p:nvSpPr>
        <p:spPr>
          <a:xfrm>
            <a:off x="3761071" y="2145306"/>
            <a:ext cx="4669868" cy="769441"/>
          </a:xfrm>
        </p:spPr>
        <p:txBody>
          <a:bodyPr/>
          <a:lstStyle/>
          <a:p>
            <a:r>
              <a:rPr lang="en-US" dirty="0"/>
              <a:t>Project COMPEL</a:t>
            </a:r>
          </a:p>
        </p:txBody>
      </p:sp>
    </p:spTree>
    <p:extLst>
      <p:ext uri="{BB962C8B-B14F-4D97-AF65-F5344CB8AC3E}">
        <p14:creationId xmlns:p14="http://schemas.microsoft.com/office/powerpoint/2010/main" val="287005685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71601"/>
            <a:ext cx="8229600" cy="3354765"/>
          </a:xfrm>
        </p:spPr>
        <p:txBody>
          <a:bodyPr/>
          <a:lstStyle/>
          <a:p>
            <a:r>
              <a:rPr lang="en-US" sz="2000" dirty="0"/>
              <a:t>Pain Management Overview</a:t>
            </a:r>
          </a:p>
          <a:p>
            <a:endParaRPr lang="en-US" sz="2000" dirty="0"/>
          </a:p>
          <a:p>
            <a:r>
              <a:rPr lang="en-US" sz="2000" dirty="0"/>
              <a:t>Project “COMPEL”</a:t>
            </a:r>
          </a:p>
          <a:p>
            <a:pPr marL="0" indent="0">
              <a:buNone/>
            </a:pPr>
            <a:endParaRPr lang="en-US" sz="2000" dirty="0"/>
          </a:p>
          <a:p>
            <a:r>
              <a:rPr lang="en-US" sz="2000" dirty="0"/>
              <a:t>LDN as Opioid Alternative</a:t>
            </a:r>
          </a:p>
          <a:p>
            <a:endParaRPr lang="en-US" sz="2000" dirty="0"/>
          </a:p>
          <a:p>
            <a:r>
              <a:rPr lang="en-US" sz="2000" dirty="0"/>
              <a:t>Next Steps</a:t>
            </a:r>
          </a:p>
          <a:p>
            <a:endParaRPr lang="en-US" sz="2000" dirty="0"/>
          </a:p>
          <a:p>
            <a:r>
              <a:rPr lang="en-US" sz="2000" dirty="0"/>
              <a:t>Questions</a:t>
            </a:r>
          </a:p>
        </p:txBody>
      </p:sp>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67</a:t>
            </a:fld>
            <a:endParaRPr lang="en-US" dirty="0"/>
          </a:p>
        </p:txBody>
      </p:sp>
      <p:sp>
        <p:nvSpPr>
          <p:cNvPr id="5" name="Title 2"/>
          <p:cNvSpPr>
            <a:spLocks noGrp="1"/>
          </p:cNvSpPr>
          <p:nvPr>
            <p:ph type="title"/>
          </p:nvPr>
        </p:nvSpPr>
        <p:spPr>
          <a:xfrm>
            <a:off x="1809227" y="457201"/>
            <a:ext cx="8573546" cy="751029"/>
          </a:xfrm>
          <a:solidFill>
            <a:srgbClr val="376157"/>
          </a:solidFill>
          <a:scene3d>
            <a:camera prst="orthographicFront"/>
            <a:lightRig rig="threePt" dir="t"/>
          </a:scene3d>
          <a:sp3d>
            <a:bevelT/>
          </a:sp3d>
        </p:spPr>
        <p:txBody>
          <a:bodyPr rtlCol="0" anchor="ctr">
            <a:noAutofit/>
          </a:bodyPr>
          <a:lstStyle/>
          <a:p>
            <a:r>
              <a:rPr lang="en-US" sz="3200" dirty="0">
                <a:solidFill>
                  <a:schemeClr val="bg1"/>
                </a:solidFill>
              </a:rPr>
              <a:t>Agenda</a:t>
            </a:r>
          </a:p>
        </p:txBody>
      </p:sp>
    </p:spTree>
    <p:extLst>
      <p:ext uri="{BB962C8B-B14F-4D97-AF65-F5344CB8AC3E}">
        <p14:creationId xmlns:p14="http://schemas.microsoft.com/office/powerpoint/2010/main" val="54548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68</a:t>
            </a:fld>
            <a:endParaRPr lang="en-US" dirty="0"/>
          </a:p>
        </p:txBody>
      </p:sp>
      <p:sp>
        <p:nvSpPr>
          <p:cNvPr id="7" name="Title 1"/>
          <p:cNvSpPr txBox="1">
            <a:spLocks/>
          </p:cNvSpPr>
          <p:nvPr/>
        </p:nvSpPr>
        <p:spPr>
          <a:xfrm>
            <a:off x="1981200" y="475488"/>
            <a:ext cx="8229600" cy="94215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spcBef>
                <a:spcPct val="0"/>
              </a:spcBef>
              <a:buNone/>
              <a:defRPr lang="en-US" sz="4400" kern="1200">
                <a:solidFill>
                  <a:schemeClr val="bg1"/>
                </a:solidFill>
                <a:latin typeface="+mj-lt"/>
                <a:ea typeface="+mj-ea"/>
                <a:cs typeface="+mj-cs"/>
              </a:defRPr>
            </a:lvl1pPr>
          </a:lstStyle>
          <a:p>
            <a:pPr>
              <a:defRPr/>
            </a:pPr>
            <a:r>
              <a:rPr lang="en-US" dirty="0">
                <a:solidFill>
                  <a:sysClr val="window" lastClr="FFFFFF"/>
                </a:solidFill>
                <a:latin typeface="Arial"/>
              </a:rPr>
              <a:t>Drivers for Paradigm Change</a:t>
            </a:r>
          </a:p>
        </p:txBody>
      </p:sp>
      <p:sp>
        <p:nvSpPr>
          <p:cNvPr id="8" name="Content Placeholder 2"/>
          <p:cNvSpPr txBox="1">
            <a:spLocks/>
          </p:cNvSpPr>
          <p:nvPr/>
        </p:nvSpPr>
        <p:spPr>
          <a:xfrm>
            <a:off x="1981200" y="1600201"/>
            <a:ext cx="82296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sysClr val="windowText" lastClr="000000"/>
                </a:solidFill>
                <a:latin typeface="Arial"/>
              </a:rPr>
              <a:t>Evidence based medicine: Opioids have limited indications in the domain of chronic pain management</a:t>
            </a:r>
          </a:p>
          <a:p>
            <a:pPr>
              <a:defRPr/>
            </a:pPr>
            <a:endParaRPr lang="en-US" dirty="0">
              <a:solidFill>
                <a:sysClr val="windowText" lastClr="000000"/>
              </a:solidFill>
              <a:latin typeface="Arial"/>
            </a:endParaRPr>
          </a:p>
          <a:p>
            <a:pPr>
              <a:defRPr/>
            </a:pPr>
            <a:r>
              <a:rPr lang="en-US" b="1" dirty="0">
                <a:solidFill>
                  <a:sysClr val="windowText" lastClr="000000"/>
                </a:solidFill>
                <a:latin typeface="Arial"/>
              </a:rPr>
              <a:t>We considered Risks, Benefits, and Alternatives for each patient individually.</a:t>
            </a:r>
          </a:p>
          <a:p>
            <a:pPr>
              <a:defRPr/>
            </a:pPr>
            <a:endParaRPr lang="en-US" dirty="0">
              <a:solidFill>
                <a:sysClr val="windowText" lastClr="000000"/>
              </a:solidFill>
              <a:latin typeface="Arial"/>
            </a:endParaRPr>
          </a:p>
          <a:p>
            <a:pPr>
              <a:defRPr/>
            </a:pPr>
            <a:r>
              <a:rPr lang="en-US" dirty="0">
                <a:solidFill>
                  <a:sysClr val="windowText" lastClr="000000"/>
                </a:solidFill>
                <a:latin typeface="Arial"/>
              </a:rPr>
              <a:t>Risks and side effects frequently exceed purported benefits</a:t>
            </a:r>
          </a:p>
          <a:p>
            <a:pPr marL="0" indent="0">
              <a:buNone/>
              <a:defRPr/>
            </a:pPr>
            <a:endParaRPr lang="en-US" dirty="0">
              <a:solidFill>
                <a:sysClr val="windowText" lastClr="000000"/>
              </a:solidFill>
              <a:latin typeface="Arial"/>
            </a:endParaRPr>
          </a:p>
          <a:p>
            <a:pPr>
              <a:defRPr/>
            </a:pPr>
            <a:r>
              <a:rPr lang="en-US" dirty="0">
                <a:solidFill>
                  <a:sysClr val="windowText" lastClr="000000"/>
                </a:solidFill>
                <a:latin typeface="Arial"/>
              </a:rPr>
              <a:t>Escalated doses lead to escalating pain: opioid-induced hyperalgesia</a:t>
            </a:r>
          </a:p>
          <a:p>
            <a:pPr>
              <a:defRPr/>
            </a:pPr>
            <a:endParaRPr lang="en-US" dirty="0">
              <a:solidFill>
                <a:sysClr val="windowText" lastClr="000000"/>
              </a:solidFill>
              <a:latin typeface="Arial"/>
            </a:endParaRPr>
          </a:p>
          <a:p>
            <a:pPr>
              <a:defRPr/>
            </a:pPr>
            <a:r>
              <a:rPr lang="en-US" dirty="0">
                <a:solidFill>
                  <a:sysClr val="windowText" lastClr="000000"/>
                </a:solidFill>
                <a:latin typeface="Arial"/>
              </a:rPr>
              <a:t>New research suggests no greater efficacy than traditional anti-inflammatory medications</a:t>
            </a:r>
          </a:p>
        </p:txBody>
      </p:sp>
    </p:spTree>
    <p:extLst>
      <p:ext uri="{BB962C8B-B14F-4D97-AF65-F5344CB8AC3E}">
        <p14:creationId xmlns:p14="http://schemas.microsoft.com/office/powerpoint/2010/main" val="14320180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69</a:t>
            </a:fld>
            <a:endParaRPr lang="en-US" dirty="0"/>
          </a:p>
        </p:txBody>
      </p:sp>
      <p:sp>
        <p:nvSpPr>
          <p:cNvPr id="11" name="Content Placeholder 2"/>
          <p:cNvSpPr txBox="1">
            <a:spLocks/>
          </p:cNvSpPr>
          <p:nvPr/>
        </p:nvSpPr>
        <p:spPr>
          <a:xfrm>
            <a:off x="1981200" y="1600201"/>
            <a:ext cx="777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sysClr val="windowText" lastClr="000000"/>
                </a:solidFill>
                <a:latin typeface="Arial"/>
                <a:hlinkClick r:id="rId3"/>
              </a:rPr>
              <a:t>2016 NH Opioid Statistics</a:t>
            </a:r>
            <a:endParaRPr lang="en-US" dirty="0">
              <a:solidFill>
                <a:sysClr val="windowText" lastClr="000000"/>
              </a:solidFill>
              <a:latin typeface="Arial"/>
            </a:endParaRPr>
          </a:p>
          <a:p>
            <a:pPr lvl="1">
              <a:defRPr/>
            </a:pPr>
            <a:r>
              <a:rPr lang="en-US" dirty="0">
                <a:solidFill>
                  <a:sysClr val="windowText" lastClr="000000"/>
                </a:solidFill>
                <a:latin typeface="Arial"/>
              </a:rPr>
              <a:t>NH has 2</a:t>
            </a:r>
            <a:r>
              <a:rPr lang="en-US" baseline="30000" dirty="0">
                <a:solidFill>
                  <a:sysClr val="windowText" lastClr="000000"/>
                </a:solidFill>
                <a:latin typeface="Arial"/>
              </a:rPr>
              <a:t>nd</a:t>
            </a:r>
            <a:r>
              <a:rPr lang="en-US" dirty="0">
                <a:solidFill>
                  <a:sysClr val="windowText" lastClr="000000"/>
                </a:solidFill>
                <a:latin typeface="Arial"/>
              </a:rPr>
              <a:t> highest opioid overdose rate in the country</a:t>
            </a:r>
          </a:p>
          <a:p>
            <a:pPr lvl="1">
              <a:defRPr/>
            </a:pPr>
            <a:r>
              <a:rPr lang="en-US" dirty="0">
                <a:solidFill>
                  <a:sysClr val="windowText" lastClr="000000"/>
                </a:solidFill>
                <a:latin typeface="Arial"/>
              </a:rPr>
              <a:t>437 opioid-related deaths</a:t>
            </a:r>
          </a:p>
          <a:p>
            <a:pPr lvl="1">
              <a:defRPr/>
            </a:pPr>
            <a:r>
              <a:rPr lang="en-US" dirty="0">
                <a:solidFill>
                  <a:sysClr val="windowText" lastClr="000000"/>
                </a:solidFill>
                <a:latin typeface="Arial"/>
              </a:rPr>
              <a:t>Overdose rate tripled between 2013 and 2016</a:t>
            </a:r>
          </a:p>
          <a:p>
            <a:pPr lvl="1">
              <a:defRPr/>
            </a:pPr>
            <a:endParaRPr lang="en-US" dirty="0">
              <a:solidFill>
                <a:sysClr val="windowText" lastClr="000000"/>
              </a:solidFill>
              <a:latin typeface="Arial"/>
            </a:endParaRPr>
          </a:p>
        </p:txBody>
      </p:sp>
      <p:sp>
        <p:nvSpPr>
          <p:cNvPr id="12" name="Title 3"/>
          <p:cNvSpPr txBox="1">
            <a:spLocks/>
          </p:cNvSpPr>
          <p:nvPr/>
        </p:nvSpPr>
        <p:spPr>
          <a:xfrm>
            <a:off x="1981200" y="274638"/>
            <a:ext cx="8229600" cy="114300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spcBef>
                <a:spcPct val="0"/>
              </a:spcBef>
              <a:buNone/>
              <a:defRPr lang="en-US" sz="4400" kern="1200">
                <a:solidFill>
                  <a:schemeClr val="bg1"/>
                </a:solidFill>
                <a:latin typeface="+mj-lt"/>
                <a:ea typeface="+mj-ea"/>
                <a:cs typeface="+mj-cs"/>
              </a:defRPr>
            </a:lvl1pPr>
          </a:lstStyle>
          <a:p>
            <a:pPr>
              <a:defRPr/>
            </a:pPr>
            <a:r>
              <a:rPr lang="en-US" dirty="0">
                <a:solidFill>
                  <a:sysClr val="window" lastClr="FFFFFF"/>
                </a:solidFill>
                <a:latin typeface="Arial"/>
              </a:rPr>
              <a:t>Opioid Statistics</a:t>
            </a:r>
          </a:p>
        </p:txBody>
      </p:sp>
      <p:pic>
        <p:nvPicPr>
          <p:cNvPr id="13" name="Picture 2" descr="https://www.cdc.gov/drugoverdose/images/data/OpioidDeathsByTypeU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3475546"/>
            <a:ext cx="4458086" cy="2936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1562486" y="3633021"/>
            <a:ext cx="4533514" cy="3069823"/>
          </a:xfrm>
          <a:prstGeom prst="rect">
            <a:avLst/>
          </a:prstGeom>
        </p:spPr>
      </p:pic>
    </p:spTree>
    <p:extLst>
      <p:ext uri="{BB962C8B-B14F-4D97-AF65-F5344CB8AC3E}">
        <p14:creationId xmlns:p14="http://schemas.microsoft.com/office/powerpoint/2010/main" val="183287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7408" y="2763992"/>
            <a:ext cx="1407519" cy="799816"/>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23348"/>
          <a:stretch/>
        </p:blipFill>
        <p:spPr>
          <a:xfrm>
            <a:off x="6761503" y="2715309"/>
            <a:ext cx="1158869" cy="889240"/>
          </a:xfrm>
          <a:prstGeom prst="rect">
            <a:avLst/>
          </a:prstGeom>
        </p:spPr>
      </p:pic>
      <p:sp>
        <p:nvSpPr>
          <p:cNvPr id="27" name="TextBox 26"/>
          <p:cNvSpPr txBox="1"/>
          <p:nvPr/>
        </p:nvSpPr>
        <p:spPr>
          <a:xfrm>
            <a:off x="1994648" y="4706810"/>
            <a:ext cx="8216153" cy="1200329"/>
          </a:xfrm>
          <a:prstGeom prst="rect">
            <a:avLst/>
          </a:prstGeom>
          <a:noFill/>
        </p:spPr>
        <p:txBody>
          <a:bodyPr wrap="square" rtlCol="0" anchor="b">
            <a:spAutoFit/>
          </a:bodyPr>
          <a:lstStyle/>
          <a:p>
            <a:r>
              <a:rPr lang="en-US" b="1" dirty="0">
                <a:solidFill>
                  <a:prstClr val="black"/>
                </a:solidFill>
                <a:latin typeface="Arial" panose="020B0604020202020204" pitchFamily="34" charset="0"/>
                <a:cs typeface="Arial" panose="020B0604020202020204" pitchFamily="34" charset="0"/>
              </a:rPr>
              <a:t>Goals: </a:t>
            </a:r>
          </a:p>
          <a:p>
            <a:pPr marL="342900" indent="-342900">
              <a:buFontTx/>
              <a:buAutoNum type="arabicPeriod"/>
            </a:pPr>
            <a:r>
              <a:rPr lang="en-US" dirty="0">
                <a:solidFill>
                  <a:prstClr val="black"/>
                </a:solidFill>
                <a:latin typeface="Arial" panose="020B0604020202020204" pitchFamily="34" charset="0"/>
                <a:cs typeface="Arial" panose="020B0604020202020204" pitchFamily="34" charset="0"/>
              </a:rPr>
              <a:t>Identify client needs and resources then help clients connect with appropriate substance use disorder treatment, recovery, and supports</a:t>
            </a:r>
          </a:p>
          <a:p>
            <a:pPr marL="342900" indent="-342900">
              <a:buFontTx/>
              <a:buAutoNum type="arabicPeriod"/>
            </a:pPr>
            <a:r>
              <a:rPr lang="en-US" dirty="0">
                <a:solidFill>
                  <a:prstClr val="black"/>
                </a:solidFill>
                <a:latin typeface="Arial" panose="020B0604020202020204" pitchFamily="34" charset="0"/>
                <a:cs typeface="Arial" panose="020B0604020202020204" pitchFamily="34" charset="0"/>
              </a:rPr>
              <a:t>Coordinate care &amp; support throughout recovery</a:t>
            </a:r>
          </a:p>
        </p:txBody>
      </p:sp>
      <p:cxnSp>
        <p:nvCxnSpPr>
          <p:cNvPr id="39" name="Straight Arrow Connector 38"/>
          <p:cNvCxnSpPr>
            <a:stCxn id="23" idx="3"/>
            <a:endCxn id="25" idx="1"/>
          </p:cNvCxnSpPr>
          <p:nvPr/>
        </p:nvCxnSpPr>
        <p:spPr bwMode="auto">
          <a:xfrm flipV="1">
            <a:off x="3994926" y="3159930"/>
            <a:ext cx="2766576" cy="3971"/>
          </a:xfrm>
          <a:prstGeom prst="straightConnector1">
            <a:avLst/>
          </a:prstGeom>
          <a:gradFill rotWithShape="1">
            <a:gsLst>
              <a:gs pos="0">
                <a:srgbClr val="BBE0E3"/>
              </a:gs>
              <a:gs pos="100000">
                <a:srgbClr val="FFFFFF">
                  <a:alpha val="52000"/>
                </a:srgbClr>
              </a:gs>
            </a:gsLst>
            <a:lin ang="0" scaled="1"/>
          </a:gradFill>
          <a:ln w="12700" cap="flat" cmpd="sng" algn="ctr">
            <a:solidFill>
              <a:srgbClr val="000000"/>
            </a:solidFill>
            <a:prstDash val="solid"/>
            <a:round/>
            <a:headEnd type="none" w="med" len="med"/>
            <a:tailEnd type="triangle"/>
          </a:ln>
          <a:effectLst/>
        </p:spPr>
      </p:cxnSp>
      <p:sp>
        <p:nvSpPr>
          <p:cNvPr id="2" name="Oval 1"/>
          <p:cNvSpPr/>
          <p:nvPr/>
        </p:nvSpPr>
        <p:spPr>
          <a:xfrm>
            <a:off x="6070988" y="1662738"/>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Peer Recovery</a:t>
            </a:r>
          </a:p>
        </p:txBody>
      </p:sp>
      <p:sp>
        <p:nvSpPr>
          <p:cNvPr id="36" name="Oval 35"/>
          <p:cNvSpPr/>
          <p:nvPr/>
        </p:nvSpPr>
        <p:spPr>
          <a:xfrm>
            <a:off x="7532167" y="1663828"/>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Housing &amp; Shelter</a:t>
            </a:r>
          </a:p>
        </p:txBody>
      </p:sp>
      <p:sp>
        <p:nvSpPr>
          <p:cNvPr id="37" name="Oval 36"/>
          <p:cNvSpPr/>
          <p:nvPr/>
        </p:nvSpPr>
        <p:spPr>
          <a:xfrm>
            <a:off x="4956608" y="3197998"/>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Primary Care</a:t>
            </a:r>
          </a:p>
        </p:txBody>
      </p:sp>
      <p:sp>
        <p:nvSpPr>
          <p:cNvPr id="40" name="Oval 39"/>
          <p:cNvSpPr/>
          <p:nvPr/>
        </p:nvSpPr>
        <p:spPr>
          <a:xfrm>
            <a:off x="8501351" y="2362949"/>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Mental Health</a:t>
            </a:r>
          </a:p>
        </p:txBody>
      </p:sp>
      <p:sp>
        <p:nvSpPr>
          <p:cNvPr id="41" name="Oval 40"/>
          <p:cNvSpPr/>
          <p:nvPr/>
        </p:nvSpPr>
        <p:spPr>
          <a:xfrm>
            <a:off x="8499046" y="3197998"/>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Social Services</a:t>
            </a:r>
          </a:p>
        </p:txBody>
      </p:sp>
      <p:sp>
        <p:nvSpPr>
          <p:cNvPr id="42" name="Oval 41"/>
          <p:cNvSpPr/>
          <p:nvPr/>
        </p:nvSpPr>
        <p:spPr>
          <a:xfrm>
            <a:off x="7532167" y="3863052"/>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Education</a:t>
            </a:r>
          </a:p>
        </p:txBody>
      </p:sp>
      <p:sp>
        <p:nvSpPr>
          <p:cNvPr id="43" name="Oval 42"/>
          <p:cNvSpPr/>
          <p:nvPr/>
        </p:nvSpPr>
        <p:spPr>
          <a:xfrm>
            <a:off x="6070988" y="3857887"/>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Employ-</a:t>
            </a:r>
            <a:r>
              <a:rPr lang="en-US" sz="1200" b="1" dirty="0" err="1">
                <a:solidFill>
                  <a:prstClr val="black"/>
                </a:solidFill>
                <a:latin typeface="Arial" panose="020B0604020202020204" pitchFamily="34" charset="0"/>
                <a:cs typeface="Arial" panose="020B0604020202020204" pitchFamily="34" charset="0"/>
              </a:rPr>
              <a:t>ment</a:t>
            </a:r>
            <a:endParaRPr lang="en-US" sz="1200" b="1" dirty="0">
              <a:solidFill>
                <a:prstClr val="black"/>
              </a:solidFill>
              <a:latin typeface="Arial" panose="020B0604020202020204" pitchFamily="34" charset="0"/>
              <a:cs typeface="Arial" panose="020B0604020202020204" pitchFamily="34" charset="0"/>
            </a:endParaRPr>
          </a:p>
        </p:txBody>
      </p:sp>
      <p:sp>
        <p:nvSpPr>
          <p:cNvPr id="44" name="Oval 43"/>
          <p:cNvSpPr/>
          <p:nvPr/>
        </p:nvSpPr>
        <p:spPr>
          <a:xfrm>
            <a:off x="4958913" y="2361893"/>
            <a:ext cx="1361216" cy="766482"/>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SUD Treatment &amp; MAT</a:t>
            </a:r>
          </a:p>
        </p:txBody>
      </p:sp>
      <p:grpSp>
        <p:nvGrpSpPr>
          <p:cNvPr id="16" name="Group 15"/>
          <p:cNvGrpSpPr/>
          <p:nvPr/>
        </p:nvGrpSpPr>
        <p:grpSpPr>
          <a:xfrm>
            <a:off x="7816064" y="2730177"/>
            <a:ext cx="458750" cy="735584"/>
            <a:chOff x="3416121" y="3962400"/>
            <a:chExt cx="241479" cy="533400"/>
          </a:xfrm>
        </p:grpSpPr>
        <p:sp>
          <p:nvSpPr>
            <p:cNvPr id="17" name="Oval 16"/>
            <p:cNvSpPr/>
            <p:nvPr/>
          </p:nvSpPr>
          <p:spPr bwMode="auto">
            <a:xfrm>
              <a:off x="3429000" y="3962400"/>
              <a:ext cx="228600" cy="228600"/>
            </a:xfrm>
            <a:prstGeom prst="ellipse">
              <a:avLst/>
            </a:prstGeom>
            <a:gradFill rotWithShape="1">
              <a:gsLst>
                <a:gs pos="0">
                  <a:srgbClr val="BBE0E3"/>
                </a:gs>
                <a:gs pos="100000">
                  <a:srgbClr val="FFFFFF">
                    <a:alpha val="52000"/>
                  </a:srgbClr>
                </a:gs>
              </a:gsLst>
              <a:lin ang="0" scaled="1"/>
            </a:gradFill>
            <a:ln w="1587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a:solidFill>
                  <a:prstClr val="black"/>
                </a:solidFill>
                <a:latin typeface="Times New Roman" panose="02020603050405020304"/>
              </a:endParaRPr>
            </a:p>
          </p:txBody>
        </p:sp>
        <p:cxnSp>
          <p:nvCxnSpPr>
            <p:cNvPr id="18" name="Straight Connector 17"/>
            <p:cNvCxnSpPr/>
            <p:nvPr/>
          </p:nvCxnSpPr>
          <p:spPr bwMode="auto">
            <a:xfrm>
              <a:off x="3543300" y="4191000"/>
              <a:ext cx="0" cy="228600"/>
            </a:xfrm>
            <a:prstGeom prst="line">
              <a:avLst/>
            </a:prstGeom>
            <a:gradFill rotWithShape="1">
              <a:gsLst>
                <a:gs pos="0">
                  <a:srgbClr val="BBE0E3"/>
                </a:gs>
                <a:gs pos="100000">
                  <a:srgbClr val="FFFFFF">
                    <a:alpha val="52000"/>
                  </a:srgbClr>
                </a:gs>
              </a:gsLst>
              <a:lin ang="0" scaled="1"/>
            </a:gradFill>
            <a:ln w="12700" cap="flat" cmpd="sng" algn="ctr">
              <a:solidFill>
                <a:srgbClr val="000000"/>
              </a:solidFill>
              <a:prstDash val="solid"/>
              <a:round/>
              <a:headEnd type="none" w="med" len="med"/>
              <a:tailEnd type="none" w="lg" len="lg"/>
            </a:ln>
            <a:effectLst/>
          </p:spPr>
        </p:cxnSp>
        <p:cxnSp>
          <p:nvCxnSpPr>
            <p:cNvPr id="19" name="Straight Connector 18"/>
            <p:cNvCxnSpPr/>
            <p:nvPr/>
          </p:nvCxnSpPr>
          <p:spPr bwMode="auto">
            <a:xfrm>
              <a:off x="3543300" y="4419600"/>
              <a:ext cx="114300" cy="76200"/>
            </a:xfrm>
            <a:prstGeom prst="line">
              <a:avLst/>
            </a:prstGeom>
            <a:gradFill rotWithShape="1">
              <a:gsLst>
                <a:gs pos="0">
                  <a:srgbClr val="BBE0E3"/>
                </a:gs>
                <a:gs pos="100000">
                  <a:srgbClr val="FFFFFF">
                    <a:alpha val="52000"/>
                  </a:srgbClr>
                </a:gs>
              </a:gsLst>
              <a:lin ang="0" scaled="1"/>
            </a:gradFill>
            <a:ln w="12700" cap="flat" cmpd="sng" algn="ctr">
              <a:solidFill>
                <a:srgbClr val="000000"/>
              </a:solidFill>
              <a:prstDash val="solid"/>
              <a:round/>
              <a:headEnd type="none" w="med" len="med"/>
              <a:tailEnd type="none" w="lg" len="lg"/>
            </a:ln>
            <a:effectLst/>
          </p:spPr>
        </p:cxnSp>
        <p:cxnSp>
          <p:nvCxnSpPr>
            <p:cNvPr id="20" name="Straight Connector 19"/>
            <p:cNvCxnSpPr/>
            <p:nvPr/>
          </p:nvCxnSpPr>
          <p:spPr bwMode="auto">
            <a:xfrm flipV="1">
              <a:off x="3448050" y="4419600"/>
              <a:ext cx="76200" cy="76200"/>
            </a:xfrm>
            <a:prstGeom prst="line">
              <a:avLst/>
            </a:prstGeom>
            <a:gradFill rotWithShape="1">
              <a:gsLst>
                <a:gs pos="0">
                  <a:srgbClr val="BBE0E3"/>
                </a:gs>
                <a:gs pos="100000">
                  <a:srgbClr val="FFFFFF">
                    <a:alpha val="52000"/>
                  </a:srgbClr>
                </a:gs>
              </a:gsLst>
              <a:lin ang="0" scaled="1"/>
            </a:gradFill>
            <a:ln w="12700" cap="flat" cmpd="sng" algn="ctr">
              <a:solidFill>
                <a:srgbClr val="000000"/>
              </a:solidFill>
              <a:prstDash val="solid"/>
              <a:round/>
              <a:headEnd type="none" w="med" len="med"/>
              <a:tailEnd type="none" w="lg" len="lg"/>
            </a:ln>
            <a:effectLst/>
          </p:spPr>
        </p:cxnSp>
        <p:cxnSp>
          <p:nvCxnSpPr>
            <p:cNvPr id="21" name="Straight Connector 20"/>
            <p:cNvCxnSpPr/>
            <p:nvPr/>
          </p:nvCxnSpPr>
          <p:spPr bwMode="auto">
            <a:xfrm flipV="1">
              <a:off x="3543300" y="4254321"/>
              <a:ext cx="95250" cy="38100"/>
            </a:xfrm>
            <a:prstGeom prst="line">
              <a:avLst/>
            </a:prstGeom>
            <a:gradFill rotWithShape="1">
              <a:gsLst>
                <a:gs pos="0">
                  <a:srgbClr val="BBE0E3"/>
                </a:gs>
                <a:gs pos="100000">
                  <a:srgbClr val="FFFFFF">
                    <a:alpha val="52000"/>
                  </a:srgbClr>
                </a:gs>
              </a:gsLst>
              <a:lin ang="0" scaled="1"/>
            </a:gradFill>
            <a:ln w="12700" cap="flat" cmpd="sng" algn="ctr">
              <a:solidFill>
                <a:srgbClr val="000000"/>
              </a:solidFill>
              <a:prstDash val="solid"/>
              <a:round/>
              <a:headEnd type="none" w="med" len="med"/>
              <a:tailEnd type="none" w="lg" len="lg"/>
            </a:ln>
            <a:effectLst/>
          </p:spPr>
        </p:cxnSp>
        <p:cxnSp>
          <p:nvCxnSpPr>
            <p:cNvPr id="22" name="Straight Connector 21"/>
            <p:cNvCxnSpPr/>
            <p:nvPr/>
          </p:nvCxnSpPr>
          <p:spPr bwMode="auto">
            <a:xfrm>
              <a:off x="3416121" y="4291884"/>
              <a:ext cx="114300" cy="0"/>
            </a:xfrm>
            <a:prstGeom prst="line">
              <a:avLst/>
            </a:prstGeom>
            <a:gradFill rotWithShape="1">
              <a:gsLst>
                <a:gs pos="0">
                  <a:srgbClr val="BBE0E3"/>
                </a:gs>
                <a:gs pos="100000">
                  <a:srgbClr val="FFFFFF">
                    <a:alpha val="52000"/>
                  </a:srgbClr>
                </a:gs>
              </a:gsLst>
              <a:lin ang="0" scaled="1"/>
            </a:gradFill>
            <a:ln w="12700" cap="flat" cmpd="sng" algn="ctr">
              <a:solidFill>
                <a:srgbClr val="000000"/>
              </a:solidFill>
              <a:prstDash val="solid"/>
              <a:round/>
              <a:headEnd type="none" w="med" len="med"/>
              <a:tailEnd type="none" w="lg" len="lg"/>
            </a:ln>
            <a:effectLst/>
          </p:spPr>
        </p:cxnSp>
      </p:grpSp>
      <p:sp>
        <p:nvSpPr>
          <p:cNvPr id="3" name="Title 2"/>
          <p:cNvSpPr>
            <a:spLocks noGrp="1"/>
          </p:cNvSpPr>
          <p:nvPr>
            <p:ph type="title"/>
          </p:nvPr>
        </p:nvSpPr>
        <p:spPr/>
        <p:txBody>
          <a:bodyPr/>
          <a:lstStyle/>
          <a:p>
            <a:r>
              <a:rPr lang="en-US" dirty="0"/>
              <a:t>The Doorway</a:t>
            </a:r>
          </a:p>
        </p:txBody>
      </p:sp>
    </p:spTree>
    <p:extLst>
      <p:ext uri="{BB962C8B-B14F-4D97-AF65-F5344CB8AC3E}">
        <p14:creationId xmlns:p14="http://schemas.microsoft.com/office/powerpoint/2010/main" val="2752077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70</a:t>
            </a:fld>
            <a:endParaRPr lang="en-US" dirty="0"/>
          </a:p>
        </p:txBody>
      </p:sp>
      <p:sp>
        <p:nvSpPr>
          <p:cNvPr id="5" name="Title 1"/>
          <p:cNvSpPr txBox="1">
            <a:spLocks/>
          </p:cNvSpPr>
          <p:nvPr/>
        </p:nvSpPr>
        <p:spPr>
          <a:xfrm>
            <a:off x="1981200" y="274638"/>
            <a:ext cx="8229600" cy="114300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spcBef>
                <a:spcPct val="0"/>
              </a:spcBef>
              <a:buNone/>
              <a:defRPr lang="en-US" sz="4400" kern="1200">
                <a:solidFill>
                  <a:schemeClr val="bg1"/>
                </a:solidFill>
                <a:latin typeface="+mj-lt"/>
                <a:ea typeface="+mj-ea"/>
                <a:cs typeface="+mj-cs"/>
              </a:defRPr>
            </a:lvl1pPr>
          </a:lstStyle>
          <a:p>
            <a:pPr>
              <a:defRPr/>
            </a:pPr>
            <a:r>
              <a:rPr lang="en-US" dirty="0">
                <a:solidFill>
                  <a:sysClr val="window" lastClr="FFFFFF"/>
                </a:solidFill>
                <a:latin typeface="Arial"/>
              </a:rPr>
              <a:t>Questioning our Principles</a:t>
            </a:r>
          </a:p>
        </p:txBody>
      </p:sp>
      <p:sp>
        <p:nvSpPr>
          <p:cNvPr id="6" name="Content Placeholder 2"/>
          <p:cNvSpPr txBox="1">
            <a:spLocks/>
          </p:cNvSpPr>
          <p:nvPr/>
        </p:nvSpPr>
        <p:spPr>
          <a:xfrm>
            <a:off x="1981200" y="1600201"/>
            <a:ext cx="82296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sysClr val="windowText" lastClr="000000"/>
                </a:solidFill>
                <a:latin typeface="Arial"/>
              </a:rPr>
              <a:t>Do we believe these medications constitute the best therapy to help patients reach their functional goals and pain relief?</a:t>
            </a:r>
          </a:p>
          <a:p>
            <a:pPr>
              <a:defRPr/>
            </a:pPr>
            <a:endParaRPr lang="en-US" dirty="0">
              <a:solidFill>
                <a:sysClr val="windowText" lastClr="000000"/>
              </a:solidFill>
              <a:latin typeface="Arial"/>
            </a:endParaRPr>
          </a:p>
          <a:p>
            <a:pPr>
              <a:defRPr/>
            </a:pPr>
            <a:r>
              <a:rPr lang="en-US" dirty="0">
                <a:solidFill>
                  <a:sysClr val="windowText" lastClr="000000"/>
                </a:solidFill>
                <a:latin typeface="Arial"/>
              </a:rPr>
              <a:t>Are there more effective, evidence-based options for our patients?</a:t>
            </a:r>
          </a:p>
          <a:p>
            <a:pPr marL="0" indent="0">
              <a:buNone/>
              <a:defRPr/>
            </a:pPr>
            <a:endParaRPr lang="en-US" dirty="0">
              <a:solidFill>
                <a:sysClr val="windowText" lastClr="000000"/>
              </a:solidFill>
              <a:latin typeface="Arial"/>
            </a:endParaRPr>
          </a:p>
          <a:p>
            <a:pPr>
              <a:defRPr/>
            </a:pPr>
            <a:r>
              <a:rPr lang="en-US" dirty="0">
                <a:solidFill>
                  <a:sysClr val="windowText" lastClr="000000"/>
                </a:solidFill>
                <a:latin typeface="Arial"/>
              </a:rPr>
              <a:t>Would changing care plans to no longer include opioids be considered compassionate care?</a:t>
            </a:r>
          </a:p>
          <a:p>
            <a:pPr marL="0" indent="0">
              <a:buNone/>
              <a:defRPr/>
            </a:pPr>
            <a:endParaRPr lang="en-US" dirty="0">
              <a:solidFill>
                <a:sysClr val="windowText" lastClr="000000"/>
              </a:solidFill>
              <a:latin typeface="Arial"/>
            </a:endParaRPr>
          </a:p>
          <a:p>
            <a:pPr>
              <a:defRPr/>
            </a:pPr>
            <a:r>
              <a:rPr lang="en-US" dirty="0">
                <a:solidFill>
                  <a:sysClr val="windowText" lastClr="000000"/>
                </a:solidFill>
                <a:latin typeface="Arial"/>
              </a:rPr>
              <a:t>Are we treating the root cause? Or just the symptom?</a:t>
            </a:r>
          </a:p>
          <a:p>
            <a:pPr>
              <a:defRPr/>
            </a:pPr>
            <a:endParaRPr lang="en-US" dirty="0">
              <a:solidFill>
                <a:sysClr val="windowText" lastClr="000000"/>
              </a:solidFill>
              <a:latin typeface="Arial"/>
            </a:endParaRPr>
          </a:p>
          <a:p>
            <a:pPr>
              <a:defRPr/>
            </a:pPr>
            <a:r>
              <a:rPr lang="en-US" dirty="0">
                <a:solidFill>
                  <a:sysClr val="windowText" lastClr="000000"/>
                </a:solidFill>
                <a:latin typeface="Arial"/>
              </a:rPr>
              <a:t>Are we contributing to the “Opioid Crisis” with our current practice?</a:t>
            </a:r>
          </a:p>
          <a:p>
            <a:pPr>
              <a:defRPr/>
            </a:pPr>
            <a:endParaRPr lang="en-US" dirty="0">
              <a:solidFill>
                <a:sysClr val="windowText" lastClr="000000"/>
              </a:solidFill>
              <a:latin typeface="Arial"/>
            </a:endParaRPr>
          </a:p>
        </p:txBody>
      </p:sp>
    </p:spTree>
    <p:extLst>
      <p:ext uri="{BB962C8B-B14F-4D97-AF65-F5344CB8AC3E}">
        <p14:creationId xmlns:p14="http://schemas.microsoft.com/office/powerpoint/2010/main" val="2132136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9227" y="457201"/>
            <a:ext cx="8573546" cy="751029"/>
          </a:xfrm>
          <a:solidFill>
            <a:srgbClr val="376157"/>
          </a:solidFill>
          <a:scene3d>
            <a:camera prst="orthographicFront"/>
            <a:lightRig rig="threePt" dir="t"/>
          </a:scene3d>
          <a:sp3d>
            <a:bevelT/>
          </a:sp3d>
        </p:spPr>
        <p:txBody>
          <a:bodyPr rtlCol="0" anchor="ctr">
            <a:noAutofit/>
          </a:bodyPr>
          <a:lstStyle/>
          <a:p>
            <a:r>
              <a:rPr lang="en-US" sz="3200" dirty="0">
                <a:solidFill>
                  <a:schemeClr val="bg1"/>
                </a:solidFill>
              </a:rPr>
              <a:t>Project Structure</a:t>
            </a:r>
          </a:p>
        </p:txBody>
      </p:sp>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71</a:t>
            </a:fld>
            <a:endParaRPr lang="en-US" dirty="0"/>
          </a:p>
        </p:txBody>
      </p:sp>
      <p:graphicFrame>
        <p:nvGraphicFramePr>
          <p:cNvPr id="19" name="Diagram 18"/>
          <p:cNvGraphicFramePr/>
          <p:nvPr>
            <p:extLst/>
          </p:nvPr>
        </p:nvGraphicFramePr>
        <p:xfrm>
          <a:off x="1676400" y="1371600"/>
          <a:ext cx="8839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onut 10"/>
          <p:cNvSpPr/>
          <p:nvPr/>
        </p:nvSpPr>
        <p:spPr>
          <a:xfrm>
            <a:off x="5257800" y="1219198"/>
            <a:ext cx="1676400" cy="1676400"/>
          </a:xfrm>
          <a:prstGeom prst="donut">
            <a:avLst>
              <a:gd name="adj" fmla="val 6980"/>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a:defRPr/>
            </a:pPr>
            <a:endParaRPr lang="en-US" kern="0" dirty="0">
              <a:solidFill>
                <a:prstClr val="black"/>
              </a:solidFill>
              <a:latin typeface="Arial"/>
            </a:endParaRPr>
          </a:p>
        </p:txBody>
      </p:sp>
    </p:spTree>
    <p:extLst>
      <p:ext uri="{BB962C8B-B14F-4D97-AF65-F5344CB8AC3E}">
        <p14:creationId xmlns:p14="http://schemas.microsoft.com/office/powerpoint/2010/main" val="16317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72</a:t>
            </a:fld>
            <a:endParaRPr lang="en-US" dirty="0"/>
          </a:p>
        </p:txBody>
      </p:sp>
      <p:sp>
        <p:nvSpPr>
          <p:cNvPr id="7" name="Title 1"/>
          <p:cNvSpPr txBox="1">
            <a:spLocks/>
          </p:cNvSpPr>
          <p:nvPr/>
        </p:nvSpPr>
        <p:spPr>
          <a:xfrm>
            <a:off x="1981200" y="274638"/>
            <a:ext cx="8229600" cy="114300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fontScale="90000"/>
          </a:bodyPr>
          <a:lstStyle>
            <a:lvl1pPr algn="l" defTabSz="914400" rtl="0" eaLnBrk="1" latinLnBrk="0" hangingPunct="1">
              <a:spcBef>
                <a:spcPct val="0"/>
              </a:spcBef>
              <a:buNone/>
              <a:defRPr lang="en-US" sz="4400" kern="1200">
                <a:solidFill>
                  <a:schemeClr val="bg1"/>
                </a:solidFill>
                <a:latin typeface="+mj-lt"/>
                <a:ea typeface="+mj-ea"/>
                <a:cs typeface="+mj-cs"/>
              </a:defRPr>
            </a:lvl1pPr>
          </a:lstStyle>
          <a:p>
            <a:pPr>
              <a:defRPr/>
            </a:pPr>
            <a:r>
              <a:rPr lang="en-US" dirty="0">
                <a:solidFill>
                  <a:sysClr val="window" lastClr="FFFFFF"/>
                </a:solidFill>
                <a:latin typeface="Arial"/>
              </a:rPr>
              <a:t>Morphine mg Equivalents (MME’s)</a:t>
            </a:r>
          </a:p>
        </p:txBody>
      </p:sp>
      <p:pic>
        <p:nvPicPr>
          <p:cNvPr id="2" name="Picture 1"/>
          <p:cNvPicPr>
            <a:picLocks noChangeAspect="1"/>
          </p:cNvPicPr>
          <p:nvPr/>
        </p:nvPicPr>
        <p:blipFill>
          <a:blip r:embed="rId3"/>
          <a:stretch>
            <a:fillRect/>
          </a:stretch>
        </p:blipFill>
        <p:spPr>
          <a:xfrm>
            <a:off x="1524001" y="2171713"/>
            <a:ext cx="4555375" cy="3307766"/>
          </a:xfrm>
          <a:prstGeom prst="rect">
            <a:avLst/>
          </a:prstGeom>
        </p:spPr>
      </p:pic>
      <p:pic>
        <p:nvPicPr>
          <p:cNvPr id="3" name="Picture 2"/>
          <p:cNvPicPr>
            <a:picLocks noChangeAspect="1"/>
          </p:cNvPicPr>
          <p:nvPr/>
        </p:nvPicPr>
        <p:blipFill>
          <a:blip r:embed="rId4"/>
          <a:stretch>
            <a:fillRect/>
          </a:stretch>
        </p:blipFill>
        <p:spPr>
          <a:xfrm>
            <a:off x="6079376" y="2171713"/>
            <a:ext cx="4594385" cy="3333435"/>
          </a:xfrm>
          <a:prstGeom prst="rect">
            <a:avLst/>
          </a:prstGeom>
        </p:spPr>
      </p:pic>
    </p:spTree>
    <p:extLst>
      <p:ext uri="{BB962C8B-B14F-4D97-AF65-F5344CB8AC3E}">
        <p14:creationId xmlns:p14="http://schemas.microsoft.com/office/powerpoint/2010/main" val="15608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73</a:t>
            </a:fld>
            <a:endParaRPr lang="en-US" dirty="0"/>
          </a:p>
        </p:txBody>
      </p:sp>
      <p:sp>
        <p:nvSpPr>
          <p:cNvPr id="3" name="Flowchart: Terminator 2"/>
          <p:cNvSpPr/>
          <p:nvPr/>
        </p:nvSpPr>
        <p:spPr>
          <a:xfrm rot="3616934">
            <a:off x="3106556" y="468774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5" name="Flowchart: Terminator 4"/>
          <p:cNvSpPr/>
          <p:nvPr/>
        </p:nvSpPr>
        <p:spPr>
          <a:xfrm rot="20713834">
            <a:off x="4546246" y="4506803"/>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6" name="Flowchart: Terminator 5"/>
          <p:cNvSpPr/>
          <p:nvPr/>
        </p:nvSpPr>
        <p:spPr>
          <a:xfrm rot="969186">
            <a:off x="7681427" y="488541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7" name="Flowchart: Terminator 6"/>
          <p:cNvSpPr/>
          <p:nvPr/>
        </p:nvSpPr>
        <p:spPr>
          <a:xfrm rot="969186">
            <a:off x="5499836" y="4222054"/>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8" name="Flowchart: Terminator 7"/>
          <p:cNvSpPr/>
          <p:nvPr/>
        </p:nvSpPr>
        <p:spPr>
          <a:xfrm>
            <a:off x="6938275" y="4098724"/>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9" name="Flowchart: Terminator 8"/>
          <p:cNvSpPr/>
          <p:nvPr/>
        </p:nvSpPr>
        <p:spPr>
          <a:xfrm rot="969186">
            <a:off x="9156606" y="488684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10" name="Flowchart: Terminator 9"/>
          <p:cNvSpPr/>
          <p:nvPr/>
        </p:nvSpPr>
        <p:spPr>
          <a:xfrm rot="19821226">
            <a:off x="2309176" y="4282923"/>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11" name="Flowchart: Terminator 10"/>
          <p:cNvSpPr/>
          <p:nvPr/>
        </p:nvSpPr>
        <p:spPr>
          <a:xfrm rot="20633735">
            <a:off x="5939622" y="4627911"/>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12" name="Title 1"/>
          <p:cNvSpPr txBox="1">
            <a:spLocks/>
          </p:cNvSpPr>
          <p:nvPr/>
        </p:nvSpPr>
        <p:spPr>
          <a:xfrm>
            <a:off x="1981200" y="274638"/>
            <a:ext cx="8229600" cy="114300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spcBef>
                <a:spcPct val="0"/>
              </a:spcBef>
              <a:buNone/>
              <a:defRPr lang="en-US" sz="4400" kern="1200">
                <a:solidFill>
                  <a:schemeClr val="bg1"/>
                </a:solidFill>
                <a:latin typeface="+mj-lt"/>
                <a:ea typeface="+mj-ea"/>
                <a:cs typeface="+mj-cs"/>
              </a:defRPr>
            </a:lvl1pPr>
          </a:lstStyle>
          <a:p>
            <a:pPr>
              <a:defRPr/>
            </a:pPr>
            <a:r>
              <a:rPr lang="en-US" dirty="0">
                <a:solidFill>
                  <a:sysClr val="window" lastClr="FFFFFF"/>
                </a:solidFill>
                <a:latin typeface="Arial"/>
              </a:rPr>
              <a:t>Community Impact</a:t>
            </a:r>
          </a:p>
        </p:txBody>
      </p:sp>
      <p:sp>
        <p:nvSpPr>
          <p:cNvPr id="13" name="Content Placeholder 2"/>
          <p:cNvSpPr txBox="1">
            <a:spLocks/>
          </p:cNvSpPr>
          <p:nvPr/>
        </p:nvSpPr>
        <p:spPr>
          <a:xfrm>
            <a:off x="4149151" y="1837172"/>
            <a:ext cx="5028742" cy="96742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b="1" dirty="0">
                <a:solidFill>
                  <a:sysClr val="windowText" lastClr="000000"/>
                </a:solidFill>
                <a:latin typeface="Arial"/>
              </a:rPr>
              <a:t>Removed 14,475 opioid pills from the community on a monthly basis.</a:t>
            </a:r>
          </a:p>
        </p:txBody>
      </p:sp>
      <p:sp>
        <p:nvSpPr>
          <p:cNvPr id="14" name="Flowchart: Terminator 13"/>
          <p:cNvSpPr/>
          <p:nvPr/>
        </p:nvSpPr>
        <p:spPr>
          <a:xfrm rot="1584673">
            <a:off x="4190210" y="515465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15" name="Flowchart: Terminator 14"/>
          <p:cNvSpPr/>
          <p:nvPr/>
        </p:nvSpPr>
        <p:spPr>
          <a:xfrm rot="1104102">
            <a:off x="3405022" y="525607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16" name="Flowchart: Terminator 15"/>
          <p:cNvSpPr/>
          <p:nvPr/>
        </p:nvSpPr>
        <p:spPr>
          <a:xfrm>
            <a:off x="2194127" y="541020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17" name="Flowchart: Terminator 16"/>
          <p:cNvSpPr/>
          <p:nvPr/>
        </p:nvSpPr>
        <p:spPr>
          <a:xfrm rot="20589555">
            <a:off x="2311344" y="481064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cxnSp>
        <p:nvCxnSpPr>
          <p:cNvPr id="18" name="Straight Connector 17"/>
          <p:cNvCxnSpPr/>
          <p:nvPr/>
        </p:nvCxnSpPr>
        <p:spPr>
          <a:xfrm>
            <a:off x="2220267" y="5867400"/>
            <a:ext cx="8001000" cy="0"/>
          </a:xfrm>
          <a:prstGeom prst="line">
            <a:avLst/>
          </a:prstGeom>
          <a:noFill/>
          <a:ln w="9525" cap="flat" cmpd="sng" algn="ctr">
            <a:solidFill>
              <a:sysClr val="windowText" lastClr="000000">
                <a:shade val="95000"/>
                <a:satMod val="105000"/>
              </a:sysClr>
            </a:solidFill>
            <a:prstDash val="solid"/>
          </a:ln>
          <a:effectLst/>
        </p:spPr>
      </p:cxnSp>
      <p:sp>
        <p:nvSpPr>
          <p:cNvPr id="19" name="Flowchart: Terminator 18"/>
          <p:cNvSpPr/>
          <p:nvPr/>
        </p:nvSpPr>
        <p:spPr>
          <a:xfrm rot="20589555">
            <a:off x="5562914" y="521028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0" name="Flowchart: Terminator 19"/>
          <p:cNvSpPr/>
          <p:nvPr/>
        </p:nvSpPr>
        <p:spPr>
          <a:xfrm>
            <a:off x="6359087" y="541020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1" name="Flowchart: Terminator 20"/>
          <p:cNvSpPr/>
          <p:nvPr/>
        </p:nvSpPr>
        <p:spPr>
          <a:xfrm rot="1256078">
            <a:off x="7342388" y="5166638"/>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2" name="Flowchart: Terminator 21"/>
          <p:cNvSpPr/>
          <p:nvPr/>
        </p:nvSpPr>
        <p:spPr>
          <a:xfrm>
            <a:off x="8773467" y="541020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3" name="Flowchart: Terminator 22"/>
          <p:cNvSpPr/>
          <p:nvPr/>
        </p:nvSpPr>
        <p:spPr>
          <a:xfrm rot="522867">
            <a:off x="8239095" y="4862850"/>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4" name="Flowchart: Terminator 23"/>
          <p:cNvSpPr/>
          <p:nvPr/>
        </p:nvSpPr>
        <p:spPr>
          <a:xfrm rot="20739477">
            <a:off x="7127184" y="4484621"/>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5" name="Flowchart: Terminator 24"/>
          <p:cNvSpPr/>
          <p:nvPr/>
        </p:nvSpPr>
        <p:spPr>
          <a:xfrm>
            <a:off x="5019638" y="476206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6" name="Flowchart: Terminator 25"/>
          <p:cNvSpPr/>
          <p:nvPr/>
        </p:nvSpPr>
        <p:spPr>
          <a:xfrm>
            <a:off x="3696107" y="4465876"/>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7" name="Flowchart: Terminator 26"/>
          <p:cNvSpPr/>
          <p:nvPr/>
        </p:nvSpPr>
        <p:spPr>
          <a:xfrm rot="923157">
            <a:off x="4589746" y="410294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8" name="Flowchart: Terminator 27"/>
          <p:cNvSpPr/>
          <p:nvPr/>
        </p:nvSpPr>
        <p:spPr>
          <a:xfrm rot="21290658">
            <a:off x="6082142" y="3990197"/>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29" name="Flowchart: Terminator 28"/>
          <p:cNvSpPr/>
          <p:nvPr/>
        </p:nvSpPr>
        <p:spPr>
          <a:xfrm rot="969186">
            <a:off x="6966205" y="3678127"/>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0" name="Flowchart: Terminator 29"/>
          <p:cNvSpPr/>
          <p:nvPr/>
        </p:nvSpPr>
        <p:spPr>
          <a:xfrm rot="20765896">
            <a:off x="5442014" y="360406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1" name="Flowchart: Terminator 30"/>
          <p:cNvSpPr/>
          <p:nvPr/>
        </p:nvSpPr>
        <p:spPr>
          <a:xfrm>
            <a:off x="5904618" y="3057318"/>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2" name="Flowchart: Terminator 31"/>
          <p:cNvSpPr/>
          <p:nvPr/>
        </p:nvSpPr>
        <p:spPr>
          <a:xfrm rot="20407413">
            <a:off x="4329438" y="344826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3" name="Flowchart: Terminator 32"/>
          <p:cNvSpPr/>
          <p:nvPr/>
        </p:nvSpPr>
        <p:spPr>
          <a:xfrm>
            <a:off x="3098553" y="4007741"/>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4" name="Flowchart: Terminator 33"/>
          <p:cNvSpPr/>
          <p:nvPr/>
        </p:nvSpPr>
        <p:spPr>
          <a:xfrm rot="2356188">
            <a:off x="8277188" y="4160839"/>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5" name="Flowchart: Terminator 34"/>
          <p:cNvSpPr/>
          <p:nvPr/>
        </p:nvSpPr>
        <p:spPr>
          <a:xfrm rot="969186">
            <a:off x="7487450" y="324968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6" name="Flowchart: Terminator 35"/>
          <p:cNvSpPr/>
          <p:nvPr/>
        </p:nvSpPr>
        <p:spPr>
          <a:xfrm rot="2658779">
            <a:off x="8900338" y="4092795"/>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7" name="Can 36"/>
          <p:cNvSpPr/>
          <p:nvPr/>
        </p:nvSpPr>
        <p:spPr>
          <a:xfrm rot="5633581">
            <a:off x="500744" y="1717439"/>
            <a:ext cx="2143003" cy="2813600"/>
          </a:xfrm>
          <a:prstGeom prst="can">
            <a:avLst/>
          </a:prstGeom>
          <a:solidFill>
            <a:srgbClr val="F79646"/>
          </a:solidFill>
          <a:ln w="25400" cap="flat" cmpd="sng" algn="ctr">
            <a:solidFill>
              <a:srgbClr val="F79646">
                <a:shade val="50000"/>
              </a:srgbClr>
            </a:solidFill>
            <a:prstDash val="solid"/>
          </a:ln>
          <a:effectLst/>
        </p:spPr>
        <p:txBody>
          <a:bodyPr rtlCol="0" anchor="ctr"/>
          <a:lstStyle/>
          <a:p>
            <a:pPr algn="ctr">
              <a:defRPr/>
            </a:pPr>
            <a:endParaRPr lang="en-US" kern="0" dirty="0">
              <a:solidFill>
                <a:prstClr val="white"/>
              </a:solidFill>
              <a:latin typeface="Arial"/>
            </a:endParaRPr>
          </a:p>
        </p:txBody>
      </p:sp>
      <p:sp>
        <p:nvSpPr>
          <p:cNvPr id="38" name="Flowchart: Terminator 37"/>
          <p:cNvSpPr/>
          <p:nvPr/>
        </p:nvSpPr>
        <p:spPr>
          <a:xfrm rot="2144016">
            <a:off x="2475609" y="3165466"/>
            <a:ext cx="1447800" cy="457200"/>
          </a:xfrm>
          <a:prstGeom prst="flowChartTerminator">
            <a:avLst/>
          </a:prstGeom>
          <a:solidFill>
            <a:srgbClr val="F79646">
              <a:lumMod val="20000"/>
              <a:lumOff val="80000"/>
            </a:srgbClr>
          </a:solidFill>
          <a:ln>
            <a:solidFill>
              <a:sysClr val="windowText" lastClr="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defRPr/>
            </a:pPr>
            <a:endParaRPr lang="en-US" kern="0" dirty="0">
              <a:solidFill>
                <a:prstClr val="white"/>
              </a:solidFill>
              <a:latin typeface="Arial"/>
            </a:endParaRPr>
          </a:p>
        </p:txBody>
      </p:sp>
      <p:sp>
        <p:nvSpPr>
          <p:cNvPr id="39" name="Rectangle 38"/>
          <p:cNvSpPr/>
          <p:nvPr/>
        </p:nvSpPr>
        <p:spPr>
          <a:xfrm rot="5662115">
            <a:off x="439323" y="2574354"/>
            <a:ext cx="2135649" cy="1119373"/>
          </a:xfrm>
          <a:prstGeom prst="rect">
            <a:avLst/>
          </a:prstGeom>
          <a:solidFill>
            <a:sysClr val="window" lastClr="FFFFFF"/>
          </a:solidFill>
          <a:ln w="25400" cap="flat" cmpd="sng" algn="ctr">
            <a:solidFill>
              <a:sysClr val="windowText" lastClr="000000"/>
            </a:solidFill>
            <a:prstDash val="solid"/>
          </a:ln>
          <a:effectLst/>
        </p:spPr>
        <p:txBody>
          <a:bodyPr rtlCol="0" anchor="t"/>
          <a:lstStyle/>
          <a:p>
            <a:pPr algn="ctr">
              <a:defRPr/>
            </a:pPr>
            <a:r>
              <a:rPr lang="en-US" kern="0" dirty="0">
                <a:solidFill>
                  <a:prstClr val="black"/>
                </a:solidFill>
                <a:latin typeface="Arial"/>
              </a:rPr>
              <a:t>Opioid Rx</a:t>
            </a:r>
          </a:p>
          <a:p>
            <a:pPr algn="ctr">
              <a:defRPr/>
            </a:pPr>
            <a:r>
              <a:rPr lang="en-US" sz="1100" i="1" kern="0" dirty="0">
                <a:solidFill>
                  <a:prstClr val="black"/>
                </a:solidFill>
                <a:latin typeface="Arial"/>
              </a:rPr>
              <a:t>Take 1 tab every 4 hours PRN</a:t>
            </a:r>
          </a:p>
          <a:p>
            <a:pPr algn="ctr">
              <a:defRPr/>
            </a:pPr>
            <a:r>
              <a:rPr lang="en-US" sz="1100" i="1" kern="0" dirty="0">
                <a:solidFill>
                  <a:prstClr val="black"/>
                </a:solidFill>
                <a:latin typeface="Arial"/>
              </a:rPr>
              <a:t>Do not take if pregnant</a:t>
            </a:r>
          </a:p>
          <a:p>
            <a:pPr algn="ctr">
              <a:defRPr/>
            </a:pPr>
            <a:r>
              <a:rPr lang="en-US" sz="1100" i="1" kern="0" dirty="0">
                <a:solidFill>
                  <a:prstClr val="black"/>
                </a:solidFill>
                <a:latin typeface="Arial"/>
              </a:rPr>
              <a:t>Check wit h</a:t>
            </a:r>
          </a:p>
        </p:txBody>
      </p:sp>
    </p:spTree>
    <p:extLst>
      <p:ext uri="{BB962C8B-B14F-4D97-AF65-F5344CB8AC3E}">
        <p14:creationId xmlns:p14="http://schemas.microsoft.com/office/powerpoint/2010/main" val="2126592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74</a:t>
            </a:fld>
            <a:endParaRPr lang="en-US" dirty="0"/>
          </a:p>
        </p:txBody>
      </p:sp>
      <p:graphicFrame>
        <p:nvGraphicFramePr>
          <p:cNvPr id="8" name="Chart 7"/>
          <p:cNvGraphicFramePr>
            <a:graphicFrameLocks noGrp="1"/>
          </p:cNvGraphicFramePr>
          <p:nvPr>
            <p:extLst/>
          </p:nvPr>
        </p:nvGraphicFramePr>
        <p:xfrm>
          <a:off x="1976114" y="378318"/>
          <a:ext cx="8234687" cy="59780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7846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75</a:t>
            </a:fld>
            <a:endParaRPr lang="en-US" dirty="0"/>
          </a:p>
        </p:txBody>
      </p:sp>
      <p:sp>
        <p:nvSpPr>
          <p:cNvPr id="3" name="Title 1"/>
          <p:cNvSpPr txBox="1">
            <a:spLocks/>
          </p:cNvSpPr>
          <p:nvPr/>
        </p:nvSpPr>
        <p:spPr>
          <a:xfrm>
            <a:off x="1981200" y="228600"/>
            <a:ext cx="8229600" cy="914400"/>
          </a:xfrm>
          <a:prstGeom prst="rect">
            <a:avLst/>
          </a:prstGeom>
          <a:solidFill>
            <a:srgbClr val="305950"/>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defRPr/>
            </a:pPr>
            <a:r>
              <a:rPr lang="en-US" sz="3800" dirty="0">
                <a:solidFill>
                  <a:sysClr val="window" lastClr="FFFFFF"/>
                </a:solidFill>
                <a:latin typeface="Arial"/>
              </a:rPr>
              <a:t>Project Structure</a:t>
            </a:r>
            <a:endParaRPr lang="en-US" sz="1800" i="1" dirty="0">
              <a:solidFill>
                <a:sysClr val="window" lastClr="FFFFFF"/>
              </a:solidFill>
              <a:latin typeface="Arial"/>
            </a:endParaRPr>
          </a:p>
        </p:txBody>
      </p:sp>
      <p:graphicFrame>
        <p:nvGraphicFramePr>
          <p:cNvPr id="5" name="Diagram 4"/>
          <p:cNvGraphicFramePr/>
          <p:nvPr>
            <p:extLst/>
          </p:nvPr>
        </p:nvGraphicFramePr>
        <p:xfrm>
          <a:off x="1676400" y="1371600"/>
          <a:ext cx="8839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Isosceles Triangle 5"/>
          <p:cNvSpPr/>
          <p:nvPr/>
        </p:nvSpPr>
        <p:spPr>
          <a:xfrm rot="3723274">
            <a:off x="4847415" y="2158118"/>
            <a:ext cx="457200" cy="381000"/>
          </a:xfrm>
          <a:prstGeom prst="triangl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solidFill>
                <a:prstClr val="white"/>
              </a:solidFill>
              <a:latin typeface="Arial"/>
            </a:endParaRPr>
          </a:p>
        </p:txBody>
      </p:sp>
      <p:sp>
        <p:nvSpPr>
          <p:cNvPr id="7" name="Isosceles Triangle 6"/>
          <p:cNvSpPr/>
          <p:nvPr/>
        </p:nvSpPr>
        <p:spPr>
          <a:xfrm rot="7779679">
            <a:off x="6993075" y="2164468"/>
            <a:ext cx="457200" cy="381000"/>
          </a:xfrm>
          <a:prstGeom prst="triangl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solidFill>
                <a:prstClr val="white"/>
              </a:solidFill>
              <a:latin typeface="Arial"/>
            </a:endParaRPr>
          </a:p>
        </p:txBody>
      </p:sp>
      <p:sp>
        <p:nvSpPr>
          <p:cNvPr id="8" name="Isosceles Triangle 7"/>
          <p:cNvSpPr/>
          <p:nvPr/>
        </p:nvSpPr>
        <p:spPr>
          <a:xfrm rot="11037771">
            <a:off x="7785019" y="3848100"/>
            <a:ext cx="457200" cy="381000"/>
          </a:xfrm>
          <a:prstGeom prst="triangle">
            <a:avLst/>
          </a:prstGeom>
          <a:solidFill>
            <a:srgbClr val="49D1A3"/>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solidFill>
                <a:prstClr val="white"/>
              </a:solidFill>
              <a:latin typeface="Arial"/>
            </a:endParaRPr>
          </a:p>
        </p:txBody>
      </p:sp>
      <p:sp>
        <p:nvSpPr>
          <p:cNvPr id="9" name="Isosceles Triangle 8"/>
          <p:cNvSpPr/>
          <p:nvPr/>
        </p:nvSpPr>
        <p:spPr>
          <a:xfrm rot="14541121">
            <a:off x="6769555" y="5577943"/>
            <a:ext cx="457200" cy="381000"/>
          </a:xfrm>
          <a:prstGeom prst="triangle">
            <a:avLst/>
          </a:prstGeom>
          <a:solidFill>
            <a:srgbClr val="47DC57"/>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solidFill>
                <a:prstClr val="white"/>
              </a:solidFill>
              <a:latin typeface="Arial"/>
            </a:endParaRPr>
          </a:p>
        </p:txBody>
      </p:sp>
      <p:sp>
        <p:nvSpPr>
          <p:cNvPr id="10" name="Isosceles Triangle 9"/>
          <p:cNvSpPr/>
          <p:nvPr/>
        </p:nvSpPr>
        <p:spPr>
          <a:xfrm rot="17711131">
            <a:off x="4834134" y="5565622"/>
            <a:ext cx="457200" cy="381000"/>
          </a:xfrm>
          <a:prstGeom prst="triangle">
            <a:avLst/>
          </a:prstGeom>
          <a:solidFill>
            <a:srgbClr val="8DE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solidFill>
                <a:prstClr val="white"/>
              </a:solidFill>
              <a:latin typeface="Arial"/>
            </a:endParaRPr>
          </a:p>
        </p:txBody>
      </p:sp>
      <p:sp>
        <p:nvSpPr>
          <p:cNvPr id="11" name="Isosceles Triangle 10"/>
          <p:cNvSpPr/>
          <p:nvPr/>
        </p:nvSpPr>
        <p:spPr>
          <a:xfrm rot="21418728">
            <a:off x="3819723" y="3844541"/>
            <a:ext cx="457200" cy="381000"/>
          </a:xfrm>
          <a:prstGeom prst="triangle">
            <a:avLst/>
          </a:prstGeom>
          <a:solidFill>
            <a:srgbClr val="EEEF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defRPr/>
            </a:pPr>
            <a:endParaRPr lang="en-US" kern="0" dirty="0">
              <a:solidFill>
                <a:prstClr val="white"/>
              </a:solidFill>
              <a:latin typeface="Arial"/>
            </a:endParaRPr>
          </a:p>
        </p:txBody>
      </p:sp>
      <p:sp>
        <p:nvSpPr>
          <p:cNvPr id="12" name="Donut 11"/>
          <p:cNvSpPr/>
          <p:nvPr/>
        </p:nvSpPr>
        <p:spPr>
          <a:xfrm>
            <a:off x="3514923" y="2197574"/>
            <a:ext cx="1676400" cy="1676400"/>
          </a:xfrm>
          <a:prstGeom prst="donut">
            <a:avLst>
              <a:gd name="adj" fmla="val 6980"/>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algn="ctr">
              <a:defRPr/>
            </a:pPr>
            <a:endParaRPr lang="en-US" kern="0" dirty="0">
              <a:solidFill>
                <a:prstClr val="black"/>
              </a:solidFill>
              <a:latin typeface="Arial"/>
            </a:endParaRPr>
          </a:p>
        </p:txBody>
      </p:sp>
      <p:sp>
        <p:nvSpPr>
          <p:cNvPr id="2" name="TextBox 1"/>
          <p:cNvSpPr txBox="1"/>
          <p:nvPr/>
        </p:nvSpPr>
        <p:spPr>
          <a:xfrm>
            <a:off x="8918847" y="5077971"/>
            <a:ext cx="1428206" cy="923330"/>
          </a:xfrm>
          <a:prstGeom prst="rect">
            <a:avLst/>
          </a:prstGeom>
          <a:noFill/>
        </p:spPr>
        <p:txBody>
          <a:bodyPr wrap="square" rtlCol="0">
            <a:spAutoFit/>
          </a:bodyPr>
          <a:lstStyle/>
          <a:p>
            <a:r>
              <a:rPr lang="en-US" dirty="0"/>
              <a:t>…and Considering Alternatives</a:t>
            </a:r>
          </a:p>
        </p:txBody>
      </p:sp>
    </p:spTree>
    <p:extLst>
      <p:ext uri="{BB962C8B-B14F-4D97-AF65-F5344CB8AC3E}">
        <p14:creationId xmlns:p14="http://schemas.microsoft.com/office/powerpoint/2010/main" val="39620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p:cNvPicPr>
            <a:picLocks noChangeAspect="1"/>
          </p:cNvPicPr>
          <p:nvPr/>
        </p:nvPicPr>
        <p:blipFill rotWithShape="1">
          <a:blip r:embed="rId3"/>
          <a:srcRect l="14960" t="20205" r="25108" b="39444"/>
          <a:stretch/>
        </p:blipFill>
        <p:spPr>
          <a:xfrm>
            <a:off x="8395739" y="5955869"/>
            <a:ext cx="1987035" cy="752530"/>
          </a:xfrm>
          <a:prstGeom prst="rect">
            <a:avLst/>
          </a:prstGeom>
        </p:spPr>
      </p:pic>
      <p:pic>
        <p:nvPicPr>
          <p:cNvPr id="7" name="Content Placeholder 7"/>
          <p:cNvPicPr>
            <a:picLocks noChangeAspect="1"/>
          </p:cNvPicPr>
          <p:nvPr/>
        </p:nvPicPr>
        <p:blipFill rotWithShape="1">
          <a:blip r:embed="rId4"/>
          <a:srcRect l="17364" t="25710" r="14038" b="35319"/>
          <a:stretch/>
        </p:blipFill>
        <p:spPr>
          <a:xfrm>
            <a:off x="2396535" y="2336705"/>
            <a:ext cx="7986238" cy="2552132"/>
          </a:xfrm>
          <a:prstGeom prst="rect">
            <a:avLst/>
          </a:prstGeom>
        </p:spPr>
      </p:pic>
      <p:sp>
        <p:nvSpPr>
          <p:cNvPr id="2" name="Title 1"/>
          <p:cNvSpPr>
            <a:spLocks noGrp="1"/>
          </p:cNvSpPr>
          <p:nvPr>
            <p:ph type="title"/>
          </p:nvPr>
        </p:nvSpPr>
        <p:spPr/>
        <p:txBody>
          <a:bodyPr>
            <a:normAutofit/>
          </a:bodyPr>
          <a:lstStyle/>
          <a:p>
            <a:r>
              <a:rPr lang="en-US" dirty="0"/>
              <a:t>Low Dose Naltrexone (LDN)</a:t>
            </a:r>
          </a:p>
        </p:txBody>
      </p:sp>
      <p:sp>
        <p:nvSpPr>
          <p:cNvPr id="3" name="Content Placeholder 2"/>
          <p:cNvSpPr>
            <a:spLocks noGrp="1"/>
          </p:cNvSpPr>
          <p:nvPr>
            <p:ph idx="1"/>
          </p:nvPr>
        </p:nvSpPr>
        <p:spPr>
          <a:xfrm>
            <a:off x="3020589" y="1443919"/>
            <a:ext cx="2857500" cy="892787"/>
          </a:xfrm>
        </p:spPr>
        <p:txBody>
          <a:bodyPr>
            <a:normAutofit/>
          </a:bodyPr>
          <a:lstStyle/>
          <a:p>
            <a:pPr marL="257175" indent="-257175">
              <a:buSzPct val="80000"/>
              <a:buFont typeface="Wingdings" panose="05000000000000000000" pitchFamily="2" charset="2"/>
              <a:buChar char="Ø"/>
            </a:pPr>
            <a:r>
              <a:rPr lang="en-US" dirty="0"/>
              <a:t>Review</a:t>
            </a:r>
          </a:p>
          <a:p>
            <a:pPr marL="600075" lvl="1" indent="-257175">
              <a:buSzPct val="80000"/>
              <a:buFont typeface="Wingdings" panose="05000000000000000000" pitchFamily="2" charset="2"/>
              <a:buChar char="Ø"/>
            </a:pPr>
            <a:r>
              <a:rPr lang="en-US" sz="1500" dirty="0"/>
              <a:t>2018 Publication</a:t>
            </a:r>
          </a:p>
        </p:txBody>
      </p:sp>
      <p:sp>
        <p:nvSpPr>
          <p:cNvPr id="6" name="Down Arrow 5"/>
          <p:cNvSpPr/>
          <p:nvPr/>
        </p:nvSpPr>
        <p:spPr>
          <a:xfrm>
            <a:off x="1982482" y="3144324"/>
            <a:ext cx="204107" cy="1445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4155816" y="3307551"/>
            <a:ext cx="2335337" cy="524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Tree>
    <p:extLst>
      <p:ext uri="{BB962C8B-B14F-4D97-AF65-F5344CB8AC3E}">
        <p14:creationId xmlns:p14="http://schemas.microsoft.com/office/powerpoint/2010/main" val="2277176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476" y="545763"/>
            <a:ext cx="7886700" cy="994172"/>
          </a:xfrm>
        </p:spPr>
        <p:txBody>
          <a:bodyPr>
            <a:normAutofit/>
          </a:bodyPr>
          <a:lstStyle/>
          <a:p>
            <a:r>
              <a:rPr lang="en-US" sz="2100" dirty="0"/>
              <a:t>3 qualitatively distinct effects in relation to the drug concentration:</a:t>
            </a:r>
            <a:br>
              <a:rPr lang="en-US" sz="2100" dirty="0"/>
            </a:br>
            <a:endParaRPr lang="en-US" sz="2100" dirty="0"/>
          </a:p>
        </p:txBody>
      </p:sp>
      <p:pic>
        <p:nvPicPr>
          <p:cNvPr id="5" name="Content Placeholder 4"/>
          <p:cNvPicPr>
            <a:picLocks noGrp="1" noChangeAspect="1"/>
          </p:cNvPicPr>
          <p:nvPr>
            <p:ph idx="1"/>
          </p:nvPr>
        </p:nvPicPr>
        <p:blipFill rotWithShape="1">
          <a:blip r:embed="rId3"/>
          <a:srcRect l="3149" t="16237" r="5866" b="64500"/>
          <a:stretch/>
        </p:blipFill>
        <p:spPr>
          <a:xfrm>
            <a:off x="5667356" y="6165670"/>
            <a:ext cx="4465069" cy="531747"/>
          </a:xfrm>
          <a:prstGeom prst="rect">
            <a:avLst/>
          </a:prstGeom>
        </p:spPr>
      </p:pic>
      <p:pic>
        <p:nvPicPr>
          <p:cNvPr id="6" name="Picture 5"/>
          <p:cNvPicPr>
            <a:picLocks noChangeAspect="1"/>
          </p:cNvPicPr>
          <p:nvPr/>
        </p:nvPicPr>
        <p:blipFill rotWithShape="1">
          <a:blip r:embed="rId3"/>
          <a:srcRect l="3214" t="50870" r="58261" b="14086"/>
          <a:stretch/>
        </p:blipFill>
        <p:spPr>
          <a:xfrm>
            <a:off x="2154175" y="1251576"/>
            <a:ext cx="7689743" cy="3934378"/>
          </a:xfrm>
          <a:prstGeom prst="rect">
            <a:avLst/>
          </a:prstGeom>
        </p:spPr>
      </p:pic>
      <p:pic>
        <p:nvPicPr>
          <p:cNvPr id="8" name="Picture 7"/>
          <p:cNvPicPr>
            <a:picLocks noChangeAspect="1"/>
          </p:cNvPicPr>
          <p:nvPr/>
        </p:nvPicPr>
        <p:blipFill rotWithShape="1">
          <a:blip r:embed="rId3"/>
          <a:srcRect l="29379" t="73901" r="60270" b="14086"/>
          <a:stretch/>
        </p:blipFill>
        <p:spPr>
          <a:xfrm>
            <a:off x="7394737" y="3839197"/>
            <a:ext cx="2729879" cy="1781990"/>
          </a:xfrm>
          <a:prstGeom prst="rect">
            <a:avLst/>
          </a:prstGeom>
        </p:spPr>
      </p:pic>
      <p:pic>
        <p:nvPicPr>
          <p:cNvPr id="9" name="Picture 8"/>
          <p:cNvPicPr>
            <a:picLocks noChangeAspect="1"/>
          </p:cNvPicPr>
          <p:nvPr/>
        </p:nvPicPr>
        <p:blipFill rotWithShape="1">
          <a:blip r:embed="rId4"/>
          <a:srcRect l="2606" t="79538" r="58064" b="7318"/>
          <a:stretch/>
        </p:blipFill>
        <p:spPr>
          <a:xfrm>
            <a:off x="1524002" y="5420549"/>
            <a:ext cx="2943485" cy="553334"/>
          </a:xfrm>
          <a:prstGeom prst="rect">
            <a:avLst/>
          </a:prstGeom>
        </p:spPr>
      </p:pic>
    </p:spTree>
    <p:extLst>
      <p:ext uri="{BB962C8B-B14F-4D97-AF65-F5344CB8AC3E}">
        <p14:creationId xmlns:p14="http://schemas.microsoft.com/office/powerpoint/2010/main" val="1747463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Vermont Legislature</a:t>
            </a:r>
          </a:p>
        </p:txBody>
      </p:sp>
      <p:sp>
        <p:nvSpPr>
          <p:cNvPr id="3" name="Content Placeholder 2"/>
          <p:cNvSpPr>
            <a:spLocks noGrp="1"/>
          </p:cNvSpPr>
          <p:nvPr>
            <p:ph idx="1"/>
          </p:nvPr>
        </p:nvSpPr>
        <p:spPr>
          <a:xfrm>
            <a:off x="1981200" y="1371600"/>
            <a:ext cx="8229600" cy="4807470"/>
          </a:xfrm>
        </p:spPr>
        <p:txBody>
          <a:bodyPr>
            <a:normAutofit fontScale="92500" lnSpcReduction="10000"/>
          </a:bodyPr>
          <a:lstStyle/>
          <a:p>
            <a:r>
              <a:rPr lang="en-US" dirty="0"/>
              <a:t>Difficulty in obtaining insurance approval for compounded medications but NOT for opioids despite lack of evidence in chronic pain management</a:t>
            </a:r>
          </a:p>
          <a:p>
            <a:pPr marL="0" indent="0">
              <a:buNone/>
            </a:pPr>
            <a:endParaRPr lang="en-US" dirty="0"/>
          </a:p>
          <a:p>
            <a:r>
              <a:rPr lang="en-US" dirty="0"/>
              <a:t>Testified to Committees</a:t>
            </a:r>
          </a:p>
          <a:p>
            <a:pPr lvl="1"/>
            <a:r>
              <a:rPr lang="en-US" dirty="0"/>
              <a:t>Senate Health and Welfare </a:t>
            </a:r>
          </a:p>
          <a:p>
            <a:pPr lvl="1"/>
            <a:r>
              <a:rPr lang="en-US" dirty="0"/>
              <a:t>House Human Services</a:t>
            </a:r>
          </a:p>
          <a:p>
            <a:pPr marL="457200" lvl="1" indent="0">
              <a:buNone/>
            </a:pPr>
            <a:endParaRPr lang="en-US" dirty="0"/>
          </a:p>
          <a:p>
            <a:r>
              <a:rPr lang="en-US" dirty="0"/>
              <a:t>Worked with VT Medicaid Subsequently</a:t>
            </a:r>
          </a:p>
        </p:txBody>
      </p:sp>
    </p:spTree>
    <p:extLst>
      <p:ext uri="{BB962C8B-B14F-4D97-AF65-F5344CB8AC3E}">
        <p14:creationId xmlns:p14="http://schemas.microsoft.com/office/powerpoint/2010/main" val="26198688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Vermont Medicaid Pilot</a:t>
            </a:r>
          </a:p>
        </p:txBody>
      </p:sp>
      <p:sp>
        <p:nvSpPr>
          <p:cNvPr id="3" name="Content Placeholder 2"/>
          <p:cNvSpPr>
            <a:spLocks noGrp="1"/>
          </p:cNvSpPr>
          <p:nvPr>
            <p:ph idx="1"/>
          </p:nvPr>
        </p:nvSpPr>
        <p:spPr>
          <a:xfrm>
            <a:off x="1981200" y="1371600"/>
            <a:ext cx="8229600" cy="2074414"/>
          </a:xfrm>
        </p:spPr>
        <p:txBody>
          <a:bodyPr>
            <a:normAutofit fontScale="92500" lnSpcReduction="10000"/>
          </a:bodyPr>
          <a:lstStyle/>
          <a:p>
            <a:r>
              <a:rPr lang="en-US" dirty="0"/>
              <a:t>Free 2 month trial of LDN for Medicaid Patients</a:t>
            </a:r>
          </a:p>
          <a:p>
            <a:r>
              <a:rPr lang="en-US" dirty="0"/>
              <a:t>Developed novel dosing regimen</a:t>
            </a:r>
          </a:p>
          <a:p>
            <a:r>
              <a:rPr lang="en-US" dirty="0"/>
              <a:t>Followed all patients on LDN</a:t>
            </a:r>
          </a:p>
          <a:p>
            <a:r>
              <a:rPr lang="en-US" dirty="0"/>
              <a:t>Phone or OV follow-up</a:t>
            </a:r>
          </a:p>
        </p:txBody>
      </p:sp>
    </p:spTree>
    <p:extLst>
      <p:ext uri="{BB962C8B-B14F-4D97-AF65-F5344CB8AC3E}">
        <p14:creationId xmlns:p14="http://schemas.microsoft.com/office/powerpoint/2010/main" val="64380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6146" y="2489754"/>
            <a:ext cx="611964" cy="887067"/>
          </a:xfrm>
          <a:prstGeom prst="rect">
            <a:avLst/>
          </a:prstGeom>
        </p:spPr>
      </p:pic>
      <p:sp>
        <p:nvSpPr>
          <p:cNvPr id="6" name="Oval 5"/>
          <p:cNvSpPr/>
          <p:nvPr/>
        </p:nvSpPr>
        <p:spPr>
          <a:xfrm>
            <a:off x="1717814" y="3395456"/>
            <a:ext cx="1446143" cy="5888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Times New Roman" panose="02020603050405020304"/>
              </a:rPr>
              <a:t>Person seeks treatment  </a:t>
            </a:r>
          </a:p>
        </p:txBody>
      </p:sp>
      <p:cxnSp>
        <p:nvCxnSpPr>
          <p:cNvPr id="8" name="Straight Arrow Connector 7"/>
          <p:cNvCxnSpPr>
            <a:stCxn id="3" idx="3"/>
            <a:endCxn id="12" idx="1"/>
          </p:cNvCxnSpPr>
          <p:nvPr/>
        </p:nvCxnSpPr>
        <p:spPr>
          <a:xfrm>
            <a:off x="2788110" y="2933287"/>
            <a:ext cx="659818" cy="74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47929" y="2586658"/>
            <a:ext cx="796909" cy="7081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Times New Roman" panose="02020603050405020304"/>
              </a:rPr>
              <a:t>Call </a:t>
            </a:r>
          </a:p>
          <a:p>
            <a:pPr algn="ctr"/>
            <a:r>
              <a:rPr lang="en-US" sz="1200" dirty="0">
                <a:solidFill>
                  <a:prstClr val="black"/>
                </a:solidFill>
                <a:latin typeface="Times New Roman" panose="02020603050405020304"/>
              </a:rPr>
              <a:t>2-1-1</a:t>
            </a:r>
          </a:p>
        </p:txBody>
      </p:sp>
      <p:sp>
        <p:nvSpPr>
          <p:cNvPr id="13" name="Title 12"/>
          <p:cNvSpPr>
            <a:spLocks noGrp="1"/>
          </p:cNvSpPr>
          <p:nvPr>
            <p:ph type="title"/>
          </p:nvPr>
        </p:nvSpPr>
        <p:spPr>
          <a:xfrm>
            <a:off x="1717515" y="481832"/>
            <a:ext cx="7886700" cy="609781"/>
          </a:xfrm>
        </p:spPr>
        <p:txBody>
          <a:bodyPr>
            <a:normAutofit fontScale="90000"/>
          </a:bodyPr>
          <a:lstStyle/>
          <a:p>
            <a:r>
              <a:rPr lang="en-US" dirty="0"/>
              <a:t>General Process Flow</a:t>
            </a:r>
          </a:p>
        </p:txBody>
      </p:sp>
      <p:sp>
        <p:nvSpPr>
          <p:cNvPr id="15" name="Flowchart: Decision 14"/>
          <p:cNvSpPr/>
          <p:nvPr/>
        </p:nvSpPr>
        <p:spPr>
          <a:xfrm>
            <a:off x="4475922" y="2435448"/>
            <a:ext cx="1118170" cy="1010587"/>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Times New Roman" panose="02020603050405020304"/>
              </a:rPr>
              <a:t>After Hours</a:t>
            </a:r>
          </a:p>
        </p:txBody>
      </p:sp>
      <p:cxnSp>
        <p:nvCxnSpPr>
          <p:cNvPr id="16" name="Straight Arrow Connector 15"/>
          <p:cNvCxnSpPr>
            <a:endCxn id="15" idx="1"/>
          </p:cNvCxnSpPr>
          <p:nvPr/>
        </p:nvCxnSpPr>
        <p:spPr>
          <a:xfrm>
            <a:off x="4244838" y="2940741"/>
            <a:ext cx="268355"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490604" y="3984350"/>
            <a:ext cx="1058518" cy="611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Times New Roman" panose="02020603050405020304"/>
              </a:rPr>
              <a:t>Patient referred to  Local Hub</a:t>
            </a:r>
          </a:p>
        </p:txBody>
      </p:sp>
      <p:sp>
        <p:nvSpPr>
          <p:cNvPr id="20" name="Rectangle 19"/>
          <p:cNvSpPr/>
          <p:nvPr/>
        </p:nvSpPr>
        <p:spPr>
          <a:xfrm>
            <a:off x="7490604" y="1950582"/>
            <a:ext cx="1058518" cy="6112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Times New Roman" panose="02020603050405020304"/>
              </a:rPr>
              <a:t>After-Hours Hub</a:t>
            </a:r>
          </a:p>
        </p:txBody>
      </p:sp>
      <p:cxnSp>
        <p:nvCxnSpPr>
          <p:cNvPr id="22" name="Straight Arrow Connector 21"/>
          <p:cNvCxnSpPr>
            <a:stCxn id="15" idx="3"/>
            <a:endCxn id="19" idx="0"/>
          </p:cNvCxnSpPr>
          <p:nvPr/>
        </p:nvCxnSpPr>
        <p:spPr>
          <a:xfrm>
            <a:off x="5534440" y="2940742"/>
            <a:ext cx="2485424" cy="10436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flipV="1">
            <a:off x="5534440" y="2256211"/>
            <a:ext cx="1956164" cy="6845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271603" y="2374552"/>
            <a:ext cx="436658" cy="300082"/>
          </a:xfrm>
          <a:prstGeom prst="rect">
            <a:avLst/>
          </a:prstGeom>
          <a:noFill/>
        </p:spPr>
        <p:txBody>
          <a:bodyPr wrap="none" rtlCol="0">
            <a:spAutoFit/>
          </a:bodyPr>
          <a:lstStyle/>
          <a:p>
            <a:r>
              <a:rPr lang="en-US" sz="1350" dirty="0">
                <a:solidFill>
                  <a:prstClr val="black"/>
                </a:solidFill>
                <a:latin typeface="Times New Roman" panose="02020603050405020304"/>
              </a:rPr>
              <a:t>Yes</a:t>
            </a:r>
          </a:p>
        </p:txBody>
      </p:sp>
      <p:sp>
        <p:nvSpPr>
          <p:cNvPr id="31" name="TextBox 30"/>
          <p:cNvSpPr txBox="1"/>
          <p:nvPr/>
        </p:nvSpPr>
        <p:spPr>
          <a:xfrm>
            <a:off x="6384846" y="3336081"/>
            <a:ext cx="396262" cy="300082"/>
          </a:xfrm>
          <a:prstGeom prst="rect">
            <a:avLst/>
          </a:prstGeom>
          <a:noFill/>
        </p:spPr>
        <p:txBody>
          <a:bodyPr wrap="none" rtlCol="0">
            <a:spAutoFit/>
          </a:bodyPr>
          <a:lstStyle/>
          <a:p>
            <a:r>
              <a:rPr lang="en-US" sz="1350" dirty="0">
                <a:solidFill>
                  <a:prstClr val="black"/>
                </a:solidFill>
                <a:latin typeface="Times New Roman" panose="02020603050405020304"/>
              </a:rPr>
              <a:t>No</a:t>
            </a:r>
          </a:p>
        </p:txBody>
      </p:sp>
      <p:sp>
        <p:nvSpPr>
          <p:cNvPr id="38" name="Oval 37"/>
          <p:cNvSpPr/>
          <p:nvPr/>
        </p:nvSpPr>
        <p:spPr>
          <a:xfrm>
            <a:off x="7170067" y="5164676"/>
            <a:ext cx="1699592" cy="685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black"/>
                </a:solidFill>
                <a:latin typeface="Times New Roman" panose="02020603050405020304"/>
              </a:rPr>
              <a:t>Assessment, evaluation, referral</a:t>
            </a:r>
          </a:p>
        </p:txBody>
      </p:sp>
      <p:cxnSp>
        <p:nvCxnSpPr>
          <p:cNvPr id="39" name="Straight Arrow Connector 38"/>
          <p:cNvCxnSpPr>
            <a:stCxn id="19" idx="2"/>
            <a:endCxn id="38" idx="0"/>
          </p:cNvCxnSpPr>
          <p:nvPr/>
        </p:nvCxnSpPr>
        <p:spPr>
          <a:xfrm flipH="1">
            <a:off x="8019864" y="4595606"/>
            <a:ext cx="1" cy="569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0" idx="3"/>
          </p:cNvCxnSpPr>
          <p:nvPr/>
        </p:nvCxnSpPr>
        <p:spPr>
          <a:xfrm>
            <a:off x="8549122" y="2256212"/>
            <a:ext cx="234818" cy="49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9" idx="0"/>
          </p:cNvCxnSpPr>
          <p:nvPr/>
        </p:nvCxnSpPr>
        <p:spPr>
          <a:xfrm flipH="1">
            <a:off x="8019863" y="2604108"/>
            <a:ext cx="1613874" cy="13802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8783939" y="1918307"/>
            <a:ext cx="1640552"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latin typeface="Times New Roman" panose="02020603050405020304"/>
              </a:rPr>
              <a:t>Assessment, information, referral</a:t>
            </a:r>
          </a:p>
        </p:txBody>
      </p:sp>
      <p:sp>
        <p:nvSpPr>
          <p:cNvPr id="53" name="Horizontal Scroll 52"/>
          <p:cNvSpPr/>
          <p:nvPr/>
        </p:nvSpPr>
        <p:spPr>
          <a:xfrm>
            <a:off x="8826800" y="3007513"/>
            <a:ext cx="1478423" cy="1019107"/>
          </a:xfrm>
          <a:prstGeom prst="horizont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black"/>
                </a:solidFill>
                <a:latin typeface="Times New Roman" panose="02020603050405020304"/>
              </a:rPr>
              <a:t>Information from assessment is sent to local Hub with appropriate security </a:t>
            </a:r>
          </a:p>
        </p:txBody>
      </p:sp>
    </p:spTree>
    <p:extLst>
      <p:ext uri="{BB962C8B-B14F-4D97-AF65-F5344CB8AC3E}">
        <p14:creationId xmlns:p14="http://schemas.microsoft.com/office/powerpoint/2010/main" val="21350026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Vermont Medicaid Pilot</a:t>
            </a:r>
          </a:p>
        </p:txBody>
      </p:sp>
      <p:sp>
        <p:nvSpPr>
          <p:cNvPr id="3" name="Content Placeholder 2"/>
          <p:cNvSpPr>
            <a:spLocks noGrp="1"/>
          </p:cNvSpPr>
          <p:nvPr>
            <p:ph idx="1"/>
          </p:nvPr>
        </p:nvSpPr>
        <p:spPr>
          <a:xfrm>
            <a:off x="1930628" y="2100774"/>
            <a:ext cx="3842069" cy="2330394"/>
          </a:xfrm>
        </p:spPr>
        <p:txBody>
          <a:bodyPr>
            <a:normAutofit fontScale="70000" lnSpcReduction="20000"/>
          </a:bodyPr>
          <a:lstStyle/>
          <a:p>
            <a:r>
              <a:rPr lang="en-US" dirty="0"/>
              <a:t>LDN as an Opioid Alternative</a:t>
            </a:r>
          </a:p>
          <a:p>
            <a:r>
              <a:rPr lang="en-US" b="1" dirty="0"/>
              <a:t>Evaluated first 109 Patients</a:t>
            </a:r>
          </a:p>
          <a:p>
            <a:r>
              <a:rPr lang="en-US" b="1" dirty="0"/>
              <a:t>Looked at Nociceptive, Neuropathic, and Mixed Pain States</a:t>
            </a:r>
          </a:p>
          <a:p>
            <a:r>
              <a:rPr lang="en-US" dirty="0"/>
              <a:t>Considered prior opioid use (Y/N)</a:t>
            </a:r>
          </a:p>
        </p:txBody>
      </p:sp>
      <p:pic>
        <p:nvPicPr>
          <p:cNvPr id="4" name="Picture 3"/>
          <p:cNvPicPr>
            <a:picLocks noChangeAspect="1"/>
          </p:cNvPicPr>
          <p:nvPr/>
        </p:nvPicPr>
        <p:blipFill rotWithShape="1">
          <a:blip r:embed="rId3"/>
          <a:srcRect l="32301" t="19128" r="22327" b="7713"/>
          <a:stretch/>
        </p:blipFill>
        <p:spPr>
          <a:xfrm>
            <a:off x="6169480" y="1673678"/>
            <a:ext cx="4498521" cy="4080055"/>
          </a:xfrm>
          <a:prstGeom prst="rect">
            <a:avLst/>
          </a:prstGeom>
        </p:spPr>
      </p:pic>
    </p:spTree>
    <p:extLst>
      <p:ext uri="{BB962C8B-B14F-4D97-AF65-F5344CB8AC3E}">
        <p14:creationId xmlns:p14="http://schemas.microsoft.com/office/powerpoint/2010/main" val="1288486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Vermont Medicaid Pilot</a:t>
            </a:r>
          </a:p>
        </p:txBody>
      </p:sp>
      <p:sp>
        <p:nvSpPr>
          <p:cNvPr id="3" name="Content Placeholder 2"/>
          <p:cNvSpPr>
            <a:spLocks noGrp="1"/>
          </p:cNvSpPr>
          <p:nvPr>
            <p:ph idx="1"/>
          </p:nvPr>
        </p:nvSpPr>
        <p:spPr>
          <a:xfrm>
            <a:off x="2080032" y="2690950"/>
            <a:ext cx="8229600" cy="954107"/>
          </a:xfrm>
        </p:spPr>
        <p:txBody>
          <a:bodyPr>
            <a:normAutofit fontScale="92500"/>
          </a:bodyPr>
          <a:lstStyle/>
          <a:p>
            <a:pPr marL="0" indent="0">
              <a:buNone/>
            </a:pPr>
            <a:r>
              <a:rPr lang="en-US" u="sng" dirty="0"/>
              <a:t>Pain State?</a:t>
            </a:r>
            <a:r>
              <a:rPr lang="en-US" dirty="0"/>
              <a:t>			</a:t>
            </a:r>
            <a:r>
              <a:rPr lang="en-US" u="sng" dirty="0"/>
              <a:t>Prior Opioid Use?</a:t>
            </a:r>
            <a:r>
              <a:rPr lang="en-US" dirty="0"/>
              <a:t>	</a:t>
            </a:r>
          </a:p>
        </p:txBody>
      </p:sp>
      <p:pic>
        <p:nvPicPr>
          <p:cNvPr id="5" name="Picture 4"/>
          <p:cNvPicPr>
            <a:picLocks noChangeAspect="1"/>
          </p:cNvPicPr>
          <p:nvPr/>
        </p:nvPicPr>
        <p:blipFill rotWithShape="1">
          <a:blip r:embed="rId3"/>
          <a:srcRect l="44539" t="27450" r="21085" b="42422"/>
          <a:stretch/>
        </p:blipFill>
        <p:spPr>
          <a:xfrm>
            <a:off x="1745012" y="3336130"/>
            <a:ext cx="4396753" cy="2167526"/>
          </a:xfrm>
          <a:prstGeom prst="rect">
            <a:avLst/>
          </a:prstGeom>
        </p:spPr>
      </p:pic>
      <p:pic>
        <p:nvPicPr>
          <p:cNvPr id="6" name="Picture 5"/>
          <p:cNvPicPr>
            <a:picLocks noChangeAspect="1"/>
          </p:cNvPicPr>
          <p:nvPr/>
        </p:nvPicPr>
        <p:blipFill rotWithShape="1">
          <a:blip r:embed="rId3"/>
          <a:srcRect l="43554" t="56225" r="21085" b="9612"/>
          <a:stretch/>
        </p:blipFill>
        <p:spPr>
          <a:xfrm>
            <a:off x="6247899" y="3340531"/>
            <a:ext cx="3980584" cy="2163124"/>
          </a:xfrm>
          <a:prstGeom prst="rect">
            <a:avLst/>
          </a:prstGeom>
        </p:spPr>
      </p:pic>
    </p:spTree>
    <p:extLst>
      <p:ext uri="{BB962C8B-B14F-4D97-AF65-F5344CB8AC3E}">
        <p14:creationId xmlns:p14="http://schemas.microsoft.com/office/powerpoint/2010/main" val="3978854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82</a:t>
            </a:fld>
            <a:endParaRPr lang="en-US" dirty="0"/>
          </a:p>
        </p:txBody>
      </p:sp>
      <p:sp>
        <p:nvSpPr>
          <p:cNvPr id="3" name="Title 1"/>
          <p:cNvSpPr txBox="1">
            <a:spLocks/>
          </p:cNvSpPr>
          <p:nvPr/>
        </p:nvSpPr>
        <p:spPr>
          <a:xfrm>
            <a:off x="1981200" y="274638"/>
            <a:ext cx="8229600" cy="114300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spcBef>
                <a:spcPct val="0"/>
              </a:spcBef>
              <a:buNone/>
              <a:defRPr lang="en-US" sz="4400" kern="1200">
                <a:solidFill>
                  <a:schemeClr val="bg1"/>
                </a:solidFill>
                <a:latin typeface="+mj-lt"/>
                <a:ea typeface="+mj-ea"/>
                <a:cs typeface="+mj-cs"/>
              </a:defRPr>
            </a:lvl1pPr>
          </a:lstStyle>
          <a:p>
            <a:pPr>
              <a:defRPr/>
            </a:pPr>
            <a:r>
              <a:rPr lang="en-US" dirty="0">
                <a:solidFill>
                  <a:sysClr val="window" lastClr="FFFFFF"/>
                </a:solidFill>
                <a:latin typeface="Arial"/>
              </a:rPr>
              <a:t>Next Steps</a:t>
            </a:r>
          </a:p>
        </p:txBody>
      </p:sp>
      <p:sp>
        <p:nvSpPr>
          <p:cNvPr id="5" name="Content Placeholder 2"/>
          <p:cNvSpPr txBox="1">
            <a:spLocks/>
          </p:cNvSpPr>
          <p:nvPr/>
        </p:nvSpPr>
        <p:spPr>
          <a:xfrm>
            <a:off x="1981200" y="1600201"/>
            <a:ext cx="8229600" cy="45259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sysClr val="windowText" lastClr="000000"/>
                </a:solidFill>
                <a:latin typeface="Arial"/>
              </a:rPr>
              <a:t>Continue to expand LDN research</a:t>
            </a:r>
          </a:p>
          <a:p>
            <a:pPr marL="0" indent="0">
              <a:buNone/>
              <a:defRPr/>
            </a:pPr>
            <a:endParaRPr lang="en-US" dirty="0">
              <a:solidFill>
                <a:sysClr val="windowText" lastClr="000000"/>
              </a:solidFill>
              <a:latin typeface="Arial"/>
            </a:endParaRPr>
          </a:p>
          <a:p>
            <a:pPr>
              <a:defRPr/>
            </a:pPr>
            <a:r>
              <a:rPr lang="en-US" dirty="0">
                <a:solidFill>
                  <a:sysClr val="windowText" lastClr="000000"/>
                </a:solidFill>
                <a:latin typeface="Arial"/>
              </a:rPr>
              <a:t>Continue to evaluate new therapies for non-opioid pain management</a:t>
            </a:r>
          </a:p>
          <a:p>
            <a:pPr lvl="1">
              <a:defRPr/>
            </a:pPr>
            <a:r>
              <a:rPr lang="en-US" dirty="0">
                <a:solidFill>
                  <a:sysClr val="windowText" lastClr="000000"/>
                </a:solidFill>
                <a:latin typeface="Arial"/>
              </a:rPr>
              <a:t>Only site in New England selected for basiverterbral nerve radiofrequency ablation study</a:t>
            </a:r>
          </a:p>
          <a:p>
            <a:pPr lvl="1">
              <a:defRPr/>
            </a:pPr>
            <a:r>
              <a:rPr lang="en-US" dirty="0">
                <a:solidFill>
                  <a:sysClr val="windowText" lastClr="000000"/>
                </a:solidFill>
                <a:latin typeface="Arial"/>
              </a:rPr>
              <a:t>Ziconotide intrathecal therapy</a:t>
            </a:r>
          </a:p>
          <a:p>
            <a:pPr lvl="1">
              <a:defRPr/>
            </a:pPr>
            <a:r>
              <a:rPr lang="en-US" dirty="0">
                <a:solidFill>
                  <a:sysClr val="windowText" lastClr="000000"/>
                </a:solidFill>
                <a:latin typeface="Arial"/>
              </a:rPr>
              <a:t>Abdominal pain procedures</a:t>
            </a:r>
          </a:p>
          <a:p>
            <a:pPr lvl="1">
              <a:defRPr/>
            </a:pPr>
            <a:r>
              <a:rPr lang="en-US" dirty="0">
                <a:solidFill>
                  <a:sysClr val="windowText" lastClr="000000"/>
                </a:solidFill>
                <a:latin typeface="Arial"/>
              </a:rPr>
              <a:t>Head &amp; neck procedures</a:t>
            </a:r>
          </a:p>
          <a:p>
            <a:pPr lvl="1">
              <a:defRPr/>
            </a:pPr>
            <a:r>
              <a:rPr lang="en-US" dirty="0">
                <a:solidFill>
                  <a:sysClr val="windowText" lastClr="000000"/>
                </a:solidFill>
                <a:latin typeface="Arial"/>
              </a:rPr>
              <a:t>Mindfulness</a:t>
            </a:r>
          </a:p>
          <a:p>
            <a:pPr>
              <a:defRPr/>
            </a:pPr>
            <a:endParaRPr lang="en-US" dirty="0">
              <a:solidFill>
                <a:sysClr val="windowText" lastClr="000000"/>
              </a:solidFill>
              <a:latin typeface="Arial"/>
            </a:endParaRPr>
          </a:p>
          <a:p>
            <a:pPr>
              <a:defRPr/>
            </a:pPr>
            <a:r>
              <a:rPr lang="en-US" dirty="0">
                <a:solidFill>
                  <a:sysClr val="windowText" lastClr="000000"/>
                </a:solidFill>
                <a:latin typeface="Arial"/>
              </a:rPr>
              <a:t>Further collaboration around patients (Spine, Behavioral Health, Social Work, etc.)</a:t>
            </a:r>
          </a:p>
          <a:p>
            <a:pPr>
              <a:defRPr/>
            </a:pPr>
            <a:endParaRPr lang="en-US" dirty="0">
              <a:solidFill>
                <a:sysClr val="windowText" lastClr="000000"/>
              </a:solidFill>
              <a:latin typeface="Arial"/>
            </a:endParaRPr>
          </a:p>
          <a:p>
            <a:pPr>
              <a:defRPr/>
            </a:pPr>
            <a:r>
              <a:rPr lang="en-US" dirty="0">
                <a:solidFill>
                  <a:sysClr val="windowText" lastClr="000000"/>
                </a:solidFill>
                <a:latin typeface="Arial"/>
              </a:rPr>
              <a:t>Recruit a Pain Psychologist embedded in Pain Management Section</a:t>
            </a:r>
          </a:p>
        </p:txBody>
      </p:sp>
    </p:spTree>
    <p:extLst>
      <p:ext uri="{BB962C8B-B14F-4D97-AF65-F5344CB8AC3E}">
        <p14:creationId xmlns:p14="http://schemas.microsoft.com/office/powerpoint/2010/main" val="8276761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912813" fontAlgn="base">
              <a:spcBef>
                <a:spcPct val="0"/>
              </a:spcBef>
              <a:spcAft>
                <a:spcPct val="0"/>
              </a:spcAft>
            </a:pPr>
            <a:fld id="{1DA78E36-A4CE-491D-90FB-16F3249F4147}" type="slidenum">
              <a:rPr lang="en-US" smtClean="0"/>
              <a:pPr defTabSz="912813" fontAlgn="base">
                <a:spcBef>
                  <a:spcPct val="0"/>
                </a:spcBef>
                <a:spcAft>
                  <a:spcPct val="0"/>
                </a:spcAft>
              </a:pPr>
              <a:t>83</a:t>
            </a:fld>
            <a:endParaRPr lang="en-US" dirty="0"/>
          </a:p>
        </p:txBody>
      </p:sp>
      <p:sp>
        <p:nvSpPr>
          <p:cNvPr id="3" name="Title 3"/>
          <p:cNvSpPr txBox="1">
            <a:spLocks/>
          </p:cNvSpPr>
          <p:nvPr/>
        </p:nvSpPr>
        <p:spPr>
          <a:xfrm>
            <a:off x="1981200" y="274638"/>
            <a:ext cx="8229600" cy="1143000"/>
          </a:xfrm>
          <a:prstGeom prst="rect">
            <a:avLst/>
          </a:prstGeom>
          <a:solidFill>
            <a:srgbClr val="305950"/>
          </a:solidFill>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ysClr val="window" lastClr="FFFFFF"/>
                </a:solidFill>
                <a:latin typeface="Arial"/>
              </a:rPr>
              <a:t>Our team did the work!</a:t>
            </a:r>
          </a:p>
        </p:txBody>
      </p:sp>
      <p:sp>
        <p:nvSpPr>
          <p:cNvPr id="5" name="Content Placeholder 2"/>
          <p:cNvSpPr txBox="1">
            <a:spLocks/>
          </p:cNvSpPr>
          <p:nvPr/>
        </p:nvSpPr>
        <p:spPr>
          <a:xfrm>
            <a:off x="1828800" y="1600200"/>
            <a:ext cx="4114799" cy="452628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defRPr/>
            </a:pPr>
            <a:r>
              <a:rPr lang="en-US" sz="2600" dirty="0">
                <a:solidFill>
                  <a:sysClr val="windowText" lastClr="000000"/>
                </a:solidFill>
                <a:latin typeface="Arial"/>
              </a:rPr>
              <a:t>Colleen Olson, APRN</a:t>
            </a:r>
          </a:p>
          <a:p>
            <a:pPr>
              <a:defRPr/>
            </a:pPr>
            <a:r>
              <a:rPr lang="en-US" sz="2600" dirty="0">
                <a:solidFill>
                  <a:sysClr val="windowText" lastClr="000000"/>
                </a:solidFill>
                <a:latin typeface="Arial"/>
              </a:rPr>
              <a:t>David Dent, DO</a:t>
            </a:r>
          </a:p>
          <a:p>
            <a:pPr>
              <a:defRPr/>
            </a:pPr>
            <a:r>
              <a:rPr lang="en-US" sz="2600" dirty="0">
                <a:solidFill>
                  <a:sysClr val="windowText" lastClr="000000"/>
                </a:solidFill>
                <a:latin typeface="Arial"/>
              </a:rPr>
              <a:t>Jan Gellis, MD</a:t>
            </a:r>
          </a:p>
          <a:p>
            <a:pPr>
              <a:defRPr/>
            </a:pPr>
            <a:r>
              <a:rPr lang="en-US" sz="2600" dirty="0">
                <a:solidFill>
                  <a:sysClr val="windowText" lastClr="000000"/>
                </a:solidFill>
                <a:latin typeface="Arial"/>
              </a:rPr>
              <a:t>Bert Fichman, MD</a:t>
            </a:r>
          </a:p>
          <a:p>
            <a:pPr>
              <a:defRPr/>
            </a:pPr>
            <a:r>
              <a:rPr lang="en-US" sz="2600" dirty="0">
                <a:solidFill>
                  <a:sysClr val="windowText" lastClr="000000"/>
                </a:solidFill>
                <a:latin typeface="Arial"/>
              </a:rPr>
              <a:t>Kim Youngren, MD</a:t>
            </a:r>
          </a:p>
          <a:p>
            <a:pPr>
              <a:defRPr/>
            </a:pPr>
            <a:r>
              <a:rPr lang="en-US" sz="2600" dirty="0">
                <a:solidFill>
                  <a:sysClr val="windowText" lastClr="000000"/>
                </a:solidFill>
                <a:latin typeface="Arial"/>
              </a:rPr>
              <a:t>Guannan Ge, MD</a:t>
            </a:r>
          </a:p>
          <a:p>
            <a:pPr>
              <a:defRPr/>
            </a:pPr>
            <a:r>
              <a:rPr lang="en-US" sz="2600" dirty="0">
                <a:solidFill>
                  <a:sysClr val="windowText" lastClr="000000"/>
                </a:solidFill>
                <a:latin typeface="Arial"/>
              </a:rPr>
              <a:t>Abdullah Kandil, MD (Fellow)</a:t>
            </a:r>
          </a:p>
          <a:p>
            <a:pPr>
              <a:defRPr/>
            </a:pPr>
            <a:r>
              <a:rPr lang="en-US" sz="2600" dirty="0">
                <a:solidFill>
                  <a:sysClr val="windowText" lastClr="000000"/>
                </a:solidFill>
                <a:latin typeface="Arial"/>
              </a:rPr>
              <a:t>Jude Divers, MD (Fellow) </a:t>
            </a:r>
          </a:p>
          <a:p>
            <a:pPr>
              <a:defRPr/>
            </a:pPr>
            <a:r>
              <a:rPr lang="en-US" sz="2600" dirty="0">
                <a:solidFill>
                  <a:sysClr val="windowText" lastClr="000000"/>
                </a:solidFill>
                <a:latin typeface="Arial"/>
              </a:rPr>
              <a:t>Cam Cunningham, MD (Fellow)</a:t>
            </a:r>
          </a:p>
          <a:p>
            <a:pPr>
              <a:defRPr/>
            </a:pPr>
            <a:r>
              <a:rPr lang="en-US" sz="2600" dirty="0">
                <a:solidFill>
                  <a:sysClr val="windowText" lastClr="000000"/>
                </a:solidFill>
                <a:latin typeface="Arial"/>
              </a:rPr>
              <a:t>Graham Wagner, MD (Fellow)</a:t>
            </a:r>
          </a:p>
          <a:p>
            <a:pPr>
              <a:defRPr/>
            </a:pPr>
            <a:r>
              <a:rPr lang="en-US" sz="2600" dirty="0">
                <a:solidFill>
                  <a:sysClr val="windowText" lastClr="000000"/>
                </a:solidFill>
                <a:latin typeface="Arial"/>
              </a:rPr>
              <a:t>Brynna Riley, Sr. Scheduler</a:t>
            </a:r>
          </a:p>
          <a:p>
            <a:pPr>
              <a:defRPr/>
            </a:pPr>
            <a:r>
              <a:rPr lang="en-US" sz="2600" dirty="0">
                <a:solidFill>
                  <a:sysClr val="windowText" lastClr="000000"/>
                </a:solidFill>
                <a:latin typeface="Arial"/>
              </a:rPr>
              <a:t>Haley Johnson, Sr. Scheduler</a:t>
            </a:r>
          </a:p>
          <a:p>
            <a:pPr>
              <a:defRPr/>
            </a:pPr>
            <a:r>
              <a:rPr lang="en-US" sz="2600" dirty="0">
                <a:solidFill>
                  <a:sysClr val="windowText" lastClr="000000"/>
                </a:solidFill>
                <a:latin typeface="Arial"/>
              </a:rPr>
              <a:t>Melissa Thorne, Sr. Scheduler</a:t>
            </a:r>
          </a:p>
          <a:p>
            <a:pPr>
              <a:defRPr/>
            </a:pPr>
            <a:r>
              <a:rPr lang="en-US" sz="2600" dirty="0">
                <a:solidFill>
                  <a:sysClr val="windowText" lastClr="000000"/>
                </a:solidFill>
                <a:latin typeface="Arial"/>
              </a:rPr>
              <a:t>Erin Marcotte, Sr. Scheduler</a:t>
            </a:r>
          </a:p>
          <a:p>
            <a:pPr lvl="0">
              <a:defRPr/>
            </a:pPr>
            <a:r>
              <a:rPr lang="en-US" dirty="0">
                <a:solidFill>
                  <a:sysClr val="windowText" lastClr="000000"/>
                </a:solidFill>
              </a:rPr>
              <a:t>Sara Dennis, RN</a:t>
            </a:r>
          </a:p>
          <a:p>
            <a:pPr lvl="0">
              <a:defRPr/>
            </a:pPr>
            <a:r>
              <a:rPr lang="en-US" dirty="0">
                <a:solidFill>
                  <a:sysClr val="windowText" lastClr="000000"/>
                </a:solidFill>
              </a:rPr>
              <a:t>Judy Gadway, RN</a:t>
            </a:r>
          </a:p>
          <a:p>
            <a:pPr>
              <a:defRPr/>
            </a:pPr>
            <a:endParaRPr lang="en-US" sz="2600" dirty="0">
              <a:solidFill>
                <a:sysClr val="windowText" lastClr="000000"/>
              </a:solidFill>
              <a:latin typeface="Arial"/>
            </a:endParaRPr>
          </a:p>
          <a:p>
            <a:pPr>
              <a:defRPr/>
            </a:pPr>
            <a:endParaRPr lang="en-US" dirty="0">
              <a:solidFill>
                <a:sysClr val="windowText" lastClr="000000"/>
              </a:solidFill>
              <a:latin typeface="Arial"/>
            </a:endParaRPr>
          </a:p>
        </p:txBody>
      </p:sp>
      <p:sp>
        <p:nvSpPr>
          <p:cNvPr id="6" name="Content Placeholder 4"/>
          <p:cNvSpPr txBox="1">
            <a:spLocks/>
          </p:cNvSpPr>
          <p:nvPr/>
        </p:nvSpPr>
        <p:spPr>
          <a:xfrm>
            <a:off x="5943599" y="1580607"/>
            <a:ext cx="4528457" cy="405601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defRPr/>
            </a:pPr>
            <a:r>
              <a:rPr lang="en-US" sz="1800" dirty="0">
                <a:solidFill>
                  <a:sysClr val="windowText" lastClr="000000"/>
                </a:solidFill>
                <a:latin typeface="Arial"/>
              </a:rPr>
              <a:t>Janet Vielguth, RN</a:t>
            </a:r>
          </a:p>
          <a:p>
            <a:pPr>
              <a:defRPr/>
            </a:pPr>
            <a:r>
              <a:rPr lang="en-US" sz="1800" dirty="0">
                <a:solidFill>
                  <a:sysClr val="windowText" lastClr="000000"/>
                </a:solidFill>
                <a:latin typeface="Arial"/>
              </a:rPr>
              <a:t>Annette Harding, RN</a:t>
            </a:r>
          </a:p>
          <a:p>
            <a:pPr>
              <a:defRPr/>
            </a:pPr>
            <a:r>
              <a:rPr lang="en-US" sz="1800" dirty="0">
                <a:solidFill>
                  <a:sysClr val="windowText" lastClr="000000"/>
                </a:solidFill>
                <a:latin typeface="Arial"/>
              </a:rPr>
              <a:t>Linda Johnson, LPN</a:t>
            </a:r>
          </a:p>
          <a:p>
            <a:pPr>
              <a:defRPr/>
            </a:pPr>
            <a:r>
              <a:rPr lang="en-US" sz="1800" dirty="0">
                <a:solidFill>
                  <a:sysClr val="windowText" lastClr="000000"/>
                </a:solidFill>
                <a:latin typeface="Arial"/>
              </a:rPr>
              <a:t>Allie Hazelton, LNA</a:t>
            </a:r>
          </a:p>
          <a:p>
            <a:pPr>
              <a:defRPr/>
            </a:pPr>
            <a:r>
              <a:rPr lang="en-US" sz="1800" dirty="0">
                <a:solidFill>
                  <a:sysClr val="windowText" lastClr="000000"/>
                </a:solidFill>
                <a:latin typeface="Arial"/>
              </a:rPr>
              <a:t>Divina Carrier, LNA</a:t>
            </a:r>
          </a:p>
          <a:p>
            <a:pPr>
              <a:defRPr/>
            </a:pPr>
            <a:r>
              <a:rPr lang="en-US" sz="1800" dirty="0">
                <a:solidFill>
                  <a:sysClr val="windowText" lastClr="000000"/>
                </a:solidFill>
                <a:latin typeface="Arial"/>
              </a:rPr>
              <a:t>Emily Crouse, APRN</a:t>
            </a:r>
          </a:p>
          <a:p>
            <a:pPr>
              <a:defRPr/>
            </a:pPr>
            <a:r>
              <a:rPr lang="en-US" sz="1800" dirty="0">
                <a:solidFill>
                  <a:sysClr val="windowText" lastClr="000000"/>
                </a:solidFill>
                <a:latin typeface="Arial"/>
              </a:rPr>
              <a:t>Deb Scribner- Director</a:t>
            </a:r>
          </a:p>
          <a:p>
            <a:pPr>
              <a:defRPr/>
            </a:pPr>
            <a:r>
              <a:rPr lang="en-US" sz="1800" dirty="0">
                <a:solidFill>
                  <a:sysClr val="windowText" lastClr="000000"/>
                </a:solidFill>
                <a:latin typeface="Arial"/>
              </a:rPr>
              <a:t>Kermit Hummel, PA</a:t>
            </a:r>
          </a:p>
          <a:p>
            <a:pPr>
              <a:defRPr/>
            </a:pPr>
            <a:r>
              <a:rPr lang="en-US" sz="1800" dirty="0">
                <a:solidFill>
                  <a:sysClr val="windowText" lastClr="000000"/>
                </a:solidFill>
                <a:latin typeface="Arial"/>
              </a:rPr>
              <a:t>Sloane Yu, MD (Former Fellow)</a:t>
            </a:r>
          </a:p>
          <a:p>
            <a:pPr>
              <a:defRPr/>
            </a:pPr>
            <a:r>
              <a:rPr lang="en-US" sz="1800" dirty="0">
                <a:solidFill>
                  <a:sysClr val="windowText" lastClr="000000"/>
                </a:solidFill>
                <a:latin typeface="Arial"/>
              </a:rPr>
              <a:t>Lauren Del Prato, DO (Former Fellow)</a:t>
            </a:r>
          </a:p>
          <a:p>
            <a:pPr>
              <a:defRPr/>
            </a:pPr>
            <a:r>
              <a:rPr lang="en-US" sz="1800" dirty="0">
                <a:solidFill>
                  <a:sysClr val="windowText" lastClr="000000"/>
                </a:solidFill>
                <a:latin typeface="Arial"/>
              </a:rPr>
              <a:t>Liz Ossen, MSW (Spine Center)</a:t>
            </a:r>
          </a:p>
          <a:p>
            <a:pPr>
              <a:defRPr/>
            </a:pPr>
            <a:r>
              <a:rPr lang="en-US" sz="1800" dirty="0">
                <a:solidFill>
                  <a:sysClr val="windowText" lastClr="000000"/>
                </a:solidFill>
                <a:latin typeface="Arial"/>
              </a:rPr>
              <a:t>Research Team:</a:t>
            </a:r>
          </a:p>
          <a:p>
            <a:pPr lvl="1" indent="-342900">
              <a:buFont typeface="Arial" pitchFamily="34" charset="0"/>
              <a:buChar char="•"/>
              <a:defRPr/>
            </a:pPr>
            <a:r>
              <a:rPr lang="en-US" sz="1800" dirty="0">
                <a:solidFill>
                  <a:sysClr val="windowText" lastClr="000000"/>
                </a:solidFill>
                <a:latin typeface="Arial"/>
              </a:rPr>
              <a:t>R. Jake Measom, MD</a:t>
            </a:r>
          </a:p>
          <a:p>
            <a:pPr lvl="1" indent="-342900">
              <a:buFont typeface="Arial" pitchFamily="34" charset="0"/>
              <a:buChar char="•"/>
              <a:defRPr/>
            </a:pPr>
            <a:r>
              <a:rPr lang="en-US" sz="1800" dirty="0">
                <a:solidFill>
                  <a:sysClr val="windowText" lastClr="000000"/>
                </a:solidFill>
                <a:latin typeface="Arial"/>
              </a:rPr>
              <a:t>Jessica Zhang, MD</a:t>
            </a:r>
          </a:p>
          <a:p>
            <a:pPr lvl="1" indent="-342900">
              <a:buFont typeface="Arial" pitchFamily="34" charset="0"/>
              <a:buChar char="•"/>
              <a:defRPr/>
            </a:pPr>
            <a:r>
              <a:rPr lang="en-US" sz="1800" dirty="0">
                <a:solidFill>
                  <a:sysClr val="windowText" lastClr="000000"/>
                </a:solidFill>
                <a:latin typeface="Arial"/>
              </a:rPr>
              <a:t>Amanda Chen</a:t>
            </a:r>
          </a:p>
        </p:txBody>
      </p:sp>
    </p:spTree>
    <p:extLst>
      <p:ext uri="{BB962C8B-B14F-4D97-AF65-F5344CB8AC3E}">
        <p14:creationId xmlns:p14="http://schemas.microsoft.com/office/powerpoint/2010/main" val="2151745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E4BD-E682-4E4D-9F56-B36748337CFD}"/>
              </a:ext>
            </a:extLst>
          </p:cNvPr>
          <p:cNvSpPr>
            <a:spLocks noGrp="1"/>
          </p:cNvSpPr>
          <p:nvPr>
            <p:ph type="title"/>
          </p:nvPr>
        </p:nvSpPr>
        <p:spPr/>
        <p:txBody>
          <a:bodyPr/>
          <a:lstStyle/>
          <a:p>
            <a:r>
              <a:rPr lang="en-US" dirty="0"/>
              <a:t>	SUMHI Culture Change &amp; Education</a:t>
            </a:r>
          </a:p>
        </p:txBody>
      </p:sp>
      <p:sp>
        <p:nvSpPr>
          <p:cNvPr id="3" name="Content Placeholder 2">
            <a:extLst>
              <a:ext uri="{FF2B5EF4-FFF2-40B4-BE49-F238E27FC236}">
                <a16:creationId xmlns:a16="http://schemas.microsoft.com/office/drawing/2014/main" id="{6E570962-7EE7-CC42-9198-A73DE4685F23}"/>
              </a:ext>
            </a:extLst>
          </p:cNvPr>
          <p:cNvSpPr>
            <a:spLocks noGrp="1"/>
          </p:cNvSpPr>
          <p:nvPr>
            <p:ph idx="1"/>
          </p:nvPr>
        </p:nvSpPr>
        <p:spPr>
          <a:xfrm>
            <a:off x="1993900" y="1901824"/>
            <a:ext cx="10515600" cy="4752975"/>
          </a:xfrm>
        </p:spPr>
        <p:txBody>
          <a:bodyPr>
            <a:normAutofit/>
          </a:bodyPr>
          <a:lstStyle/>
          <a:p>
            <a:pPr marL="0" indent="0">
              <a:buNone/>
            </a:pPr>
            <a:r>
              <a:rPr lang="en-US" dirty="0"/>
              <a:t>Core activities</a:t>
            </a:r>
          </a:p>
          <a:p>
            <a:pPr marL="465138" indent="-227013"/>
            <a:r>
              <a:rPr lang="en-US" dirty="0"/>
              <a:t>SUMHI Website </a:t>
            </a:r>
          </a:p>
          <a:p>
            <a:pPr marL="465138" indent="-227013"/>
            <a:r>
              <a:rPr lang="en-US" dirty="0"/>
              <a:t>Training &amp; education </a:t>
            </a:r>
          </a:p>
          <a:p>
            <a:pPr marL="465138" indent="-227013"/>
            <a:r>
              <a:rPr lang="en-US" dirty="0"/>
              <a:t>Culture change </a:t>
            </a:r>
          </a:p>
          <a:p>
            <a:pPr marL="0" indent="0">
              <a:buNone/>
            </a:pPr>
            <a:r>
              <a:rPr lang="en-US" dirty="0"/>
              <a:t>Team</a:t>
            </a:r>
          </a:p>
          <a:p>
            <a:pPr marL="514350" indent="-225425"/>
            <a:r>
              <a:rPr lang="en-US" dirty="0"/>
              <a:t>Seddon Savage</a:t>
            </a:r>
          </a:p>
          <a:p>
            <a:pPr marL="514350" indent="-225425"/>
            <a:r>
              <a:rPr lang="en-US" dirty="0"/>
              <a:t>Ariel Pike</a:t>
            </a:r>
          </a:p>
          <a:p>
            <a:pPr marL="514350" indent="-225425"/>
            <a:r>
              <a:rPr lang="en-US" dirty="0"/>
              <a:t>Laura </a:t>
            </a:r>
            <a:r>
              <a:rPr lang="en-US" dirty="0" err="1"/>
              <a:t>Fineberg</a:t>
            </a:r>
            <a:endParaRPr lang="en-US" dirty="0"/>
          </a:p>
          <a:p>
            <a:pPr marL="514350" indent="-225425"/>
            <a:r>
              <a:rPr lang="en-US" dirty="0"/>
              <a:t>*Charlie Brackett </a:t>
            </a:r>
          </a:p>
          <a:p>
            <a:pPr lvl="1"/>
            <a:endParaRPr lang="en-US" dirty="0"/>
          </a:p>
          <a:p>
            <a:endParaRPr lang="en-US" dirty="0"/>
          </a:p>
        </p:txBody>
      </p:sp>
    </p:spTree>
    <p:extLst>
      <p:ext uri="{BB962C8B-B14F-4D97-AF65-F5344CB8AC3E}">
        <p14:creationId xmlns:p14="http://schemas.microsoft.com/office/powerpoint/2010/main" val="245290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2CF21-FA3F-F740-986E-1ADC5F727C7B}"/>
              </a:ext>
            </a:extLst>
          </p:cNvPr>
          <p:cNvPicPr>
            <a:picLocks noChangeAspect="1"/>
          </p:cNvPicPr>
          <p:nvPr/>
        </p:nvPicPr>
        <p:blipFill>
          <a:blip r:embed="rId2"/>
          <a:stretch>
            <a:fillRect/>
          </a:stretch>
        </p:blipFill>
        <p:spPr>
          <a:xfrm>
            <a:off x="383957" y="1409699"/>
            <a:ext cx="7882219" cy="4864609"/>
          </a:xfrm>
          <a:prstGeom prst="rect">
            <a:avLst/>
          </a:prstGeom>
        </p:spPr>
      </p:pic>
      <p:pic>
        <p:nvPicPr>
          <p:cNvPr id="6" name="Picture 5">
            <a:extLst>
              <a:ext uri="{FF2B5EF4-FFF2-40B4-BE49-F238E27FC236}">
                <a16:creationId xmlns:a16="http://schemas.microsoft.com/office/drawing/2014/main" id="{A07B30E4-1958-4F40-8807-51E37B9BCF6D}"/>
              </a:ext>
            </a:extLst>
          </p:cNvPr>
          <p:cNvPicPr>
            <a:picLocks noChangeAspect="1"/>
          </p:cNvPicPr>
          <p:nvPr/>
        </p:nvPicPr>
        <p:blipFill>
          <a:blip r:embed="rId3"/>
          <a:stretch>
            <a:fillRect/>
          </a:stretch>
        </p:blipFill>
        <p:spPr>
          <a:xfrm>
            <a:off x="383957" y="162454"/>
            <a:ext cx="7882219" cy="1247245"/>
          </a:xfrm>
          <a:prstGeom prst="rect">
            <a:avLst/>
          </a:prstGeom>
        </p:spPr>
      </p:pic>
      <p:sp>
        <p:nvSpPr>
          <p:cNvPr id="2" name="Rectangle 1"/>
          <p:cNvSpPr/>
          <p:nvPr/>
        </p:nvSpPr>
        <p:spPr>
          <a:xfrm>
            <a:off x="8400287" y="2380779"/>
            <a:ext cx="3791713" cy="1754326"/>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hlinkClick r:id="rId4"/>
              </a:rPr>
              <a:t>https://med.dartmouth-hitchcock.org/sumhi.html</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Please send Ariel Pike any info education/training to post on website for sharing.</a:t>
            </a:r>
          </a:p>
        </p:txBody>
      </p:sp>
    </p:spTree>
    <p:extLst>
      <p:ext uri="{BB962C8B-B14F-4D97-AF65-F5344CB8AC3E}">
        <p14:creationId xmlns:p14="http://schemas.microsoft.com/office/powerpoint/2010/main" val="1180481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BE4BD-E682-4E4D-9F56-B36748337CFD}"/>
              </a:ext>
            </a:extLst>
          </p:cNvPr>
          <p:cNvSpPr>
            <a:spLocks noGrp="1"/>
          </p:cNvSpPr>
          <p:nvPr>
            <p:ph type="title"/>
          </p:nvPr>
        </p:nvSpPr>
        <p:spPr/>
        <p:txBody>
          <a:bodyPr/>
          <a:lstStyle/>
          <a:p>
            <a:r>
              <a:rPr lang="en-US" dirty="0"/>
              <a:t>	SUMHI Culture Change &amp; Education</a:t>
            </a:r>
          </a:p>
        </p:txBody>
      </p:sp>
      <p:sp>
        <p:nvSpPr>
          <p:cNvPr id="3" name="Content Placeholder 2">
            <a:extLst>
              <a:ext uri="{FF2B5EF4-FFF2-40B4-BE49-F238E27FC236}">
                <a16:creationId xmlns:a16="http://schemas.microsoft.com/office/drawing/2014/main" id="{6E570962-7EE7-CC42-9198-A73DE4685F23}"/>
              </a:ext>
            </a:extLst>
          </p:cNvPr>
          <p:cNvSpPr>
            <a:spLocks noGrp="1"/>
          </p:cNvSpPr>
          <p:nvPr>
            <p:ph idx="1"/>
          </p:nvPr>
        </p:nvSpPr>
        <p:spPr>
          <a:xfrm>
            <a:off x="711200" y="1876424"/>
            <a:ext cx="10515600" cy="4752975"/>
          </a:xfrm>
        </p:spPr>
        <p:txBody>
          <a:bodyPr>
            <a:normAutofit lnSpcReduction="10000"/>
          </a:bodyPr>
          <a:lstStyle/>
          <a:p>
            <a:pPr marL="0" indent="0">
              <a:buNone/>
            </a:pPr>
            <a:r>
              <a:rPr lang="en-US" sz="3200" dirty="0"/>
              <a:t>Education &amp; Training Support</a:t>
            </a:r>
          </a:p>
          <a:p>
            <a:pPr marL="917575" indent="-227013"/>
            <a:r>
              <a:rPr lang="en-US" dirty="0"/>
              <a:t>Technical assistance to developing education, trainings </a:t>
            </a:r>
          </a:p>
          <a:p>
            <a:pPr marL="1374775" lvl="2" indent="-227013"/>
            <a:r>
              <a:rPr lang="en-US" sz="2400" dirty="0"/>
              <a:t>Review and suggestions for proposed trainings </a:t>
            </a:r>
          </a:p>
          <a:p>
            <a:pPr marL="1374775" lvl="2" indent="-227013"/>
            <a:r>
              <a:rPr lang="en-US" sz="2400" dirty="0"/>
              <a:t>Identification of DH and outside speakers </a:t>
            </a:r>
          </a:p>
          <a:p>
            <a:pPr marL="1374775" lvl="2" indent="-227013"/>
            <a:r>
              <a:rPr lang="en-US" sz="2400" dirty="0"/>
              <a:t>Provide presentations &amp; trainings</a:t>
            </a:r>
          </a:p>
          <a:p>
            <a:pPr marL="917575" indent="-227013"/>
            <a:r>
              <a:rPr lang="en-US" dirty="0"/>
              <a:t>Identify or develop training support materials as needed</a:t>
            </a:r>
          </a:p>
          <a:p>
            <a:pPr marL="917575" indent="-227013"/>
            <a:r>
              <a:rPr lang="en-US" dirty="0"/>
              <a:t>Post or link to archived trainings as possible, </a:t>
            </a:r>
            <a:r>
              <a:rPr lang="en-US" dirty="0" err="1"/>
              <a:t>eg</a:t>
            </a:r>
            <a:endParaRPr lang="en-US" dirty="0"/>
          </a:p>
          <a:p>
            <a:pPr marL="1374775" lvl="2" indent="-227013"/>
            <a:r>
              <a:rPr lang="en-US" sz="2400" dirty="0"/>
              <a:t>DSRIP track at December Behavioral Health conference</a:t>
            </a:r>
          </a:p>
          <a:p>
            <a:pPr marL="1374775" lvl="2" indent="-227013"/>
            <a:r>
              <a:rPr lang="en-US" sz="2400" dirty="0"/>
              <a:t>Trilogy of Recovery Friendly Pediatric practices</a:t>
            </a:r>
          </a:p>
          <a:p>
            <a:pPr marL="1374775" lvl="2" indent="-227013"/>
            <a:r>
              <a:rPr lang="en-US" sz="2400" dirty="0"/>
              <a:t>Opioid Updates</a:t>
            </a:r>
          </a:p>
          <a:p>
            <a:pPr marL="1374775" lvl="2" indent="-227013"/>
            <a:r>
              <a:rPr lang="en-US" sz="2400" dirty="0"/>
              <a:t>Others</a:t>
            </a:r>
          </a:p>
        </p:txBody>
      </p:sp>
    </p:spTree>
    <p:extLst>
      <p:ext uri="{BB962C8B-B14F-4D97-AF65-F5344CB8AC3E}">
        <p14:creationId xmlns:p14="http://schemas.microsoft.com/office/powerpoint/2010/main" val="19664446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8E62934-BE41-7148-A701-99E6AC14675C}"/>
              </a:ext>
            </a:extLst>
          </p:cNvPr>
          <p:cNvSpPr/>
          <p:nvPr/>
        </p:nvSpPr>
        <p:spPr>
          <a:xfrm>
            <a:off x="6697362" y="1856994"/>
            <a:ext cx="4679092" cy="4613806"/>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727BB3B-3060-7A4F-B173-BEC7904BCD5C}"/>
              </a:ext>
            </a:extLst>
          </p:cNvPr>
          <p:cNvSpPr/>
          <p:nvPr/>
        </p:nvSpPr>
        <p:spPr>
          <a:xfrm>
            <a:off x="946987" y="1856994"/>
            <a:ext cx="4650624" cy="4542788"/>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939973-794D-0448-94AE-C5B31AEB6C5E}"/>
              </a:ext>
            </a:extLst>
          </p:cNvPr>
          <p:cNvSpPr>
            <a:spLocks noGrp="1"/>
          </p:cNvSpPr>
          <p:nvPr>
            <p:ph type="title"/>
          </p:nvPr>
        </p:nvSpPr>
        <p:spPr>
          <a:xfrm>
            <a:off x="0" y="1"/>
            <a:ext cx="12192000" cy="1320859"/>
          </a:xfrm>
        </p:spPr>
        <p:txBody>
          <a:bodyPr>
            <a:normAutofit/>
          </a:bodyPr>
          <a:lstStyle/>
          <a:p>
            <a:r>
              <a:rPr lang="en-US" sz="3600" dirty="0"/>
              <a:t>	</a:t>
            </a:r>
            <a:r>
              <a:rPr lang="en-US" dirty="0"/>
              <a:t>Culture Change</a:t>
            </a:r>
          </a:p>
        </p:txBody>
      </p:sp>
      <p:sp>
        <p:nvSpPr>
          <p:cNvPr id="4" name="TextBox 3">
            <a:extLst>
              <a:ext uri="{FF2B5EF4-FFF2-40B4-BE49-F238E27FC236}">
                <a16:creationId xmlns:a16="http://schemas.microsoft.com/office/drawing/2014/main" id="{844C2EBB-8FEE-B548-BF08-7F54A59E6214}"/>
              </a:ext>
            </a:extLst>
          </p:cNvPr>
          <p:cNvSpPr txBox="1"/>
          <p:nvPr/>
        </p:nvSpPr>
        <p:spPr>
          <a:xfrm>
            <a:off x="1383957" y="2575121"/>
            <a:ext cx="4011723" cy="31580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Staff…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“Feel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discomfort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 treatment of patients with SUDs”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“Largely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do not understand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addiction”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Lack treatment resources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not comfortable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talking with these uniquely challenging patients”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Assume pain is drug seeking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Pre-judge patients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based on diagnosis”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Feel traumatized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by demanding patients”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Experience frustration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express with eye rolling, tonal anger,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hurtful comments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26023972-BA1F-2D4E-B522-7705BCE56EA8}"/>
              </a:ext>
            </a:extLst>
          </p:cNvPr>
          <p:cNvSpPr txBox="1"/>
          <p:nvPr/>
        </p:nvSpPr>
        <p:spPr>
          <a:xfrm>
            <a:off x="7423147" y="2447328"/>
            <a:ext cx="386143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Patients…</a:t>
            </a:r>
          </a:p>
          <a:p>
            <a:pPr marL="18256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Feel judged and ashamed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“pre-judgement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affects patient care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256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“Have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bad patient experiences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[due to staff speaking negatively]”</a:t>
            </a:r>
          </a:p>
          <a:p>
            <a:pPr marL="18256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Resist seeking needed care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as a result of the way they were treated”</a:t>
            </a:r>
          </a:p>
          <a:p>
            <a:pPr marL="18256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 buprenorphine complain they are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treated like drug addicts and second class citizens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8256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 opioids are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perceived as drug seeker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t>
            </a:r>
          </a:p>
          <a:p>
            <a:pPr marL="182563"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“Can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get frustrated and yell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staff”</a:t>
            </a:r>
          </a:p>
        </p:txBody>
      </p:sp>
      <p:sp>
        <p:nvSpPr>
          <p:cNvPr id="9" name="Curved Down Arrow 8">
            <a:extLst>
              <a:ext uri="{FF2B5EF4-FFF2-40B4-BE49-F238E27FC236}">
                <a16:creationId xmlns:a16="http://schemas.microsoft.com/office/drawing/2014/main" id="{D6FDBBF4-786E-854A-8BCC-226FD2D5B207}"/>
              </a:ext>
            </a:extLst>
          </p:cNvPr>
          <p:cNvSpPr/>
          <p:nvPr/>
        </p:nvSpPr>
        <p:spPr>
          <a:xfrm>
            <a:off x="4930774" y="1785976"/>
            <a:ext cx="2492373" cy="636757"/>
          </a:xfrm>
          <a:prstGeom prst="curvedDownArrow">
            <a:avLst/>
          </a:prstGeom>
          <a:solidFill>
            <a:srgbClr val="EBE1FF"/>
          </a:solidFill>
          <a:ln>
            <a:solidFill>
              <a:srgbClr val="D9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Down Arrow 10">
            <a:extLst>
              <a:ext uri="{FF2B5EF4-FFF2-40B4-BE49-F238E27FC236}">
                <a16:creationId xmlns:a16="http://schemas.microsoft.com/office/drawing/2014/main" id="{C98B16D9-2E96-B44F-AE4D-06AF9B57B4A4}"/>
              </a:ext>
            </a:extLst>
          </p:cNvPr>
          <p:cNvSpPr/>
          <p:nvPr/>
        </p:nvSpPr>
        <p:spPr>
          <a:xfrm flipH="1" flipV="1">
            <a:off x="4900294" y="5673501"/>
            <a:ext cx="2492373" cy="573893"/>
          </a:xfrm>
          <a:prstGeom prst="curvedDownArrow">
            <a:avLst/>
          </a:prstGeom>
          <a:solidFill>
            <a:srgbClr val="EBE1FF"/>
          </a:solidFill>
          <a:ln>
            <a:solidFill>
              <a:srgbClr val="D9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72E7EB3-2AE8-1A4D-AFD7-D244E554B74B}"/>
              </a:ext>
            </a:extLst>
          </p:cNvPr>
          <p:cNvSpPr txBox="1"/>
          <p:nvPr/>
        </p:nvSpPr>
        <p:spPr>
          <a:xfrm>
            <a:off x="2735578" y="6399782"/>
            <a:ext cx="7505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This is not specific to our site.  It is pervasive.” (8 of 8)</a:t>
            </a:r>
          </a:p>
        </p:txBody>
      </p:sp>
      <p:sp>
        <p:nvSpPr>
          <p:cNvPr id="3" name="TextBox 2">
            <a:extLst>
              <a:ext uri="{FF2B5EF4-FFF2-40B4-BE49-F238E27FC236}">
                <a16:creationId xmlns:a16="http://schemas.microsoft.com/office/drawing/2014/main" id="{9F7C7361-376F-8147-B3A1-42B4792D0110}"/>
              </a:ext>
            </a:extLst>
          </p:cNvPr>
          <p:cNvSpPr txBox="1"/>
          <p:nvPr/>
        </p:nvSpPr>
        <p:spPr>
          <a:xfrm>
            <a:off x="173747" y="1266323"/>
            <a:ext cx="109378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Survey DHH Opioid Change Champions, December, 2018 (10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Ways BH stigma or discrimination manifest healthcare &amp; how they impact patients or staff?</a:t>
            </a:r>
          </a:p>
        </p:txBody>
      </p:sp>
    </p:spTree>
    <p:extLst>
      <p:ext uri="{BB962C8B-B14F-4D97-AF65-F5344CB8AC3E}">
        <p14:creationId xmlns:p14="http://schemas.microsoft.com/office/powerpoint/2010/main" val="11813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p:bldP spid="5" grpId="0"/>
      <p:bldP spid="9" grpId="0" animBg="1"/>
      <p:bldP spid="11" grpId="0" animBg="1"/>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F8936B-F64E-C247-BF14-EF98836A928A}"/>
              </a:ext>
            </a:extLst>
          </p:cNvPr>
          <p:cNvSpPr/>
          <p:nvPr/>
        </p:nvSpPr>
        <p:spPr>
          <a:xfrm>
            <a:off x="0" y="877625"/>
            <a:ext cx="5832442" cy="3068167"/>
          </a:xfrm>
          <a:prstGeom prst="rect">
            <a:avLst/>
          </a:prstGeom>
          <a:solidFill>
            <a:srgbClr val="FCFFCD"/>
          </a:solidFill>
          <a:ln>
            <a:solidFill>
              <a:srgbClr val="FFF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4D39D2-D1AA-DD44-9176-5313A31A3F7D}"/>
              </a:ext>
            </a:extLst>
          </p:cNvPr>
          <p:cNvSpPr/>
          <p:nvPr/>
        </p:nvSpPr>
        <p:spPr>
          <a:xfrm>
            <a:off x="5832442" y="3897482"/>
            <a:ext cx="6359558" cy="2960517"/>
          </a:xfrm>
          <a:prstGeom prst="rect">
            <a:avLst/>
          </a:prstGeom>
          <a:solidFill>
            <a:srgbClr val="ECD7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78D1AF-89A1-5D49-94F5-2CF23BDCF2AF}"/>
              </a:ext>
            </a:extLst>
          </p:cNvPr>
          <p:cNvSpPr/>
          <p:nvPr/>
        </p:nvSpPr>
        <p:spPr>
          <a:xfrm>
            <a:off x="-14126" y="3907335"/>
            <a:ext cx="5846568" cy="29459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23EB5C9-81E6-4443-8E86-5D9CB7CB3C3D}"/>
              </a:ext>
            </a:extLst>
          </p:cNvPr>
          <p:cNvSpPr/>
          <p:nvPr/>
        </p:nvSpPr>
        <p:spPr>
          <a:xfrm>
            <a:off x="5832442" y="877623"/>
            <a:ext cx="6345432" cy="30198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5E75FD-6B77-EA4E-8273-22B2F9A66617}"/>
              </a:ext>
            </a:extLst>
          </p:cNvPr>
          <p:cNvSpPr txBox="1"/>
          <p:nvPr/>
        </p:nvSpPr>
        <p:spPr>
          <a:xfrm>
            <a:off x="123903" y="4040282"/>
            <a:ext cx="57085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3. Contact: Familiarity, Recognition, Personalization</a:t>
            </a:r>
          </a:p>
        </p:txBody>
      </p:sp>
      <p:sp>
        <p:nvSpPr>
          <p:cNvPr id="10" name="TextBox 9">
            <a:extLst>
              <a:ext uri="{FF2B5EF4-FFF2-40B4-BE49-F238E27FC236}">
                <a16:creationId xmlns:a16="http://schemas.microsoft.com/office/drawing/2014/main" id="{272D0FE4-28E2-9142-812C-DB773E5EA29D}"/>
              </a:ext>
            </a:extLst>
          </p:cNvPr>
          <p:cNvSpPr txBox="1"/>
          <p:nvPr/>
        </p:nvSpPr>
        <p:spPr>
          <a:xfrm>
            <a:off x="340052" y="877625"/>
            <a:ext cx="52149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 Education, Knowledge &amp; Understanding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(Neurobiology, Chronic Disease Model, Stigma) </a:t>
            </a:r>
          </a:p>
        </p:txBody>
      </p:sp>
      <p:sp>
        <p:nvSpPr>
          <p:cNvPr id="11" name="TextBox 10">
            <a:extLst>
              <a:ext uri="{FF2B5EF4-FFF2-40B4-BE49-F238E27FC236}">
                <a16:creationId xmlns:a16="http://schemas.microsoft.com/office/drawing/2014/main" id="{D5B591C7-C011-B141-B8C3-4910B57F8ABD}"/>
              </a:ext>
            </a:extLst>
          </p:cNvPr>
          <p:cNvSpPr txBox="1"/>
          <p:nvPr/>
        </p:nvSpPr>
        <p:spPr>
          <a:xfrm>
            <a:off x="7207438" y="4057535"/>
            <a:ext cx="37030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4. Language &amp; Communication</a:t>
            </a:r>
          </a:p>
        </p:txBody>
      </p:sp>
      <p:sp>
        <p:nvSpPr>
          <p:cNvPr id="12" name="TextBox 11">
            <a:extLst>
              <a:ext uri="{FF2B5EF4-FFF2-40B4-BE49-F238E27FC236}">
                <a16:creationId xmlns:a16="http://schemas.microsoft.com/office/drawing/2014/main" id="{A803D7E2-E48C-CA44-860A-EADFA04E209E}"/>
              </a:ext>
            </a:extLst>
          </p:cNvPr>
          <p:cNvSpPr txBox="1"/>
          <p:nvPr/>
        </p:nvSpPr>
        <p:spPr>
          <a:xfrm>
            <a:off x="6783581" y="929141"/>
            <a:ext cx="41992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 Staff Empowerment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(Tools, Resources &amp; Care Transformation) </a:t>
            </a:r>
          </a:p>
        </p:txBody>
      </p:sp>
      <p:sp>
        <p:nvSpPr>
          <p:cNvPr id="14" name="TextBox 13">
            <a:extLst>
              <a:ext uri="{FF2B5EF4-FFF2-40B4-BE49-F238E27FC236}">
                <a16:creationId xmlns:a16="http://schemas.microsoft.com/office/drawing/2014/main" id="{15C37533-FE31-2D4D-A87C-1C82ACB95630}"/>
              </a:ext>
            </a:extLst>
          </p:cNvPr>
          <p:cNvSpPr txBox="1"/>
          <p:nvPr/>
        </p:nvSpPr>
        <p:spPr>
          <a:xfrm>
            <a:off x="6296968" y="1641181"/>
            <a:ext cx="555498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OATC – DHMC launch, spread to other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 implementation &amp; cultural transformation -APD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CARPP – DHMC launch, now multiple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SBIRT initiatives – DHMC Pedi, BH 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 Friendly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BH Integration – Nashua launch, with spread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DSRIP networks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BC152A9-3187-A947-A240-6B00BD2DC300}"/>
              </a:ext>
            </a:extLst>
          </p:cNvPr>
          <p:cNvSpPr txBox="1"/>
          <p:nvPr/>
        </p:nvSpPr>
        <p:spPr>
          <a:xfrm>
            <a:off x="585555" y="1391247"/>
            <a:ext cx="5433951"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Academic lectures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Grand rounds (Psych, Surgery, Medicine, other)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Section meetings - IM, Hospitalist,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NAMI LNA/MA MH stigma awareness trainings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DHMC December;  Manchester- February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In-service trainings supporting practice change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Trauma, Stigma, Science of Addiction – Pedi, 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Cheshire Medical Center- stigma training all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Online Opioid &amp; SUD CEU activities, DH Office of 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Stigma Think Tanks – Anna Adachi Mejia</a:t>
            </a:r>
          </a:p>
        </p:txBody>
      </p:sp>
      <p:sp>
        <p:nvSpPr>
          <p:cNvPr id="16" name="TextBox 15">
            <a:extLst>
              <a:ext uri="{FF2B5EF4-FFF2-40B4-BE49-F238E27FC236}">
                <a16:creationId xmlns:a16="http://schemas.microsoft.com/office/drawing/2014/main" id="{C1FB67CC-ADEC-8845-90FC-1593A33EE7A5}"/>
              </a:ext>
            </a:extLst>
          </p:cNvPr>
          <p:cNvSpPr txBox="1"/>
          <p:nvPr/>
        </p:nvSpPr>
        <p:spPr>
          <a:xfrm>
            <a:off x="607764" y="4577814"/>
            <a:ext cx="4553782"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Recovery Coach clinical engagement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 Inpatient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Persons with lived experience presenting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99 Faces Exhibit &amp; associated-launch April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Book readings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Film showings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REACT campaign, John Broderick outreach</a:t>
            </a:r>
          </a:p>
        </p:txBody>
      </p:sp>
      <p:sp>
        <p:nvSpPr>
          <p:cNvPr id="17" name="TextBox 16">
            <a:extLst>
              <a:ext uri="{FF2B5EF4-FFF2-40B4-BE49-F238E27FC236}">
                <a16:creationId xmlns:a16="http://schemas.microsoft.com/office/drawing/2014/main" id="{13BD066E-F138-B446-B87B-391D949529F7}"/>
              </a:ext>
            </a:extLst>
          </p:cNvPr>
          <p:cNvSpPr txBox="1"/>
          <p:nvPr/>
        </p:nvSpPr>
        <p:spPr>
          <a:xfrm>
            <a:off x="6411037" y="4577814"/>
            <a:ext cx="5039737"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Christine Spring’s bookmark/pin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Opportunities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Clear statement &amp; communication of DHH non-discrimination policy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Set person centered, non-discriminatory language expectations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Words Matter document, others</a:t>
            </a:r>
          </a:p>
        </p:txBody>
      </p:sp>
      <p:sp>
        <p:nvSpPr>
          <p:cNvPr id="2" name="TextBox 1">
            <a:extLst>
              <a:ext uri="{FF2B5EF4-FFF2-40B4-BE49-F238E27FC236}">
                <a16:creationId xmlns:a16="http://schemas.microsoft.com/office/drawing/2014/main" id="{D2B4E690-2174-8E44-A5E9-F1F581F3FBE5}"/>
              </a:ext>
            </a:extLst>
          </p:cNvPr>
          <p:cNvSpPr txBox="1"/>
          <p:nvPr/>
        </p:nvSpPr>
        <p:spPr>
          <a:xfrm>
            <a:off x="-14126" y="210020"/>
            <a:ext cx="119481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Inventory Dartmouth Hitchcock Culture Change Activities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4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58001-91EB-234C-A8DC-620C0B7E8FDC}"/>
              </a:ext>
            </a:extLst>
          </p:cNvPr>
          <p:cNvSpPr txBox="1"/>
          <p:nvPr/>
        </p:nvSpPr>
        <p:spPr>
          <a:xfrm>
            <a:off x="8524240" y="1607161"/>
            <a:ext cx="2712720" cy="1569660"/>
          </a:xfrm>
          <a:prstGeom prst="rect">
            <a:avLst/>
          </a:prstGeom>
          <a:noFill/>
          <a:ln w="38100">
            <a:solidFill>
              <a:srgbClr val="5688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APD</a:t>
            </a:r>
          </a:p>
          <a:p>
            <a:pPr marL="236538"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Intensive MAT &amp; SUD Tx Implementation process</a:t>
            </a:r>
          </a:p>
          <a:p>
            <a:pPr marL="57150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All PCP staff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education</a:t>
            </a:r>
          </a:p>
          <a:p>
            <a:pPr marL="571500" marR="0" lvl="1"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Ongoing mentorship</a:t>
            </a:r>
          </a:p>
          <a:p>
            <a:pPr marL="114300"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New broader trainings</a:t>
            </a:r>
          </a:p>
        </p:txBody>
      </p:sp>
      <p:sp>
        <p:nvSpPr>
          <p:cNvPr id="3" name="TextBox 2">
            <a:extLst>
              <a:ext uri="{FF2B5EF4-FFF2-40B4-BE49-F238E27FC236}">
                <a16:creationId xmlns:a16="http://schemas.microsoft.com/office/drawing/2014/main" id="{17D8EC4A-AF77-0049-B9F2-DBBF760EBE54}"/>
              </a:ext>
            </a:extLst>
          </p:cNvPr>
          <p:cNvSpPr txBox="1"/>
          <p:nvPr/>
        </p:nvSpPr>
        <p:spPr>
          <a:xfrm>
            <a:off x="7963889" y="3429000"/>
            <a:ext cx="2712720" cy="3046988"/>
          </a:xfrm>
          <a:prstGeom prst="rect">
            <a:avLst/>
          </a:prstGeom>
          <a:noFill/>
          <a:ln w="38100">
            <a:solidFill>
              <a:srgbClr val="5688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CHESHIRE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Moms in Recovery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PC: BH consult expansion &amp; MAT grant from FHC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Established as Keene HUB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Defined principles for BH care improvement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MFS reverse integration project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Stigma identified as key barrier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&gt; active trainings 2019 </a:t>
            </a:r>
          </a:p>
        </p:txBody>
      </p:sp>
      <p:sp>
        <p:nvSpPr>
          <p:cNvPr id="4" name="TextBox 3">
            <a:extLst>
              <a:ext uri="{FF2B5EF4-FFF2-40B4-BE49-F238E27FC236}">
                <a16:creationId xmlns:a16="http://schemas.microsoft.com/office/drawing/2014/main" id="{D209F020-FC89-C546-90FD-BC41D52AB8C8}"/>
              </a:ext>
            </a:extLst>
          </p:cNvPr>
          <p:cNvSpPr txBox="1"/>
          <p:nvPr/>
        </p:nvSpPr>
        <p:spPr>
          <a:xfrm>
            <a:off x="1299797" y="3522157"/>
            <a:ext cx="2763203" cy="830997"/>
          </a:xfrm>
          <a:prstGeom prst="rect">
            <a:avLst/>
          </a:prstGeom>
          <a:noFill/>
          <a:ln w="38100">
            <a:solidFill>
              <a:srgbClr val="5688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MT ASCUTNEY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Education &amp; awareness training</a:t>
            </a:r>
          </a:p>
        </p:txBody>
      </p:sp>
      <p:sp>
        <p:nvSpPr>
          <p:cNvPr id="5" name="TextBox 4">
            <a:extLst>
              <a:ext uri="{FF2B5EF4-FFF2-40B4-BE49-F238E27FC236}">
                <a16:creationId xmlns:a16="http://schemas.microsoft.com/office/drawing/2014/main" id="{405201CB-3162-4049-BBA6-5476FCA364F8}"/>
              </a:ext>
            </a:extLst>
          </p:cNvPr>
          <p:cNvSpPr txBox="1"/>
          <p:nvPr/>
        </p:nvSpPr>
        <p:spPr>
          <a:xfrm>
            <a:off x="575859" y="2269074"/>
            <a:ext cx="2575560" cy="1077218"/>
          </a:xfrm>
          <a:prstGeom prst="rect">
            <a:avLst/>
          </a:prstGeom>
          <a:noFill/>
          <a:ln w="38100">
            <a:solidFill>
              <a:srgbClr val="5688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CONCORD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Talks from expert groups to help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MAT implementation</a:t>
            </a:r>
          </a:p>
        </p:txBody>
      </p:sp>
      <p:sp>
        <p:nvSpPr>
          <p:cNvPr id="6" name="TextBox 5">
            <a:extLst>
              <a:ext uri="{FF2B5EF4-FFF2-40B4-BE49-F238E27FC236}">
                <a16:creationId xmlns:a16="http://schemas.microsoft.com/office/drawing/2014/main" id="{69F11D8B-03DD-7248-80AA-55B8334752D3}"/>
              </a:ext>
            </a:extLst>
          </p:cNvPr>
          <p:cNvSpPr txBox="1"/>
          <p:nvPr/>
        </p:nvSpPr>
        <p:spPr>
          <a:xfrm>
            <a:off x="5168046" y="4614676"/>
            <a:ext cx="2575560" cy="2062103"/>
          </a:xfrm>
          <a:prstGeom prst="rect">
            <a:avLst/>
          </a:prstGeom>
          <a:noFill/>
          <a:ln w="38100">
            <a:solidFill>
              <a:srgbClr val="56886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Community Group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Two embedded BH specialists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Two supervisors with week long OUD training.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Targeting staff trainings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55E9E5-AD6B-BB45-9CF6-6D715BB80211}"/>
              </a:ext>
            </a:extLst>
          </p:cNvPr>
          <p:cNvSpPr txBox="1"/>
          <p:nvPr/>
        </p:nvSpPr>
        <p:spPr>
          <a:xfrm>
            <a:off x="5633720" y="881148"/>
            <a:ext cx="2712720" cy="1261884"/>
          </a:xfrm>
          <a:prstGeom prst="rect">
            <a:avLst/>
          </a:prstGeom>
          <a:noFill/>
          <a:ln w="38100">
            <a:solidFill>
              <a:srgbClr val="5688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NASHUA</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BH integration pilot </a:t>
            </a:r>
          </a:p>
          <a:p>
            <a:pPr marL="292100"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Routine screening MH &amp; SUD</a:t>
            </a:r>
          </a:p>
          <a:p>
            <a:pPr marL="292100" marR="0" lvl="1" indent="-1111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Embedded MH services</a:t>
            </a:r>
          </a:p>
          <a:p>
            <a:pPr marL="1809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Engaging PCPs in MAT</a:t>
            </a:r>
          </a:p>
        </p:txBody>
      </p:sp>
      <p:sp>
        <p:nvSpPr>
          <p:cNvPr id="9" name="TextBox 8">
            <a:extLst>
              <a:ext uri="{FF2B5EF4-FFF2-40B4-BE49-F238E27FC236}">
                <a16:creationId xmlns:a16="http://schemas.microsoft.com/office/drawing/2014/main" id="{4A6B3F30-2F16-8A4F-9C47-AF2B17E1C99E}"/>
              </a:ext>
            </a:extLst>
          </p:cNvPr>
          <p:cNvSpPr txBox="1"/>
          <p:nvPr/>
        </p:nvSpPr>
        <p:spPr>
          <a:xfrm>
            <a:off x="2372203" y="4449043"/>
            <a:ext cx="2575560" cy="2062103"/>
          </a:xfrm>
          <a:prstGeom prst="rect">
            <a:avLst/>
          </a:prstGeom>
          <a:noFill/>
          <a:ln w="38100">
            <a:solidFill>
              <a:srgbClr val="56886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DHMC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Academic grand rounds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IM, Hospitalist, FP, ED Pedi section/in service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Opioid Addiction Treatment Collaborative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746FF9-E200-F245-A837-D5227B8DB028}"/>
              </a:ext>
            </a:extLst>
          </p:cNvPr>
          <p:cNvSpPr txBox="1"/>
          <p:nvPr/>
        </p:nvSpPr>
        <p:spPr>
          <a:xfrm>
            <a:off x="701040" y="196080"/>
            <a:ext cx="10789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Efforts to combat Behavioral Health Stigma at your D-HH site? </a:t>
            </a:r>
          </a:p>
        </p:txBody>
      </p:sp>
      <p:sp>
        <p:nvSpPr>
          <p:cNvPr id="11" name="TextBox 10">
            <a:extLst>
              <a:ext uri="{FF2B5EF4-FFF2-40B4-BE49-F238E27FC236}">
                <a16:creationId xmlns:a16="http://schemas.microsoft.com/office/drawing/2014/main" id="{CD5062F0-7AF7-E74E-9589-A789446E6336}"/>
              </a:ext>
            </a:extLst>
          </p:cNvPr>
          <p:cNvSpPr txBox="1"/>
          <p:nvPr/>
        </p:nvSpPr>
        <p:spPr>
          <a:xfrm>
            <a:off x="4657379" y="2736502"/>
            <a:ext cx="217932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D664A"/>
                </a:solidFill>
                <a:effectLst/>
                <a:uLnTx/>
                <a:uFillTx/>
                <a:latin typeface="Times New Roman" panose="02020603050405020304" pitchFamily="18" charset="0"/>
                <a:ea typeface="+mn-ea"/>
                <a:cs typeface="Times New Roman" panose="02020603050405020304" pitchFamily="18" charset="0"/>
              </a:rPr>
              <a:t>D-HH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664A"/>
                </a:solidFill>
                <a:effectLst/>
                <a:uLnTx/>
                <a:uFillTx/>
                <a:latin typeface="Calibri" panose="020F0502020204030204"/>
                <a:ea typeface="+mn-ea"/>
                <a:cs typeface="+mn-cs"/>
              </a:rPr>
              <a:t>(Responding Sites)</a:t>
            </a:r>
            <a:endParaRPr kumimoji="0" lang="en-US" sz="3600" b="0" i="0" u="none" strike="noStrike" kern="1200" cap="none" spc="0" normalizeH="0" baseline="0" noProof="0" dirty="0">
              <a:ln>
                <a:noFill/>
              </a:ln>
              <a:solidFill>
                <a:srgbClr val="0D664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A96AD2B-7C7A-8D40-849A-A3B17C66F762}"/>
              </a:ext>
            </a:extLst>
          </p:cNvPr>
          <p:cNvSpPr txBox="1"/>
          <p:nvPr/>
        </p:nvSpPr>
        <p:spPr>
          <a:xfrm>
            <a:off x="2567355" y="1068552"/>
            <a:ext cx="2888565" cy="1077218"/>
          </a:xfrm>
          <a:prstGeom prst="rect">
            <a:avLst/>
          </a:prstGeom>
          <a:noFill/>
          <a:ln w="28575">
            <a:solidFill>
              <a:srgbClr val="51887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MANCHESTER</a:t>
            </a:r>
          </a:p>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Classes on Stigma at the nurse and MA level.</a:t>
            </a:r>
          </a:p>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Needs to get to providers</a:t>
            </a:r>
          </a:p>
        </p:txBody>
      </p:sp>
    </p:spTree>
    <p:extLst>
      <p:ext uri="{BB962C8B-B14F-4D97-AF65-F5344CB8AC3E}">
        <p14:creationId xmlns:p14="http://schemas.microsoft.com/office/powerpoint/2010/main" val="256519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DHMC Role	</a:t>
            </a:r>
          </a:p>
        </p:txBody>
      </p:sp>
      <p:sp>
        <p:nvSpPr>
          <p:cNvPr id="6" name="Content Placeholder 5"/>
          <p:cNvSpPr>
            <a:spLocks noGrp="1"/>
          </p:cNvSpPr>
          <p:nvPr>
            <p:ph sz="half" idx="1"/>
          </p:nvPr>
        </p:nvSpPr>
        <p:spPr/>
        <p:txBody>
          <a:bodyPr>
            <a:normAutofit/>
          </a:bodyPr>
          <a:lstStyle/>
          <a:p>
            <a:r>
              <a:rPr lang="en-US" dirty="0"/>
              <a:t>Addiction Treatment Program: The Doorway (Hub)</a:t>
            </a:r>
          </a:p>
          <a:p>
            <a:endParaRPr lang="en-US" dirty="0"/>
          </a:p>
          <a:p>
            <a:r>
              <a:rPr lang="en-US" dirty="0"/>
              <a:t>Providing Clinician After Hours Telephone Service	</a:t>
            </a:r>
          </a:p>
          <a:p>
            <a:r>
              <a:rPr lang="en-US" dirty="0"/>
              <a:t>	</a:t>
            </a:r>
          </a:p>
          <a:p>
            <a:endParaRPr lang="en-US" dirty="0"/>
          </a:p>
        </p:txBody>
      </p:sp>
    </p:spTree>
    <p:extLst>
      <p:ext uri="{BB962C8B-B14F-4D97-AF65-F5344CB8AC3E}">
        <p14:creationId xmlns:p14="http://schemas.microsoft.com/office/powerpoint/2010/main" val="1776078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B17E-5C37-BC4A-B211-CE6FF13672B1}"/>
              </a:ext>
            </a:extLst>
          </p:cNvPr>
          <p:cNvSpPr>
            <a:spLocks noGrp="1"/>
          </p:cNvSpPr>
          <p:nvPr>
            <p:ph type="title"/>
          </p:nvPr>
        </p:nvSpPr>
        <p:spPr/>
        <p:txBody>
          <a:bodyPr/>
          <a:lstStyle/>
          <a:p>
            <a:r>
              <a:rPr lang="en-US" dirty="0"/>
              <a:t>	SUMHI Culture Change Campaign</a:t>
            </a:r>
          </a:p>
        </p:txBody>
      </p:sp>
      <p:sp>
        <p:nvSpPr>
          <p:cNvPr id="3" name="Content Placeholder 2">
            <a:extLst>
              <a:ext uri="{FF2B5EF4-FFF2-40B4-BE49-F238E27FC236}">
                <a16:creationId xmlns:a16="http://schemas.microsoft.com/office/drawing/2014/main" id="{E87882AC-E225-924D-9AF9-7EAE5E3D08A8}"/>
              </a:ext>
            </a:extLst>
          </p:cNvPr>
          <p:cNvSpPr>
            <a:spLocks noGrp="1"/>
          </p:cNvSpPr>
          <p:nvPr>
            <p:ph idx="1"/>
          </p:nvPr>
        </p:nvSpPr>
        <p:spPr>
          <a:xfrm>
            <a:off x="838200" y="1825625"/>
            <a:ext cx="10515600" cy="4872058"/>
          </a:xfrm>
        </p:spPr>
        <p:txBody>
          <a:bodyPr>
            <a:normAutofit lnSpcReduction="10000"/>
          </a:bodyPr>
          <a:lstStyle/>
          <a:p>
            <a:r>
              <a:rPr lang="en-US" dirty="0"/>
              <a:t>Bringing together efforts at change across the system</a:t>
            </a:r>
          </a:p>
          <a:p>
            <a:pPr lvl="1"/>
            <a:r>
              <a:rPr lang="en-US" dirty="0"/>
              <a:t>Supporting work aimed at Culture Change</a:t>
            </a:r>
          </a:p>
          <a:p>
            <a:pPr lvl="1"/>
            <a:r>
              <a:rPr lang="en-US" dirty="0"/>
              <a:t>Principles/policies group considering</a:t>
            </a:r>
          </a:p>
          <a:p>
            <a:pPr lvl="2"/>
            <a:r>
              <a:rPr lang="en-US" dirty="0"/>
              <a:t>Vision for care of persons with mental health and/or SUDs</a:t>
            </a:r>
          </a:p>
          <a:p>
            <a:pPr lvl="2"/>
            <a:r>
              <a:rPr lang="en-US" dirty="0"/>
              <a:t>Affirmation regarding staff-patient interactions (BH versus all diverse)</a:t>
            </a:r>
          </a:p>
          <a:p>
            <a:pPr lvl="2"/>
            <a:r>
              <a:rPr lang="en-US" dirty="0"/>
              <a:t>Considering promotion/requirements for  basic relevant training</a:t>
            </a:r>
          </a:p>
          <a:p>
            <a:pPr lvl="2"/>
            <a:r>
              <a:rPr lang="en-US" dirty="0"/>
              <a:t>Next meeting March 12</a:t>
            </a:r>
            <a:r>
              <a:rPr lang="en-US" baseline="30000" dirty="0"/>
              <a:t>th</a:t>
            </a:r>
            <a:endParaRPr lang="en-US" dirty="0"/>
          </a:p>
          <a:p>
            <a:pPr marL="0" indent="0" algn="ctr">
              <a:buNone/>
            </a:pPr>
            <a:r>
              <a:rPr lang="en-US" sz="2400" dirty="0"/>
              <a:t>~Drafts in Progress~</a:t>
            </a:r>
          </a:p>
          <a:p>
            <a:pPr marL="0" indent="0">
              <a:buNone/>
            </a:pPr>
            <a:r>
              <a:rPr lang="en-US" dirty="0"/>
              <a:t>	 </a:t>
            </a:r>
            <a:r>
              <a:rPr lang="en-US" sz="1900" dirty="0"/>
              <a:t>Vision: </a:t>
            </a:r>
            <a:r>
              <a:rPr lang="en-US" sz="1900" i="1" dirty="0"/>
              <a:t>We envision a healthcare system where mental health &amp; substance use disorders are treated with the same urgency, respect, and seriousness of purpose as other important illnesses and where stigma and discrimination do not occur.</a:t>
            </a:r>
            <a:endParaRPr lang="en-US" sz="1900" dirty="0"/>
          </a:p>
          <a:p>
            <a:pPr marL="0" indent="0">
              <a:buNone/>
            </a:pPr>
            <a:r>
              <a:rPr lang="en-US" sz="2000" i="1" dirty="0"/>
              <a:t>	</a:t>
            </a:r>
            <a:r>
              <a:rPr lang="en-US" sz="1900" dirty="0"/>
              <a:t>Affirmation: </a:t>
            </a:r>
            <a:r>
              <a:rPr lang="en-US" sz="1900" i="1" dirty="0"/>
              <a:t>We will establish authentic partnerships with our patients and communities that honor the humanity, diversity and dignity of all and in which we address each person with respect and compassion at all times and learn from each encounter. </a:t>
            </a:r>
            <a:r>
              <a:rPr lang="en-US" sz="1900" dirty="0"/>
              <a:t> </a:t>
            </a:r>
          </a:p>
          <a:p>
            <a:endParaRPr lang="en-US" dirty="0"/>
          </a:p>
        </p:txBody>
      </p:sp>
    </p:spTree>
    <p:extLst>
      <p:ext uri="{BB962C8B-B14F-4D97-AF65-F5344CB8AC3E}">
        <p14:creationId xmlns:p14="http://schemas.microsoft.com/office/powerpoint/2010/main" val="363545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EF19-AE6C-D840-BFED-7C862D9E84F6}"/>
              </a:ext>
            </a:extLst>
          </p:cNvPr>
          <p:cNvSpPr>
            <a:spLocks noGrp="1"/>
          </p:cNvSpPr>
          <p:nvPr>
            <p:ph type="title"/>
          </p:nvPr>
        </p:nvSpPr>
        <p:spPr/>
        <p:txBody>
          <a:bodyPr/>
          <a:lstStyle/>
          <a:p>
            <a:r>
              <a:rPr lang="en-US" dirty="0"/>
              <a:t>	SUMHI Culture Change &amp; Education</a:t>
            </a:r>
          </a:p>
        </p:txBody>
      </p:sp>
      <p:sp>
        <p:nvSpPr>
          <p:cNvPr id="5" name="Content Placeholder 4">
            <a:extLst>
              <a:ext uri="{FF2B5EF4-FFF2-40B4-BE49-F238E27FC236}">
                <a16:creationId xmlns:a16="http://schemas.microsoft.com/office/drawing/2014/main" id="{6088CCDD-75CD-854F-BA99-03F0204C9B51}"/>
              </a:ext>
            </a:extLst>
          </p:cNvPr>
          <p:cNvSpPr>
            <a:spLocks noGrp="1"/>
          </p:cNvSpPr>
          <p:nvPr>
            <p:ph idx="1"/>
          </p:nvPr>
        </p:nvSpPr>
        <p:spPr>
          <a:xfrm>
            <a:off x="838200" y="2816225"/>
            <a:ext cx="10515600" cy="4351338"/>
          </a:xfrm>
        </p:spPr>
        <p:txBody>
          <a:bodyPr/>
          <a:lstStyle/>
          <a:p>
            <a:pPr marL="0" indent="0">
              <a:buNone/>
            </a:pPr>
            <a:endParaRPr lang="en-US" dirty="0">
              <a:hlinkClick r:id="" action="ppaction://noaction"/>
            </a:endParaRPr>
          </a:p>
          <a:p>
            <a:endParaRPr lang="en-US" dirty="0">
              <a:hlinkClick r:id="" action="ppaction://noaction"/>
            </a:endParaRPr>
          </a:p>
          <a:p>
            <a:endParaRPr lang="en-US" dirty="0">
              <a:hlinkClick r:id="" action="ppaction://noaction"/>
            </a:endParaRPr>
          </a:p>
          <a:p>
            <a:pPr marL="0" indent="0" algn="ctr">
              <a:buNone/>
            </a:pPr>
            <a:r>
              <a:rPr lang="en-US" dirty="0">
                <a:hlinkClick r:id="" action="ppaction://noaction"/>
              </a:rPr>
              <a:t>seddon.savage@dartmouth.edu</a:t>
            </a:r>
            <a:endParaRPr lang="en-US" dirty="0"/>
          </a:p>
          <a:p>
            <a:pPr marL="0" indent="0" algn="ctr">
              <a:buNone/>
            </a:pPr>
            <a:r>
              <a:rPr lang="en-US" dirty="0">
                <a:hlinkClick r:id="rId2"/>
              </a:rPr>
              <a:t>Ariel.A.Pike@hitchcock.org</a:t>
            </a:r>
            <a:endParaRPr lang="en-US" dirty="0"/>
          </a:p>
          <a:p>
            <a:pPr marL="0" indent="0" algn="ctr">
              <a:buNone/>
            </a:pPr>
            <a:r>
              <a:rPr lang="en-US" dirty="0">
                <a:hlinkClick r:id="rId3"/>
              </a:rPr>
              <a:t>Laura.J.Fineberg@hitchcock.org</a:t>
            </a:r>
            <a:r>
              <a:rPr lang="en-US" dirty="0"/>
              <a:t> </a:t>
            </a:r>
          </a:p>
          <a:p>
            <a:endParaRPr lang="en-US" dirty="0"/>
          </a:p>
        </p:txBody>
      </p:sp>
      <p:sp>
        <p:nvSpPr>
          <p:cNvPr id="6" name="TextBox 5">
            <a:extLst>
              <a:ext uri="{FF2B5EF4-FFF2-40B4-BE49-F238E27FC236}">
                <a16:creationId xmlns:a16="http://schemas.microsoft.com/office/drawing/2014/main" id="{63FF13FD-D50E-6447-A520-D46302ECC27C}"/>
              </a:ext>
            </a:extLst>
          </p:cNvPr>
          <p:cNvSpPr txBox="1"/>
          <p:nvPr/>
        </p:nvSpPr>
        <p:spPr>
          <a:xfrm>
            <a:off x="0" y="2816225"/>
            <a:ext cx="117856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5D4A"/>
                </a:solidFill>
                <a:effectLst/>
                <a:uLnTx/>
                <a:uFillTx/>
                <a:latin typeface="Calibri" panose="020F0502020204030204"/>
                <a:ea typeface="+mn-ea"/>
                <a:cs typeface="Times New Roman" panose="02020603050405020304" pitchFamily="18" charset="0"/>
              </a:rPr>
              <a:t>Please share resources, questions, needs, thoughts 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5D4A"/>
                </a:solidFill>
                <a:effectLst/>
                <a:uLnTx/>
                <a:uFillTx/>
                <a:latin typeface="Calibri" panose="020F0502020204030204"/>
                <a:ea typeface="+mn-ea"/>
                <a:cs typeface="Times New Roman" panose="02020603050405020304" pitchFamily="18" charset="0"/>
              </a:rPr>
              <a:t>SUMHI Website  *  Training &amp; Education  *  Culture Change</a:t>
            </a:r>
          </a:p>
        </p:txBody>
      </p:sp>
    </p:spTree>
    <p:extLst>
      <p:ext uri="{BB962C8B-B14F-4D97-AF65-F5344CB8AC3E}">
        <p14:creationId xmlns:p14="http://schemas.microsoft.com/office/powerpoint/2010/main" val="37467593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EF19-AE6C-D840-BFED-7C862D9E84F6}"/>
              </a:ext>
            </a:extLst>
          </p:cNvPr>
          <p:cNvSpPr>
            <a:spLocks noGrp="1"/>
          </p:cNvSpPr>
          <p:nvPr>
            <p:ph type="title"/>
          </p:nvPr>
        </p:nvSpPr>
        <p:spPr/>
        <p:txBody>
          <a:bodyPr/>
          <a:lstStyle/>
          <a:p>
            <a:r>
              <a:rPr lang="en-US" dirty="0"/>
              <a:t>	Other DHH SUD Harm Reduction Initiatives</a:t>
            </a:r>
          </a:p>
        </p:txBody>
      </p:sp>
      <p:sp>
        <p:nvSpPr>
          <p:cNvPr id="5" name="Content Placeholder 4">
            <a:extLst>
              <a:ext uri="{FF2B5EF4-FFF2-40B4-BE49-F238E27FC236}">
                <a16:creationId xmlns:a16="http://schemas.microsoft.com/office/drawing/2014/main" id="{6088CCDD-75CD-854F-BA99-03F0204C9B51}"/>
              </a:ext>
            </a:extLst>
          </p:cNvPr>
          <p:cNvSpPr>
            <a:spLocks noGrp="1"/>
          </p:cNvSpPr>
          <p:nvPr>
            <p:ph idx="1"/>
          </p:nvPr>
        </p:nvSpPr>
        <p:spPr>
          <a:xfrm>
            <a:off x="838200" y="2816225"/>
            <a:ext cx="10515600" cy="4351338"/>
          </a:xfrm>
        </p:spPr>
        <p:txBody>
          <a:bodyPr/>
          <a:lstStyle/>
          <a:p>
            <a:pPr marL="0" indent="0">
              <a:buNone/>
            </a:pPr>
            <a:endParaRPr lang="en-US" dirty="0">
              <a:hlinkClick r:id="" action="ppaction://noaction"/>
            </a:endParaRPr>
          </a:p>
          <a:p>
            <a:endParaRPr lang="en-US" dirty="0">
              <a:hlinkClick r:id="" action="ppaction://noaction"/>
            </a:endParaRPr>
          </a:p>
          <a:p>
            <a:endParaRPr lang="en-US" dirty="0">
              <a:hlinkClick r:id="" action="ppaction://noaction"/>
            </a:endParaRPr>
          </a:p>
          <a:p>
            <a:endParaRPr lang="en-US" dirty="0"/>
          </a:p>
        </p:txBody>
      </p:sp>
      <p:sp>
        <p:nvSpPr>
          <p:cNvPr id="3" name="Rectangle 2"/>
          <p:cNvSpPr/>
          <p:nvPr/>
        </p:nvSpPr>
        <p:spPr>
          <a:xfrm>
            <a:off x="1203960" y="2459058"/>
            <a:ext cx="9418320" cy="3108543"/>
          </a:xfrm>
          <a:prstGeom prst="rect">
            <a:avLst/>
          </a:prstGeom>
        </p:spPr>
        <p:txBody>
          <a:bodyPr wrap="square">
            <a:spAutoFit/>
          </a:bodyPr>
          <a:lstStyle/>
          <a:p>
            <a:pPr marL="457200" indent="-457200">
              <a:buFont typeface="Arial" panose="020B0604020202020204" pitchFamily="34" charset="0"/>
              <a:buChar char="•"/>
            </a:pPr>
            <a:r>
              <a:rPr lang="en-US" sz="2800" dirty="0"/>
              <a:t>Post-surgical prescribing – Richard Barth &amp; colleagues</a:t>
            </a:r>
          </a:p>
          <a:p>
            <a:pPr marL="457200" indent="-457200">
              <a:buFont typeface="Arial" panose="020B0604020202020204" pitchFamily="34" charset="0"/>
              <a:buChar char="•"/>
            </a:pPr>
            <a:r>
              <a:rPr lang="en-US" sz="2800" dirty="0"/>
              <a:t>Naloxone distribution- DHH community sites</a:t>
            </a:r>
          </a:p>
          <a:p>
            <a:pPr marL="457200" indent="-457200">
              <a:buFont typeface="Arial" panose="020B0604020202020204" pitchFamily="34" charset="0"/>
              <a:buChar char="•"/>
            </a:pPr>
            <a:r>
              <a:rPr lang="en-US" sz="2800" dirty="0"/>
              <a:t>Syringe service program, Claremont – Geisel Medical Students &amp; HIV programs</a:t>
            </a:r>
          </a:p>
          <a:p>
            <a:pPr marL="457200" indent="-457200">
              <a:buFont typeface="Arial" panose="020B0604020202020204" pitchFamily="34" charset="0"/>
              <a:buChar char="•"/>
            </a:pPr>
            <a:r>
              <a:rPr lang="en-US" sz="2800" dirty="0"/>
              <a:t>Drug take back &amp; destructions programs –  DHH pharmacies and </a:t>
            </a:r>
            <a:r>
              <a:rPr lang="en-US" sz="2800" dirty="0" err="1"/>
              <a:t>Deterra</a:t>
            </a:r>
            <a:r>
              <a:rPr lang="en-US" sz="2800" dirty="0"/>
              <a:t> initiatives</a:t>
            </a:r>
          </a:p>
          <a:p>
            <a:pPr marL="457200" indent="-457200">
              <a:buFont typeface="Arial" panose="020B0604020202020204" pitchFamily="34" charset="0"/>
              <a:buChar char="•"/>
            </a:pPr>
            <a:r>
              <a:rPr lang="en-US" sz="2800" dirty="0"/>
              <a:t>Others?    </a:t>
            </a:r>
          </a:p>
        </p:txBody>
      </p:sp>
    </p:spTree>
    <p:extLst>
      <p:ext uri="{BB962C8B-B14F-4D97-AF65-F5344CB8AC3E}">
        <p14:creationId xmlns:p14="http://schemas.microsoft.com/office/powerpoint/2010/main" val="994408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520" y="2297568"/>
            <a:ext cx="9144000" cy="2387600"/>
          </a:xfrm>
        </p:spPr>
        <p:txBody>
          <a:bodyPr>
            <a:noAutofit/>
          </a:bodyPr>
          <a:lstStyle/>
          <a:p>
            <a:pPr algn="l"/>
            <a:r>
              <a:rPr lang="en-US" sz="3600" dirty="0"/>
              <a:t>Reminder:</a:t>
            </a:r>
            <a:br>
              <a:rPr lang="en-US" sz="3600" dirty="0"/>
            </a:br>
            <a:br>
              <a:rPr lang="en-US" sz="3600" dirty="0"/>
            </a:br>
            <a:r>
              <a:rPr lang="en-US" sz="3600" dirty="0"/>
              <a:t>Please send your email address to Ariel Pike at </a:t>
            </a:r>
            <a:r>
              <a:rPr lang="en-US" sz="3600" dirty="0">
                <a:hlinkClick r:id="rId2"/>
              </a:rPr>
              <a:t>ariel.a.pike@hitchcock</a:t>
            </a:r>
            <a:r>
              <a:rPr lang="en-US" sz="3600" dirty="0"/>
              <a:t>.org if you are not attending in person. </a:t>
            </a:r>
          </a:p>
        </p:txBody>
      </p:sp>
      <p:pic>
        <p:nvPicPr>
          <p:cNvPr id="3" name="Picture 2">
            <a:extLst>
              <a:ext uri="{FF2B5EF4-FFF2-40B4-BE49-F238E27FC236}">
                <a16:creationId xmlns:a16="http://schemas.microsoft.com/office/drawing/2014/main" id="{FB15CE7D-2F7F-CA42-873F-4A92D9566EEE}"/>
              </a:ext>
            </a:extLst>
          </p:cNvPr>
          <p:cNvPicPr>
            <a:picLocks noChangeAspect="1"/>
          </p:cNvPicPr>
          <p:nvPr/>
        </p:nvPicPr>
        <p:blipFill>
          <a:blip r:embed="rId3"/>
          <a:stretch>
            <a:fillRect/>
          </a:stretch>
        </p:blipFill>
        <p:spPr>
          <a:xfrm>
            <a:off x="746414" y="475291"/>
            <a:ext cx="4656251" cy="1030144"/>
          </a:xfrm>
          <a:prstGeom prst="rect">
            <a:avLst/>
          </a:prstGeom>
        </p:spPr>
      </p:pic>
    </p:spTree>
    <p:extLst>
      <p:ext uri="{BB962C8B-B14F-4D97-AF65-F5344CB8AC3E}">
        <p14:creationId xmlns:p14="http://schemas.microsoft.com/office/powerpoint/2010/main" val="15422063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Points </a:t>
            </a:r>
          </a:p>
        </p:txBody>
      </p:sp>
      <p:sp>
        <p:nvSpPr>
          <p:cNvPr id="3" name="Content Placeholder 2"/>
          <p:cNvSpPr>
            <a:spLocks noGrp="1"/>
          </p:cNvSpPr>
          <p:nvPr>
            <p:ph idx="1"/>
          </p:nvPr>
        </p:nvSpPr>
        <p:spPr/>
        <p:txBody>
          <a:bodyPr>
            <a:normAutofit/>
          </a:bodyPr>
          <a:lstStyle/>
          <a:p>
            <a:r>
              <a:rPr lang="en-US" sz="3600" dirty="0"/>
              <a:t>Are there other clinical care or harm reduction initiatives addressing these issues?</a:t>
            </a:r>
          </a:p>
          <a:p>
            <a:r>
              <a:rPr lang="en-US" sz="3600" dirty="0"/>
              <a:t>Are there challenges that we are not addressing? </a:t>
            </a:r>
          </a:p>
          <a:p>
            <a:r>
              <a:rPr lang="en-US" sz="3600" dirty="0"/>
              <a:t>How can we expand what’s working? </a:t>
            </a:r>
          </a:p>
          <a:p>
            <a:endParaRPr lang="en-US" sz="3600" dirty="0"/>
          </a:p>
          <a:p>
            <a:endParaRPr lang="en-US" sz="3600" dirty="0"/>
          </a:p>
          <a:p>
            <a:pPr marL="0" indent="0">
              <a:buNone/>
            </a:pPr>
            <a:endParaRPr lang="en-US" dirty="0"/>
          </a:p>
        </p:txBody>
      </p:sp>
    </p:spTree>
    <p:extLst>
      <p:ext uri="{BB962C8B-B14F-4D97-AF65-F5344CB8AC3E}">
        <p14:creationId xmlns:p14="http://schemas.microsoft.com/office/powerpoint/2010/main" val="2673160636"/>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HI GASPAR 2019" id="{1FEBDD54-836D-4BF6-95B8-0B6A19D389C1}" vid="{EE403CC6-8547-41A5-BBB1-96AF24AE3E9A}"/>
    </a:ext>
  </a:extLst>
</a:theme>
</file>

<file path=ppt/theme/theme11.xml><?xml version="1.0" encoding="utf-8"?>
<a:theme xmlns:a="http://schemas.openxmlformats.org/drawingml/2006/main" name="Orie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_PPT_WhiteMk-HD-20170630.potx" id="{F5A29657-4853-4C72-AF7D-842685C50F9D}" vid="{0BBCC786-CDF7-4685-8F9B-5BFD4300D565}"/>
    </a:ext>
  </a:extLst>
</a:theme>
</file>

<file path=ppt/theme/theme5.xml><?xml version="1.0" encoding="utf-8"?>
<a:theme xmlns:a="http://schemas.openxmlformats.org/drawingml/2006/main" name="PPT_DH_Culture_of_Car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H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60B2943-E931-E443-A9E1-E3C42A79101A}" vid="{2AC3D552-1EDE-E848-A693-876089F96DDE}"/>
    </a:ext>
  </a:extLst>
</a:theme>
</file>

<file path=ppt/theme/theme8.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288</TotalTime>
  <Words>5309</Words>
  <Application>Microsoft Office PowerPoint</Application>
  <PresentationFormat>Widescreen</PresentationFormat>
  <Paragraphs>943</Paragraphs>
  <Slides>94</Slides>
  <Notes>42</Notes>
  <HiddenSlides>0</HiddenSlides>
  <MMClips>0</MMClips>
  <ScaleCrop>false</ScaleCrop>
  <HeadingPairs>
    <vt:vector size="8" baseType="variant">
      <vt:variant>
        <vt:lpstr>Fonts Used</vt:lpstr>
      </vt:variant>
      <vt:variant>
        <vt:i4>8</vt:i4>
      </vt:variant>
      <vt:variant>
        <vt:lpstr>Theme</vt:lpstr>
      </vt:variant>
      <vt:variant>
        <vt:i4>13</vt:i4>
      </vt:variant>
      <vt:variant>
        <vt:lpstr>Embedded OLE Servers</vt:lpstr>
      </vt:variant>
      <vt:variant>
        <vt:i4>1</vt:i4>
      </vt:variant>
      <vt:variant>
        <vt:lpstr>Slide Titles</vt:lpstr>
      </vt:variant>
      <vt:variant>
        <vt:i4>94</vt:i4>
      </vt:variant>
    </vt:vector>
  </HeadingPairs>
  <TitlesOfParts>
    <vt:vector size="116" baseType="lpstr">
      <vt:lpstr>Arial</vt:lpstr>
      <vt:lpstr>Calibri</vt:lpstr>
      <vt:lpstr>Calibri Light</vt:lpstr>
      <vt:lpstr>Symbol</vt:lpstr>
      <vt:lpstr>Times New Roman</vt:lpstr>
      <vt:lpstr>Tw Cen MT</vt:lpstr>
      <vt:lpstr>Wingdings</vt:lpstr>
      <vt:lpstr>Wingdings 2</vt:lpstr>
      <vt:lpstr>Office Theme</vt:lpstr>
      <vt:lpstr>2_Office Theme</vt:lpstr>
      <vt:lpstr>1_Office Theme</vt:lpstr>
      <vt:lpstr>3_Office Theme</vt:lpstr>
      <vt:lpstr>PPT_DH_Culture_of_Caring</vt:lpstr>
      <vt:lpstr>4_Office Theme</vt:lpstr>
      <vt:lpstr>D-H template</vt:lpstr>
      <vt:lpstr>Droplet</vt:lpstr>
      <vt:lpstr>5_Office Theme</vt:lpstr>
      <vt:lpstr>6_Office Theme</vt:lpstr>
      <vt:lpstr>Oriel</vt:lpstr>
      <vt:lpstr>7_Office Theme</vt:lpstr>
      <vt:lpstr>8_Office Theme</vt:lpstr>
      <vt:lpstr>Acrobat Document</vt:lpstr>
      <vt:lpstr>PowerPoint Presentation</vt:lpstr>
      <vt:lpstr>PowerPoint Presentation</vt:lpstr>
      <vt:lpstr>PowerPoint Presentation</vt:lpstr>
      <vt:lpstr>PowerPoint Presentation</vt:lpstr>
      <vt:lpstr>NH Hub and Spoke: The Doorway at DHMC-Lebanon</vt:lpstr>
      <vt:lpstr>Introducing The Doorway</vt:lpstr>
      <vt:lpstr>The Doorway</vt:lpstr>
      <vt:lpstr>General Process Flow</vt:lpstr>
      <vt:lpstr>DHMC Role </vt:lpstr>
      <vt:lpstr>Our Purpose is to Bolster and Mobilize Resources for Recovery</vt:lpstr>
      <vt:lpstr>Opioid Addiction Treatment Collaborative (OATC) at D-H</vt:lpstr>
      <vt:lpstr> </vt:lpstr>
      <vt:lpstr>Goals of OATC</vt:lpstr>
      <vt:lpstr>PowerPoint Presentation</vt:lpstr>
      <vt:lpstr>OATC Leadership and Steering Committee</vt:lpstr>
      <vt:lpstr>Referral Relationships</vt:lpstr>
      <vt:lpstr>Primary Care Workgroup</vt:lpstr>
      <vt:lpstr>PowerPoint Presentation</vt:lpstr>
      <vt:lpstr>Primary Care – Leb GIM </vt:lpstr>
      <vt:lpstr>Primary Care</vt:lpstr>
      <vt:lpstr>Inpatient Workgroup:  </vt:lpstr>
      <vt:lpstr>Initiation of buprenorphine  on the Inpatient service</vt:lpstr>
      <vt:lpstr>Emergency Department</vt:lpstr>
      <vt:lpstr>Transitions Workgroup: Transitioning to Doorway-Spokes Relationships</vt:lpstr>
      <vt:lpstr>Summary of D-H Waivered Providers by month</vt:lpstr>
      <vt:lpstr>PowerPoint Presentation</vt:lpstr>
      <vt:lpstr>D-H Waivered Providers  by Location &amp; Service updated 2/28/19</vt:lpstr>
      <vt:lpstr>Perinatal Addiction Initiatives</vt:lpstr>
      <vt:lpstr>Integration</vt:lpstr>
      <vt:lpstr>Perinatal Addiction Initiatives</vt:lpstr>
      <vt:lpstr>Academic Mission</vt:lpstr>
      <vt:lpstr>PowerPoint Presentation</vt:lpstr>
      <vt:lpstr>Development and Implementation of ESC Care Tool in Northern New England</vt:lpstr>
      <vt:lpstr>NNEPQIN ESC Updates</vt:lpstr>
      <vt:lpstr>3rd Wed NNEPQIN Noon Webinars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Integrated Care  </vt:lpstr>
      <vt:lpstr>D-H Behavioral Health Clinician Team</vt:lpstr>
      <vt:lpstr>PowerPoint Presentation</vt:lpstr>
      <vt:lpstr>PowerPoint Presentation</vt:lpstr>
      <vt:lpstr>PowerPoint Presentation</vt:lpstr>
      <vt:lpstr>Same Day Appointment Utilization Decreased</vt:lpstr>
      <vt:lpstr>PowerPoint Presentation</vt:lpstr>
      <vt:lpstr>PowerPoint Presentation</vt:lpstr>
      <vt:lpstr>Quality Metrics</vt:lpstr>
      <vt:lpstr>Community &amp; Pediatric Care Collaboration </vt:lpstr>
      <vt:lpstr>Problem </vt:lpstr>
      <vt:lpstr>Strong Families, Strong Starts </vt:lpstr>
      <vt:lpstr>Community Partner Process Improvement </vt:lpstr>
      <vt:lpstr>Clinic Process Improvement Results </vt:lpstr>
      <vt:lpstr>What We Have Learned &amp; Next Steps </vt:lpstr>
      <vt:lpstr> Initiatives Palliative Medicine and Oncology</vt:lpstr>
      <vt:lpstr>Palliative Medicine</vt:lpstr>
      <vt:lpstr>  Opioid Risk Screening in Oncology  </vt:lpstr>
      <vt:lpstr>Screening for Substance Use Disorder in Oncology</vt:lpstr>
      <vt:lpstr>Thank you  </vt:lpstr>
      <vt:lpstr>Project COMPEL</vt:lpstr>
      <vt:lpstr>Agenda</vt:lpstr>
      <vt:lpstr>PowerPoint Presentation</vt:lpstr>
      <vt:lpstr>PowerPoint Presentation</vt:lpstr>
      <vt:lpstr>PowerPoint Presentation</vt:lpstr>
      <vt:lpstr>Project Structure</vt:lpstr>
      <vt:lpstr>PowerPoint Presentation</vt:lpstr>
      <vt:lpstr>PowerPoint Presentation</vt:lpstr>
      <vt:lpstr>PowerPoint Presentation</vt:lpstr>
      <vt:lpstr>PowerPoint Presentation</vt:lpstr>
      <vt:lpstr>Low Dose Naltrexone (LDN)</vt:lpstr>
      <vt:lpstr>3 qualitatively distinct effects in relation to the drug concentration: </vt:lpstr>
      <vt:lpstr>Vermont Legislature</vt:lpstr>
      <vt:lpstr>Vermont Medicaid Pilot</vt:lpstr>
      <vt:lpstr>Vermont Medicaid Pilot</vt:lpstr>
      <vt:lpstr>Vermont Medicaid Pilot</vt:lpstr>
      <vt:lpstr>PowerPoint Presentation</vt:lpstr>
      <vt:lpstr>PowerPoint Presentation</vt:lpstr>
      <vt:lpstr> SUMHI Culture Change &amp; Education</vt:lpstr>
      <vt:lpstr>PowerPoint Presentation</vt:lpstr>
      <vt:lpstr> SUMHI Culture Change &amp; Education</vt:lpstr>
      <vt:lpstr> Culture Change</vt:lpstr>
      <vt:lpstr>PowerPoint Presentation</vt:lpstr>
      <vt:lpstr>PowerPoint Presentation</vt:lpstr>
      <vt:lpstr> SUMHI Culture Change Campaign</vt:lpstr>
      <vt:lpstr> SUMHI Culture Change &amp; Education</vt:lpstr>
      <vt:lpstr> Other DHH SUD Harm Reduction Initiatives</vt:lpstr>
      <vt:lpstr>Reminder:  Please send your email address to Ariel Pike at ariel.a.pike@hitchcock.org if you are not attending in person. </vt:lpstr>
      <vt:lpstr>Discussion Points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dc:creator>
  <cp:lastModifiedBy>Laura Fineberg</cp:lastModifiedBy>
  <cp:revision>29</cp:revision>
  <cp:lastPrinted>2019-03-04T14:43:26Z</cp:lastPrinted>
  <dcterms:created xsi:type="dcterms:W3CDTF">2019-02-22T03:29:44Z</dcterms:created>
  <dcterms:modified xsi:type="dcterms:W3CDTF">2019-03-05T21:22:21Z</dcterms:modified>
</cp:coreProperties>
</file>