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4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0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2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2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5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7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4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3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5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0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5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0867-EFC5-4E7D-B1BC-2C436B6B8ABA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37F65-99E3-4143-991B-92F34CEF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4youth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27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7B6F44C-CE57-3C47-B3F4-B34CF5BFA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343FFE-5F4A-6443-A2FC-338BAF71B90F}"/>
              </a:ext>
            </a:extLst>
          </p:cNvPr>
          <p:cNvSpPr txBox="1">
            <a:spLocks/>
          </p:cNvSpPr>
          <p:nvPr/>
        </p:nvSpPr>
        <p:spPr>
          <a:xfrm>
            <a:off x="838200" y="14627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  <a:p>
            <a:pPr marL="468313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Bullies as traumatized individuals in need of help</a:t>
            </a:r>
          </a:p>
          <a:p>
            <a:pPr marL="468313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Target marginalized people: race, gender, ethnicity, disabled, etc.</a:t>
            </a:r>
          </a:p>
          <a:p>
            <a:pPr marL="468313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Social media has extended reach, home no longer is a haven</a:t>
            </a:r>
          </a:p>
          <a:p>
            <a:pPr marL="468313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Noted that schools with better support resources have less bullying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Hopes</a:t>
            </a:r>
          </a:p>
          <a:p>
            <a:pPr marL="468313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Nee for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upstanders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not bystanders </a:t>
            </a:r>
          </a:p>
          <a:p>
            <a:pPr marL="468313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Need for respect and recognize common humanity</a:t>
            </a:r>
          </a:p>
          <a:p>
            <a:pPr marL="468313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Need for better psychosocial support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29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619B3B8-158C-104C-A2F5-49AC0E39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Pressure for Success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AE12CA6-5EC6-DF4C-9369-E388B9D0B80E}"/>
              </a:ext>
            </a:extLst>
          </p:cNvPr>
          <p:cNvSpPr txBox="1">
            <a:spLocks/>
          </p:cNvSpPr>
          <p:nvPr/>
        </p:nvSpPr>
        <p:spPr>
          <a:xfrm>
            <a:off x="838200" y="1371903"/>
            <a:ext cx="10515600" cy="480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  <a:p>
            <a:pPr marL="468313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Definition of success differs for everyone: money, career, healthy life, relationships; accepting others values and different goals reduces judgment</a:t>
            </a:r>
          </a:p>
          <a:p>
            <a:pPr marL="468313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Stress sources differ: siblings, friends, school expectations, parents, self </a:t>
            </a:r>
          </a:p>
          <a:p>
            <a:pPr marL="468313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Learn in different ways: hands on, lectures, interactive</a:t>
            </a:r>
          </a:p>
          <a:p>
            <a:pPr marL="468313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Can’t do everything well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Hopes</a:t>
            </a:r>
          </a:p>
          <a:p>
            <a:pPr marL="468313" lvl="1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Diverse learning options, schedules, methods</a:t>
            </a:r>
          </a:p>
          <a:p>
            <a:pPr marL="468313" lvl="1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Mental health services </a:t>
            </a:r>
          </a:p>
          <a:p>
            <a:pPr marL="468313" lvl="1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Learn coping skills</a:t>
            </a:r>
          </a:p>
          <a:p>
            <a:pPr marL="468313" lvl="1" indent="-227013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Self acceptance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86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6716BBF-46C4-8145-82FB-59BC55EE9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2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School Violence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AC6F21-BA4A-974C-BDBF-BCC505EB10FE}"/>
              </a:ext>
            </a:extLst>
          </p:cNvPr>
          <p:cNvSpPr txBox="1">
            <a:spLocks/>
          </p:cNvSpPr>
          <p:nvPr/>
        </p:nvSpPr>
        <p:spPr>
          <a:xfrm>
            <a:off x="838200" y="162242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  <a:p>
            <a:pPr marL="469900">
              <a:spcBef>
                <a:spcPts val="400"/>
              </a:spcBef>
              <a:spcAft>
                <a:spcPts val="600"/>
              </a:spcAft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Many feel unsafe in school, impairs attention, heightens anxiety</a:t>
            </a:r>
          </a:p>
          <a:p>
            <a:pPr marL="469900">
              <a:spcBef>
                <a:spcPts val="400"/>
              </a:spcBef>
              <a:spcAft>
                <a:spcPts val="600"/>
              </a:spcAft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Diverse types of violence: bullying, fights, gangs, threat of gun violence</a:t>
            </a:r>
          </a:p>
          <a:p>
            <a:pPr marL="469900">
              <a:spcBef>
                <a:spcPts val="400"/>
              </a:spcBef>
              <a:spcAft>
                <a:spcPts val="600"/>
              </a:spcAft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People who are bullied end up threatening others </a:t>
            </a:r>
          </a:p>
          <a:p>
            <a:pPr marL="469900">
              <a:spcBef>
                <a:spcPts val="400"/>
              </a:spcBef>
              <a:spcAft>
                <a:spcPts val="600"/>
              </a:spcAft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Mixed impact of social media: document violence, but may encourage</a:t>
            </a:r>
          </a:p>
          <a:p>
            <a:r>
              <a:rPr lang="en-US" sz="3100">
                <a:latin typeface="Arial" panose="020B0604020202020204" pitchFamily="34" charset="0"/>
                <a:cs typeface="Arial" panose="020B0604020202020204" pitchFamily="34" charset="0"/>
              </a:rPr>
              <a:t>Hopes</a:t>
            </a:r>
          </a:p>
          <a:p>
            <a:pPr marL="46990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Realistic drills and training for crises </a:t>
            </a:r>
          </a:p>
          <a:p>
            <a:pPr marL="46990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Treatment for people with anger, aggression, other mental health issues</a:t>
            </a:r>
          </a:p>
          <a:p>
            <a:pPr marL="46990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More connections and respect for all students, buddy system </a:t>
            </a:r>
          </a:p>
          <a:p>
            <a:pPr marL="469900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Greater responsibility to report concerns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7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0AA8BF9-57F0-B24B-BCC6-46AECCBE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Road Trip: Distracted Driving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B8C389-9C18-FF4D-99CA-1C22A1F04778}"/>
              </a:ext>
            </a:extLst>
          </p:cNvPr>
          <p:cNvSpPr txBox="1">
            <a:spLocks/>
          </p:cNvSpPr>
          <p:nvPr/>
        </p:nvSpPr>
        <p:spPr>
          <a:xfrm>
            <a:off x="838200" y="15092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  <a:p>
            <a:pPr marL="458788" indent="-21431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Diverse distractions:  passengers, texting, calls, substance use</a:t>
            </a:r>
          </a:p>
          <a:p>
            <a:pPr marL="458788" indent="-21431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Parents not always best roles models </a:t>
            </a:r>
          </a:p>
          <a:p>
            <a:pPr marL="458788" indent="-21431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Kids think things won’t happen to them, feel invulnerable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Hopes</a:t>
            </a:r>
          </a:p>
          <a:p>
            <a:pPr marL="458788" indent="-21431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Emphasize responsibility and consequences of actions for others</a:t>
            </a:r>
          </a:p>
          <a:p>
            <a:pPr marL="458788" indent="-21431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Reduce social stigma of objecting to risky behavior</a:t>
            </a:r>
          </a:p>
          <a:p>
            <a:pPr marL="915988" lvl="2" indent="-21431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Speak up, exit car</a:t>
            </a:r>
          </a:p>
          <a:p>
            <a:pPr marL="915988" lvl="2" indent="-21431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Find new friends if they don’t change their behaviors </a:t>
            </a:r>
          </a:p>
          <a:p>
            <a:pPr marL="458788" indent="-21431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Strategies for help </a:t>
            </a:r>
          </a:p>
          <a:p>
            <a:pPr marL="915988" lvl="1" indent="-21431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 code a word to get away from a situation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66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CE5407D-C01A-774B-9C70-B4598AD45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Consistent Themes Heard Throughout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03CC8A7-AF21-2044-933A-5E881EB999B5}"/>
              </a:ext>
            </a:extLst>
          </p:cNvPr>
          <p:cNvSpPr txBox="1">
            <a:spLocks/>
          </p:cNvSpPr>
          <p:nvPr/>
        </p:nvSpPr>
        <p:spPr>
          <a:xfrm>
            <a:off x="838200" y="21415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Health education on diverse topics. Realistic, non-directive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Mental health, gender and sexuality, substances, interactions/bullying, nutrition, other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Access to health information, assessment of care at school as needed:  physical, mental, social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SAPs, co-located health clinics, other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Opportunities for meaningful, authentic discussions with others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Trained peer supports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68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40E30AC-B43F-B947-AD76-75CC8B887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899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Day 1: For Youth, Led by Youth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Knowledge, Empowerment, Understanding”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350 Students from 65 School Districts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2E2915-B71C-2A4D-AB83-4039B5462D7C}"/>
              </a:ext>
            </a:extLst>
          </p:cNvPr>
          <p:cNvSpPr txBox="1">
            <a:spLocks/>
          </p:cNvSpPr>
          <p:nvPr/>
        </p:nvSpPr>
        <p:spPr>
          <a:xfrm>
            <a:off x="838200" y="1860310"/>
            <a:ext cx="11008744" cy="480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Morning: 9 topical discussions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Each student attended 3 discussion groups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Approximately 120 in each group, divided into sub-groups of 40 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Each group had 3 student facilitators, 3 content experts (educator, psychology, health care), and 6 scribes per group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Lunch: report outs and discussion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Afternoon: 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Life Balance Challenges: Hannah Kearney, Olympic Gold skier from the Upper Valley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Social Media for Good: Seattle Mama Doc, Wendy Sue Swanson, Pediatrician 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Film &amp; Writing Festival: 50 submissions:  5 top videos, 4 top stories highlighted</a:t>
            </a:r>
          </a:p>
          <a:p>
            <a:pPr lvl="2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Will be posted on NH Children’s Behavioral Health Collaborative: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http://www.nh4youth.org/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7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21374EFA-1A98-1B41-AA0D-6D5BBDBC3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Day 2: For Educators, Parents, Community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They’re Talking. Are We Listening?”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058255-8C0D-0840-9EE5-2A124AEB5E5C}"/>
              </a:ext>
            </a:extLst>
          </p:cNvPr>
          <p:cNvSpPr txBox="1">
            <a:spLocks/>
          </p:cNvSpPr>
          <p:nvPr/>
        </p:nvSpPr>
        <p:spPr>
          <a:xfrm>
            <a:off x="838199" y="1754505"/>
            <a:ext cx="107729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Approximately 150 attendees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Report-out and discussion panels (students, content experts, audience)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Mental Health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Timely Topics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Community engagement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Researcher-Community Collaboration: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Teen Speak Out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Public Health Networks as rich resources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Health care community collaborations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9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CDF0C32-1D0F-374D-BCD1-6B641F834CC5}"/>
              </a:ext>
            </a:extLst>
          </p:cNvPr>
          <p:cNvSpPr txBox="1">
            <a:spLocks/>
          </p:cNvSpPr>
          <p:nvPr/>
        </p:nvSpPr>
        <p:spPr>
          <a:xfrm>
            <a:off x="346128" y="452706"/>
            <a:ext cx="11063638" cy="18908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What We Heard: Experiences &amp; Opportunities</a:t>
            </a:r>
          </a:p>
        </p:txBody>
      </p:sp>
      <p:pic>
        <p:nvPicPr>
          <p:cNvPr id="4" name="Picture 1" descr="page1image3005552">
            <a:extLst>
              <a:ext uri="{FF2B5EF4-FFF2-40B4-BE49-F238E27FC236}">
                <a16:creationId xmlns:a16="http://schemas.microsoft.com/office/drawing/2014/main" id="{D6DA83CB-7812-0A45-859C-B6EB25FE2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966" y="1696157"/>
            <a:ext cx="50038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A5303E-C342-1446-A35D-A581DDD1FE2C}"/>
              </a:ext>
            </a:extLst>
          </p:cNvPr>
          <p:cNvSpPr txBox="1"/>
          <p:nvPr/>
        </p:nvSpPr>
        <p:spPr>
          <a:xfrm>
            <a:off x="245389" y="5117532"/>
            <a:ext cx="5951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At right: Quincy Roy from Manchester Memorial High School leads a discussion at the Dartmouth-Hitchcock Youth Summit.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3E4CE-DE6D-6E44-BC9F-DFBA2612DF8E}"/>
              </a:ext>
            </a:extLst>
          </p:cNvPr>
          <p:cNvSpPr txBox="1"/>
          <p:nvPr/>
        </p:nvSpPr>
        <p:spPr>
          <a:xfrm>
            <a:off x="507569" y="1718822"/>
            <a:ext cx="54269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“Anyone who harbors doubts about the younger generation—</a:t>
            </a:r>
          </a:p>
          <a:p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or the future of civil discourse, </a:t>
            </a:r>
          </a:p>
          <a:p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for that matter—should have gone to the Dartmouth-Hitchcock </a:t>
            </a:r>
          </a:p>
          <a:p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Youth Summit last Friday.” </a:t>
            </a: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Shawne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Wickham </a:t>
            </a:r>
          </a:p>
          <a:p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Manchester Union Leader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April 8,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5A9A777-4E80-614F-A2D5-94CDC216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Substance Use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CEB4065-C2E6-F942-8AD4-6CD579483C83}"/>
              </a:ext>
            </a:extLst>
          </p:cNvPr>
          <p:cNvSpPr txBox="1">
            <a:spLocks/>
          </p:cNvSpPr>
          <p:nvPr/>
        </p:nvSpPr>
        <p:spPr>
          <a:xfrm>
            <a:off x="838200" y="1517250"/>
            <a:ext cx="10515600" cy="503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Wide spread use: cope and escape, peer pressure, parental use 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Vaping use huge, also use of marijuana, pills, alcohol 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Kids are using at school without detection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Sense that there is an emphasis on punishment rather than providing help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Hopes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Need education on the science of substances and health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Treat like a health issue so kids can come forward 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Peer educators and support balanced with expert information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Concern with out of school suspension for kids who need help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More access to counseling to get at the root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3109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0A3DF8D-E51E-A34F-A928-7715F8C9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03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Suicide, Self Harm &amp; Depression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11AF85-3CC0-0845-BECA-3380F556E9CB}"/>
              </a:ext>
            </a:extLst>
          </p:cNvPr>
          <p:cNvSpPr txBox="1">
            <a:spLocks/>
          </p:cNvSpPr>
          <p:nvPr/>
        </p:nvSpPr>
        <p:spPr>
          <a:xfrm>
            <a:off x="838200" y="1166950"/>
            <a:ext cx="10515600" cy="5455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  <a:p>
            <a:pPr marL="461963" lvl="1" indent="-22225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Many people hurting</a:t>
            </a:r>
          </a:p>
          <a:p>
            <a:pPr marL="461963" lvl="1" indent="-22225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Mental health stigma keeps people from speaking up</a:t>
            </a:r>
          </a:p>
          <a:p>
            <a:pPr marL="461963" lvl="1" indent="-22225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Many feel abnormal coping with the range of human feelings</a:t>
            </a:r>
          </a:p>
          <a:p>
            <a:pPr marL="461963" lvl="1" indent="-22225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Social media can isolate and distort perceptions of others</a:t>
            </a:r>
          </a:p>
          <a:p>
            <a:pPr marL="461963" lvl="1" indent="-22225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Feel school counselors not available, too busy, need to schedule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Hopes</a:t>
            </a:r>
          </a:p>
          <a:p>
            <a:pPr marL="461963" lvl="1" indent="-22225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Opportunities to discuss feelings</a:t>
            </a:r>
          </a:p>
          <a:p>
            <a:pPr marL="461963" lvl="1" indent="-22225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Education on mental health issues and signs of suicide risk</a:t>
            </a:r>
          </a:p>
          <a:p>
            <a:pPr marL="461963" lvl="1" indent="-22225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Trained peer counselors (e.g. NAMI program)</a:t>
            </a:r>
          </a:p>
          <a:p>
            <a:pPr marL="461963" lvl="1" indent="-22225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Access to counseling in school on an as needed basis</a:t>
            </a:r>
          </a:p>
          <a:p>
            <a:pPr marL="0" indent="0">
              <a:buFont typeface="Arial" panose="020B0604020202020204" pitchFamily="34" charset="0"/>
              <a:buNone/>
            </a:pPr>
            <a:b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45040" y="1798320"/>
            <a:ext cx="2021840" cy="369331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Fact: 9 out of 10 people who survive a suicide attempt are glad they survived. 9 out of 10 people who attempt suicide with a gun die. Remove from homes when depression or instability present.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4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E2AEE46-C7D1-A647-8866-EF083003D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49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Eating Disorders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A56E9C8-ABDC-8140-975B-DDE4E639BD98}"/>
              </a:ext>
            </a:extLst>
          </p:cNvPr>
          <p:cNvSpPr txBox="1">
            <a:spLocks/>
          </p:cNvSpPr>
          <p:nvPr/>
        </p:nvSpPr>
        <p:spPr>
          <a:xfrm>
            <a:off x="838200" y="1422403"/>
            <a:ext cx="10785529" cy="5926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Pressure to look a certain way: bulk up or slim down for certain sports, be curvier or skinnier, taller or smaller, etc. all amplified by media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Body image distortions are common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Affects males as well as females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Focus on spectrum of eating beliefs, dieting, and challenges not just specific eating disorders; there is a need for information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Little understanding, hard to recognize in friends and respond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Hopes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Celebration of different body types; healthy comes in different shapes  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More education on healthy eating, on signs of a problem, intervention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Self acceptance</a:t>
            </a:r>
          </a:p>
        </p:txBody>
      </p:sp>
    </p:spTree>
    <p:extLst>
      <p:ext uri="{BB962C8B-B14F-4D97-AF65-F5344CB8AC3E}">
        <p14:creationId xmlns:p14="http://schemas.microsoft.com/office/powerpoint/2010/main" val="209645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772E7FC-641B-1647-940C-C7D725CDC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933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Race &amp; Ethnicity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C88109E-20B0-434D-91F8-FCB282774E8A}"/>
              </a:ext>
            </a:extLst>
          </p:cNvPr>
          <p:cNvSpPr txBox="1">
            <a:spLocks/>
          </p:cNvSpPr>
          <p:nvPr/>
        </p:nvSpPr>
        <p:spPr>
          <a:xfrm>
            <a:off x="838200" y="1058832"/>
            <a:ext cx="10515600" cy="50755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  <a:p>
            <a:pPr marL="514350" indent="-27463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Limited diversity in NH, few teachers of color or diverse ethnicity</a:t>
            </a:r>
          </a:p>
          <a:p>
            <a:pPr marL="514350" indent="-27463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Awkward to discuss, want to better understand the issues</a:t>
            </a:r>
          </a:p>
          <a:p>
            <a:pPr marL="514350" indent="-27463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Racism and racist remarks prevalent, even among well-meaning</a:t>
            </a:r>
          </a:p>
          <a:p>
            <a:pPr marL="971550" lvl="2" indent="-27463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Hear “Micro-aggressions” several times a day followed by, “It’s just a joke…”</a:t>
            </a:r>
          </a:p>
          <a:p>
            <a:pPr marL="971550" lvl="2" indent="-27463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Hear N word daily</a:t>
            </a:r>
          </a:p>
          <a:p>
            <a:pPr marL="461963" indent="-2222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History taught as white person’s history</a:t>
            </a:r>
          </a:p>
          <a:p>
            <a:pPr marL="461963" indent="-2222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People feel at risk if they question teachers attitudes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Hopes</a:t>
            </a:r>
          </a:p>
          <a:p>
            <a:pPr marL="514350" indent="-22383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Greater respect, understanding that language can hurt</a:t>
            </a:r>
          </a:p>
          <a:p>
            <a:pPr marL="514350" indent="-22383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Readings by diverse authors, more balanced history, more diverse role models in schools</a:t>
            </a:r>
          </a:p>
          <a:p>
            <a:pPr marL="514350" indent="-223838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Celebrations of diverse cultures: such as food, cultural days</a:t>
            </a:r>
          </a:p>
        </p:txBody>
      </p:sp>
    </p:spTree>
    <p:extLst>
      <p:ext uri="{BB962C8B-B14F-4D97-AF65-F5344CB8AC3E}">
        <p14:creationId xmlns:p14="http://schemas.microsoft.com/office/powerpoint/2010/main" val="107582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0C2262-DA6A-5047-9850-33919D27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5" y="5909879"/>
            <a:ext cx="11955293" cy="813933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487BB27-8798-8446-9E40-F1E79FE90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4126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Gender &amp; Sexuality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2EFA97-2C08-9449-8CCE-52EFF7B03B84}"/>
              </a:ext>
            </a:extLst>
          </p:cNvPr>
          <p:cNvSpPr txBox="1">
            <a:spLocks/>
          </p:cNvSpPr>
          <p:nvPr/>
        </p:nvSpPr>
        <p:spPr>
          <a:xfrm>
            <a:off x="1066800" y="1088579"/>
            <a:ext cx="10515600" cy="5246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  <a:p>
            <a:pPr marL="406400" indent="-219075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LGBTQIA students still experience stigma and discrimination</a:t>
            </a:r>
          </a:p>
          <a:p>
            <a:pPr marL="406400" indent="-219075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Language and jokes reflect homophobia and transgender fears</a:t>
            </a:r>
          </a:p>
          <a:p>
            <a:pPr marL="406400" indent="-219075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Increasingly understand gender and sexuality as a continuum</a:t>
            </a:r>
          </a:p>
          <a:p>
            <a:pPr marL="406400" indent="-219075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Harassment and assumptions are common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Hopes</a:t>
            </a:r>
          </a:p>
          <a:p>
            <a:pPr marL="469900" indent="-219075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Need education at younger ages, supports for experience</a:t>
            </a:r>
          </a:p>
          <a:p>
            <a:pPr marL="469900" indent="-219075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Peer support: GSA, DSA, Prom Out</a:t>
            </a:r>
          </a:p>
          <a:p>
            <a:pPr marL="469900" indent="-219075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Safe spaces and people, </a:t>
            </a:r>
          </a:p>
          <a:p>
            <a:pPr marL="927100" lvl="1" indent="-219075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E.g. wristbands as sign of safety</a:t>
            </a:r>
          </a:p>
          <a:p>
            <a:pPr marL="469900" indent="-219075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Gender neutral bathrooms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0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4371</TotalTime>
  <Words>1105</Words>
  <Application>Microsoft Macintosh PowerPoint</Application>
  <PresentationFormat>Widescreen</PresentationFormat>
  <Paragraphs>143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Day 1: For Youth, Led by Youth “Knowledge, Empowerment, Understanding” 350 Students from 65 School Districts </vt:lpstr>
      <vt:lpstr>Day 2: For Educators, Parents, Community  “They’re Talking. Are We Listening?”  </vt:lpstr>
      <vt:lpstr>PowerPoint Presentation</vt:lpstr>
      <vt:lpstr>Substance Use</vt:lpstr>
      <vt:lpstr>Suicide, Self Harm &amp; Depression</vt:lpstr>
      <vt:lpstr>Eating Disorders</vt:lpstr>
      <vt:lpstr>Race &amp; Ethnicity</vt:lpstr>
      <vt:lpstr>Gender &amp; Sexuality</vt:lpstr>
      <vt:lpstr>Bullying</vt:lpstr>
      <vt:lpstr>Pressure for Success</vt:lpstr>
      <vt:lpstr>School Violence</vt:lpstr>
      <vt:lpstr>Road Trip: Distracted Driving</vt:lpstr>
      <vt:lpstr>Consistent Themes Heard Throughout</vt:lpstr>
    </vt:vector>
  </TitlesOfParts>
  <Company>Dartmouth-Hitchcock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B. Barrell</dc:creator>
  <cp:lastModifiedBy>Carl Cooley</cp:lastModifiedBy>
  <cp:revision>10</cp:revision>
  <dcterms:created xsi:type="dcterms:W3CDTF">2019-05-08T13:58:57Z</dcterms:created>
  <dcterms:modified xsi:type="dcterms:W3CDTF">2019-05-29T19:53:58Z</dcterms:modified>
</cp:coreProperties>
</file>