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9"/>
  </p:notesMasterIdLst>
  <p:handoutMasterIdLst>
    <p:handoutMasterId r:id="rId30"/>
  </p:handoutMasterIdLst>
  <p:sldIdLst>
    <p:sldId id="256" r:id="rId2"/>
    <p:sldId id="508" r:id="rId3"/>
    <p:sldId id="408" r:id="rId4"/>
    <p:sldId id="414" r:id="rId5"/>
    <p:sldId id="260" r:id="rId6"/>
    <p:sldId id="303" r:id="rId7"/>
    <p:sldId id="501" r:id="rId8"/>
    <p:sldId id="490" r:id="rId9"/>
    <p:sldId id="505" r:id="rId10"/>
    <p:sldId id="523" r:id="rId11"/>
    <p:sldId id="517" r:id="rId12"/>
    <p:sldId id="360" r:id="rId13"/>
    <p:sldId id="475" r:id="rId14"/>
    <p:sldId id="359" r:id="rId15"/>
    <p:sldId id="361" r:id="rId16"/>
    <p:sldId id="504" r:id="rId17"/>
    <p:sldId id="524" r:id="rId18"/>
    <p:sldId id="510" r:id="rId19"/>
    <p:sldId id="464" r:id="rId20"/>
    <p:sldId id="421" r:id="rId21"/>
    <p:sldId id="484" r:id="rId22"/>
    <p:sldId id="506" r:id="rId23"/>
    <p:sldId id="511" r:id="rId24"/>
    <p:sldId id="509" r:id="rId25"/>
    <p:sldId id="525" r:id="rId26"/>
    <p:sldId id="526" r:id="rId27"/>
    <p:sldId id="389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5" autoAdjust="0"/>
    <p:restoredTop sz="82059" autoAdjust="0"/>
  </p:normalViewPr>
  <p:slideViewPr>
    <p:cSldViewPr>
      <p:cViewPr varScale="1">
        <p:scale>
          <a:sx n="61" d="100"/>
          <a:sy n="61" d="100"/>
        </p:scale>
        <p:origin x="18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20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0"/>
            <a:ext cx="2972320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C7B97-2DCC-4BFB-9011-B7136EF669F2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2972320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8830627"/>
            <a:ext cx="2972320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F0D8B-1CD8-4E27-ACC9-31BA5D958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8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4D80CA-6D9A-405E-81BE-A1A027433CC5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8C7DB87-DC16-4B45-AF63-215DCB80C5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baseline="0" dirty="0" smtClean="0"/>
          </a:p>
          <a:p>
            <a:pPr defTabSz="92957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DB87-DC16-4B45-AF63-215DCB80C5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6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 parents ways to keep babies organized and calm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DB87-DC16-4B45-AF63-215DCB80C5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Provide calm, quiet environment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574C12-03A6-4D47-856A-6C341C9B876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83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4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66A40-03FE-443F-9802-1AC970C98327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1">
              <a:spcBef>
                <a:spcPct val="0"/>
              </a:spcBef>
            </a:pPr>
            <a:r>
              <a:rPr lang="en-US" sz="2500" dirty="0" smtClean="0"/>
              <a:t> </a:t>
            </a:r>
            <a:endParaRPr lang="en-US" sz="2800" dirty="0" smtClean="0"/>
          </a:p>
          <a:p>
            <a:pPr marL="0" lvl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478361-18F1-4DAF-9824-360D4E80B8B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0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FEFE-D862-40DD-8E08-FB872AC701AF}" type="slidenum">
              <a:rPr lang="en-US"/>
              <a:pPr/>
              <a:t>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Abrupt “state” changes </a:t>
            </a:r>
            <a:endParaRPr lang="en-US" sz="1800" baseline="0" dirty="0" smtClean="0">
              <a:latin typeface="Times New Roman" pitchFamily="18" charset="0"/>
            </a:endParaRPr>
          </a:p>
          <a:p>
            <a:pPr eaLnBrk="1" hangingPunct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8005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DB87-DC16-4B45-AF63-215DCB80C5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5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16E71D-CA98-4776-971D-BB3371FC773D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CFE30-1464-4A4C-8072-6A587FE7F4FC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356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You are your baby’s first and most important treatment </a:t>
            </a:r>
          </a:p>
          <a:p>
            <a:r>
              <a:rPr lang="en-US" dirty="0" smtClean="0"/>
              <a:t>You are an important part of your newborn’s care team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DB87-DC16-4B45-AF63-215DCB80C5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2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79BB-07E1-4DB2-936B-A8E1DD6C3C5F}" type="slidenum">
              <a:rPr lang="en-US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71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59715" indent="-277813">
              <a:lnSpc>
                <a:spcPct val="90000"/>
              </a:lnSpc>
            </a:pPr>
            <a:endParaRPr lang="en-US" sz="2800" b="1" dirty="0" smtClean="0"/>
          </a:p>
          <a:p>
            <a:pPr marL="259715" indent="-277813">
              <a:lnSpc>
                <a:spcPct val="90000"/>
              </a:lnSpc>
            </a:pPr>
            <a:r>
              <a:rPr lang="en-US" sz="2800" b="1" dirty="0" smtClean="0"/>
              <a:t>Rooming-in: </a:t>
            </a:r>
          </a:p>
          <a:p>
            <a:pPr marL="625475" lvl="1" indent="-277813">
              <a:lnSpc>
                <a:spcPct val="90000"/>
              </a:lnSpc>
            </a:pPr>
            <a:r>
              <a:rPr lang="en-US" sz="2600" dirty="0" smtClean="0"/>
              <a:t>Decreases need for NAS treatment with medicine</a:t>
            </a:r>
          </a:p>
          <a:p>
            <a:pPr marL="625475" lvl="1" indent="-277813">
              <a:lnSpc>
                <a:spcPct val="90000"/>
              </a:lnSpc>
            </a:pPr>
            <a:r>
              <a:rPr lang="en-US" sz="2600" dirty="0" smtClean="0"/>
              <a:t>Decreases duration of treatment with medicine</a:t>
            </a:r>
          </a:p>
          <a:p>
            <a:pPr marL="625475" lvl="1" indent="-277813">
              <a:lnSpc>
                <a:spcPct val="90000"/>
              </a:lnSpc>
            </a:pPr>
            <a:r>
              <a:rPr lang="en-US" sz="2600" dirty="0" smtClean="0"/>
              <a:t>Decreases length of stay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7DB87-DC16-4B45-AF63-215DCB80C5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60149" y="2590800"/>
            <a:ext cx="7315200" cy="2667000"/>
          </a:xfrm>
        </p:spPr>
        <p:txBody>
          <a:bodyPr>
            <a:normAutofit fontScale="90000"/>
          </a:bodyPr>
          <a:lstStyle/>
          <a:p>
            <a:r>
              <a:rPr lang="en-US" sz="7300" i="1" dirty="0" smtClean="0">
                <a:solidFill>
                  <a:schemeClr val="tx1"/>
                </a:solidFill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solidFill>
                  <a:schemeClr val="tx1"/>
                </a:solidFill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7300" i="1" dirty="0" smtClean="0">
                <a:latin typeface="Constantia" pitchFamily="18" charset="0"/>
                <a:cs typeface="AngsanaUPC" pitchFamily="18" charset="-34"/>
              </a:rPr>
              <a:t/>
            </a:r>
            <a:br>
              <a:rPr lang="en-US" sz="7300" i="1" dirty="0" smtClean="0">
                <a:latin typeface="Constantia" pitchFamily="18" charset="0"/>
                <a:cs typeface="AngsanaUPC" pitchFamily="18" charset="-34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 for Babies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xposed to Methadone or Buprenorphine During Pregnancy </a:t>
            </a:r>
            <a:r>
              <a:rPr lang="en-US" sz="4400" i="1" dirty="0" smtClean="0">
                <a:latin typeface="Georgia" pitchFamily="18" charset="0"/>
              </a:rPr>
              <a:t/>
            </a:r>
            <a:br>
              <a:rPr lang="en-US" sz="4400" i="1" dirty="0" smtClean="0">
                <a:latin typeface="Georgia" pitchFamily="18" charset="0"/>
              </a:rPr>
            </a:br>
            <a:r>
              <a:rPr lang="en-US" sz="1100" i="1" dirty="0" smtClean="0">
                <a:latin typeface="Georgia" pitchFamily="18" charset="0"/>
              </a:rPr>
              <a:t/>
            </a:r>
            <a:br>
              <a:rPr lang="en-US" sz="1100" i="1" dirty="0" smtClean="0">
                <a:latin typeface="Georgia" pitchFamily="18" charset="0"/>
              </a:rPr>
            </a:br>
            <a:r>
              <a:rPr lang="en-US" sz="4400" i="1" dirty="0" smtClean="0">
                <a:latin typeface="Georgia" pitchFamily="18" charset="0"/>
              </a:rPr>
              <a:t/>
            </a:r>
            <a:br>
              <a:rPr lang="en-US" sz="4400" i="1" dirty="0" smtClean="0">
                <a:latin typeface="Georgia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90800" y="4114800"/>
            <a:ext cx="5867400" cy="2057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Bonny Whalen, MD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Medical Director / Newborn Pediatrician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CHaD</a:t>
            </a:r>
            <a:r>
              <a:rPr lang="en-US" dirty="0" smtClean="0">
                <a:solidFill>
                  <a:schemeClr val="tx1"/>
                </a:solidFill>
              </a:rPr>
              <a:t>/DHMC Newborn Nursery</a:t>
            </a:r>
          </a:p>
        </p:txBody>
      </p:sp>
      <p:pic>
        <p:nvPicPr>
          <p:cNvPr id="5" name="Picture 4" descr="DH CHaD Final logo 4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6248400"/>
            <a:ext cx="3927563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6324"/>
            <a:ext cx="7467600" cy="1143000"/>
          </a:xfrm>
        </p:spPr>
        <p:txBody>
          <a:bodyPr/>
          <a:lstStyle/>
          <a:p>
            <a:pPr algn="ctr"/>
            <a:r>
              <a:rPr lang="en-US" b="1" dirty="0" smtClean="0"/>
              <a:t>Helping Your Baby with NAS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371599"/>
            <a:ext cx="7886700" cy="5261115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You are your baby’s first and most important treatment </a:t>
            </a:r>
          </a:p>
          <a:p>
            <a:r>
              <a:rPr lang="en-US" sz="2600" dirty="0" smtClean="0"/>
              <a:t>Most babies can be cared for with your Tender Loving Care (TLC) alone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600" dirty="0"/>
          </a:p>
          <a:p>
            <a:r>
              <a:rPr lang="en-US" sz="2600" dirty="0" smtClean="0"/>
              <a:t>If your baby has very intense NAS symptoms, she may                             need medicine (like morphine) to help 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Image result for mother newb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67" y="2667000"/>
            <a:ext cx="3597966" cy="239864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05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smtClean="0"/>
              <a:t>Deciding When Medicine is Needed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48132"/>
            <a:ext cx="8153400" cy="4038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Baby may need treatment: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Problems Eating, Sleeping, or </a:t>
            </a:r>
            <a:r>
              <a:rPr lang="en-US" b="1" dirty="0" smtClean="0"/>
              <a:t>Consoling (Comforting)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/>
              <a:t>Having hard time breathing</a:t>
            </a:r>
          </a:p>
          <a:p>
            <a:pPr>
              <a:lnSpc>
                <a:spcPct val="90000"/>
              </a:lnSpc>
            </a:pPr>
            <a:r>
              <a:rPr lang="en-US" dirty="0"/>
              <a:t>Vomiting and losing too much weight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/>
              <a:t>Baby needs treatment: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Apnea or seizures (very unlikely)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Unable to eat, sleep for at least one hour, or console                     despite optimal supportive (non-pharm) care                                                                            measures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1152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7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>
            <a:normAutofit/>
          </a:bodyPr>
          <a:lstStyle/>
          <a:p>
            <a:pPr marL="350838" indent="-228600" algn="ctr">
              <a:lnSpc>
                <a:spcPct val="90000"/>
              </a:lnSpc>
            </a:pPr>
            <a:r>
              <a:rPr lang="en-US" sz="3200" b="1" dirty="0" smtClean="0"/>
              <a:t>ROOMING-IN</a:t>
            </a:r>
            <a:endParaRPr lang="en-US" sz="3200" b="1" cap="all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772400" cy="5150342"/>
          </a:xfrm>
        </p:spPr>
        <p:txBody>
          <a:bodyPr>
            <a:normAutofit/>
          </a:bodyPr>
          <a:lstStyle/>
          <a:p>
            <a:pPr marL="121603" indent="0">
              <a:lnSpc>
                <a:spcPct val="90000"/>
              </a:lnSpc>
              <a:buNone/>
            </a:pPr>
            <a:endParaRPr lang="en-US" sz="900" b="1" dirty="0" smtClean="0"/>
          </a:p>
          <a:p>
            <a:pPr marL="259715" indent="-277813">
              <a:lnSpc>
                <a:spcPct val="90000"/>
              </a:lnSpc>
            </a:pPr>
            <a:r>
              <a:rPr lang="en-US" b="1" dirty="0" smtClean="0"/>
              <a:t>Keep your baby with you in your room at all times</a:t>
            </a:r>
          </a:p>
          <a:p>
            <a:pPr marL="625475" lvl="1" indent="-277813">
              <a:lnSpc>
                <a:spcPct val="90000"/>
              </a:lnSpc>
            </a:pPr>
            <a:r>
              <a:rPr lang="en-US" sz="2000" dirty="0" smtClean="0"/>
              <a:t>You can respond </a:t>
            </a:r>
            <a:r>
              <a:rPr lang="en-US" sz="2000" dirty="0"/>
              <a:t>to your baby’s feeding and stress cues </a:t>
            </a:r>
            <a:r>
              <a:rPr lang="en-US" sz="2000" dirty="0" smtClean="0"/>
              <a:t>earlier</a:t>
            </a:r>
          </a:p>
          <a:p>
            <a:pPr marL="625475" lvl="1" indent="-277813">
              <a:lnSpc>
                <a:spcPct val="90000"/>
              </a:lnSpc>
            </a:pPr>
            <a:r>
              <a:rPr lang="en-US" sz="2000" dirty="0"/>
              <a:t>You can keep your room calmer / quieter than </a:t>
            </a:r>
            <a:r>
              <a:rPr lang="en-US" sz="2000" dirty="0" smtClean="0"/>
              <a:t>out in the Nursery</a:t>
            </a:r>
          </a:p>
          <a:p>
            <a:pPr marL="625475" lvl="1" indent="-277813">
              <a:lnSpc>
                <a:spcPct val="90000"/>
              </a:lnSpc>
            </a:pPr>
            <a:r>
              <a:rPr lang="en-US" sz="2000" dirty="0" smtClean="0"/>
              <a:t>Helps you feel more </a:t>
            </a:r>
            <a:r>
              <a:rPr lang="en-US" sz="2000" dirty="0"/>
              <a:t>comfortable caring for your baby </a:t>
            </a:r>
            <a:r>
              <a:rPr lang="en-US" sz="2000" dirty="0" smtClean="0"/>
              <a:t>when you go home</a:t>
            </a:r>
            <a:endParaRPr lang="en-US" sz="2000" dirty="0"/>
          </a:p>
          <a:p>
            <a:pPr marL="259715" indent="-277813">
              <a:lnSpc>
                <a:spcPct val="90000"/>
              </a:lnSpc>
            </a:pPr>
            <a:endParaRPr lang="en-US" sz="1400" b="1" dirty="0" smtClean="0"/>
          </a:p>
          <a:p>
            <a:pPr marL="259715" indent="-277813">
              <a:lnSpc>
                <a:spcPct val="90000"/>
              </a:lnSpc>
            </a:pPr>
            <a:r>
              <a:rPr lang="en-US" b="1" dirty="0" smtClean="0"/>
              <a:t>If you need to go get your medicine or leave your                                                     baby’s room, have a family member or friend                                                    take care of your baby in your room</a:t>
            </a:r>
          </a:p>
          <a:p>
            <a:pPr marL="259715" indent="-277813">
              <a:lnSpc>
                <a:spcPct val="90000"/>
              </a:lnSpc>
            </a:pPr>
            <a:endParaRPr lang="en-US" b="1" dirty="0"/>
          </a:p>
          <a:p>
            <a:pPr marL="259715" indent="-277813">
              <a:lnSpc>
                <a:spcPct val="90000"/>
              </a:lnSpc>
            </a:pPr>
            <a:r>
              <a:rPr lang="en-US" b="1" dirty="0" smtClean="0"/>
              <a:t>If you need extra help, we have a                                               </a:t>
            </a:r>
            <a:r>
              <a:rPr lang="en-US" b="1" dirty="0" err="1" smtClean="0"/>
              <a:t>Cuddler</a:t>
            </a:r>
            <a:r>
              <a:rPr lang="en-US" b="1" dirty="0" smtClean="0"/>
              <a:t> Program that can help provide                                     extra support!</a:t>
            </a:r>
          </a:p>
          <a:p>
            <a:pPr marL="715963" lvl="1" indent="-228600">
              <a:lnSpc>
                <a:spcPct val="90000"/>
              </a:lnSpc>
              <a:buNone/>
            </a:pPr>
            <a:endParaRPr lang="en-US" sz="1600" dirty="0" smtClean="0"/>
          </a:p>
          <a:p>
            <a:pPr marL="715963" lvl="1" indent="-228600">
              <a:lnSpc>
                <a:spcPct val="90000"/>
              </a:lnSpc>
              <a:buNone/>
            </a:pPr>
            <a:endParaRPr lang="en-US" sz="1600" dirty="0"/>
          </a:p>
          <a:p>
            <a:pPr marL="715963" lvl="1" indent="-228600">
              <a:lnSpc>
                <a:spcPct val="90000"/>
              </a:lnSpc>
              <a:buNone/>
            </a:pPr>
            <a:endParaRPr lang="en-US" sz="1600" dirty="0" smtClean="0"/>
          </a:p>
          <a:p>
            <a:pPr marL="350203" indent="-228600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" name="Picture 2" descr="http://baby.more4kids.info/uploads/Image/comforting-ba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76800"/>
            <a:ext cx="1321460" cy="179754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>
            <a:normAutofit/>
          </a:bodyPr>
          <a:lstStyle/>
          <a:p>
            <a:pPr marL="120650" indent="-120650" algn="ctr">
              <a:lnSpc>
                <a:spcPct val="90000"/>
              </a:lnSpc>
            </a:pPr>
            <a:r>
              <a:rPr lang="en-US" sz="3600" b="1" dirty="0"/>
              <a:t>Help comfort / calm your baby</a:t>
            </a:r>
          </a:p>
        </p:txBody>
      </p:sp>
      <p:pic>
        <p:nvPicPr>
          <p:cNvPr id="37892" name="Picture 5" descr="swaddled baby"/>
          <p:cNvPicPr>
            <a:picLocks noChangeAspect="1" noChangeArrowheads="1"/>
          </p:cNvPicPr>
          <p:nvPr/>
        </p:nvPicPr>
        <p:blipFill>
          <a:blip r:embed="rId3" cstate="print"/>
          <a:srcRect t="16861" b="25600"/>
          <a:stretch>
            <a:fillRect/>
          </a:stretch>
        </p:blipFill>
        <p:spPr bwMode="auto">
          <a:xfrm rot="20100000">
            <a:off x="5667621" y="3742748"/>
            <a:ext cx="2837958" cy="12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Feed </a:t>
            </a:r>
            <a:r>
              <a:rPr lang="en-US" b="1" dirty="0"/>
              <a:t>your baby at early feeding cues, </a:t>
            </a:r>
            <a:r>
              <a:rPr lang="en-US" b="1" dirty="0" smtClean="0"/>
              <a:t>until content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Hold </a:t>
            </a:r>
            <a:r>
              <a:rPr lang="en-US" b="1" dirty="0"/>
              <a:t>your baby close to you in                                    skin-to-skin </a:t>
            </a:r>
            <a:r>
              <a:rPr lang="en-US" b="1" dirty="0" smtClean="0"/>
              <a:t>contact </a:t>
            </a:r>
            <a:r>
              <a:rPr lang="en-US" dirty="0" smtClean="0"/>
              <a:t>(</a:t>
            </a:r>
            <a:r>
              <a:rPr lang="en-US" dirty="0"/>
              <a:t>w</a:t>
            </a:r>
            <a:r>
              <a:rPr lang="en-US" dirty="0" smtClean="0"/>
              <a:t>hen you are not sleepy)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Breastfeed your baby</a:t>
            </a:r>
          </a:p>
          <a:p>
            <a:pPr>
              <a:lnSpc>
                <a:spcPct val="90000"/>
              </a:lnSpc>
            </a:pPr>
            <a:r>
              <a:rPr lang="en-US" b="1" dirty="0"/>
              <a:t>Talk or sing to your baby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Swaddle your baby in a thin blanket </a:t>
            </a:r>
            <a:r>
              <a:rPr lang="en-US" dirty="0" smtClean="0"/>
              <a:t>(keep top of blanket away from face)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Gently sway or jiggle your baby </a:t>
            </a:r>
            <a:r>
              <a:rPr lang="en-US" dirty="0" smtClean="0"/>
              <a:t>(with slow up &amp; down movements)</a:t>
            </a:r>
            <a:endParaRPr lang="en-US" sz="1600" baseline="300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Use a </a:t>
            </a:r>
            <a:r>
              <a:rPr lang="en-US" b="1" dirty="0" err="1" smtClean="0"/>
              <a:t>shooshing</a:t>
            </a:r>
            <a:r>
              <a:rPr lang="en-US" b="1" dirty="0" smtClean="0"/>
              <a:t> noise 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Have your baby suck on a finger or pacifier</a:t>
            </a:r>
            <a:r>
              <a:rPr lang="en-US" dirty="0" smtClean="0"/>
              <a:t> (when not hungry)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5884"/>
            <a:ext cx="1828800" cy="161283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9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"/>
            <a:ext cx="8001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SUPPORTIVE CARE FOR NEWBORNS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873625"/>
          </a:xfrm>
        </p:spPr>
        <p:txBody>
          <a:bodyPr/>
          <a:lstStyle/>
          <a:p>
            <a:pPr marL="350838" indent="-228600"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b="1" dirty="0" smtClean="0"/>
              <a:t>Provide undisturbed periods of sleep / rest</a:t>
            </a:r>
          </a:p>
          <a:p>
            <a:pPr marL="716598" lvl="1" indent="-228600">
              <a:lnSpc>
                <a:spcPct val="80000"/>
              </a:lnSpc>
            </a:pPr>
            <a:r>
              <a:rPr lang="en-US" sz="2500" dirty="0" smtClean="0"/>
              <a:t>“Cluster care”</a:t>
            </a:r>
          </a:p>
          <a:p>
            <a:pPr marL="716598" lvl="1" indent="-228600">
              <a:lnSpc>
                <a:spcPct val="80000"/>
              </a:lnSpc>
            </a:pPr>
            <a:endParaRPr lang="en-US" sz="1000" dirty="0" smtClean="0"/>
          </a:p>
          <a:p>
            <a:pPr marL="350838" indent="-228600" eaLnBrk="1" hangingPunct="1">
              <a:lnSpc>
                <a:spcPct val="80000"/>
              </a:lnSpc>
            </a:pPr>
            <a:r>
              <a:rPr lang="en-US" sz="2800" b="1" dirty="0" smtClean="0"/>
              <a:t> Keep the room very calm</a:t>
            </a:r>
          </a:p>
          <a:p>
            <a:pPr marL="715963" lvl="1" indent="-228600" eaLnBrk="1" hangingPunct="1">
              <a:lnSpc>
                <a:spcPct val="80000"/>
              </a:lnSpc>
            </a:pPr>
            <a:r>
              <a:rPr lang="en-US" sz="2400" dirty="0" smtClean="0"/>
              <a:t>Low lights</a:t>
            </a:r>
          </a:p>
          <a:p>
            <a:pPr marL="715963" lvl="1" indent="-228600" eaLnBrk="1" hangingPunct="1">
              <a:lnSpc>
                <a:spcPct val="80000"/>
              </a:lnSpc>
            </a:pPr>
            <a:r>
              <a:rPr lang="en-US" sz="2400" dirty="0" smtClean="0"/>
              <a:t>Quiet room</a:t>
            </a:r>
          </a:p>
          <a:p>
            <a:pPr marL="715963" lvl="1" indent="-228600" eaLnBrk="1" hangingPunct="1">
              <a:lnSpc>
                <a:spcPct val="80000"/>
              </a:lnSpc>
            </a:pPr>
            <a:r>
              <a:rPr lang="en-US" sz="2400" dirty="0" smtClean="0"/>
              <a:t>Limit visitors / # caregivers</a:t>
            </a:r>
          </a:p>
          <a:p>
            <a:pPr marL="715963" lvl="1" indent="-228600" eaLnBrk="1" hangingPunct="1">
              <a:lnSpc>
                <a:spcPct val="80000"/>
              </a:lnSpc>
            </a:pPr>
            <a:r>
              <a:rPr lang="en-US" sz="2400" dirty="0" smtClean="0"/>
              <a:t>Avoid “excessive handling” of baby</a:t>
            </a:r>
          </a:p>
          <a:p>
            <a:pPr marL="715963" lvl="1" indent="-228600" eaLnBrk="1" hangingPunct="1">
              <a:lnSpc>
                <a:spcPct val="80000"/>
              </a:lnSpc>
            </a:pPr>
            <a:endParaRPr lang="en-US" sz="1000" dirty="0"/>
          </a:p>
          <a:p>
            <a:pPr marL="465138" indent="-342900">
              <a:lnSpc>
                <a:spcPct val="80000"/>
              </a:lnSpc>
            </a:pPr>
            <a:r>
              <a:rPr lang="en-US" sz="2800" b="1" dirty="0" smtClean="0"/>
              <a:t>Introduce increased noise and touch                                                                                                          when baby is able to tolerate </a:t>
            </a:r>
          </a:p>
          <a:p>
            <a:pPr marL="830898" lvl="1" indent="-342900">
              <a:lnSpc>
                <a:spcPct val="80000"/>
              </a:lnSpc>
            </a:pPr>
            <a:r>
              <a:rPr lang="en-US" sz="2500" dirty="0" smtClean="0"/>
              <a:t>Infant touch / massage</a:t>
            </a:r>
          </a:p>
          <a:p>
            <a:pPr marL="715963" lvl="1" indent="-22860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16388" name="Picture 4" descr="baby with m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181600"/>
            <a:ext cx="1792538" cy="142156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457200"/>
            <a:ext cx="8001000" cy="990600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cap="none" dirty="0" smtClean="0"/>
              <a:t>BREASTFEEDING AND YOUR MEDICATIONS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905000"/>
            <a:ext cx="79248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Breastfed infants may experience less severe NAS symptoms</a:t>
            </a:r>
          </a:p>
          <a:p>
            <a:pPr>
              <a:lnSpc>
                <a:spcPct val="90000"/>
              </a:lnSpc>
            </a:pPr>
            <a:endParaRPr lang="en-US" sz="7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Breastfeeding is one of the best things you can do for your baby. It helps your baby fight off infections and helps with his / her long-term health.  It also helps you!</a:t>
            </a:r>
          </a:p>
          <a:p>
            <a:pPr>
              <a:lnSpc>
                <a:spcPct val="90000"/>
              </a:lnSpc>
            </a:pPr>
            <a:endParaRPr lang="en-US" sz="600" b="1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Methadone and buprenorphine are safe in breastfeeding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6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Do not use illegal substances (including marijuana) or medications not prescribed to you                                                    during breastfeeding </a:t>
            </a:r>
          </a:p>
          <a:p>
            <a:pPr marL="0" indent="0">
              <a:lnSpc>
                <a:spcPct val="90000"/>
              </a:lnSpc>
              <a:buNone/>
            </a:pPr>
            <a:endParaRPr lang="en-US" sz="600" b="1" dirty="0" smtClean="0">
              <a:latin typeface="Times New Roman" pitchFamily="18" charset="0"/>
            </a:endParaRPr>
          </a:p>
        </p:txBody>
      </p:sp>
      <p:pic>
        <p:nvPicPr>
          <p:cNvPr id="5" name="Picture 8" descr="mom smiling nursing bab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89609" y="5257800"/>
            <a:ext cx="1114454" cy="1304925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TRICKS AND TIPS FOR 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</a:rPr>
              <a:t>Breastfeed </a:t>
            </a:r>
            <a:r>
              <a:rPr lang="en-US" b="1" dirty="0">
                <a:latin typeface="Times New Roman" pitchFamily="18" charset="0"/>
              </a:rPr>
              <a:t>in a calm environment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Breastfeed baby when hungry, till content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Do lots of skin-to-skin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Breastfeed in “C-hold” (football, cross cradle positions)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Use hand expression to help baby get milk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If baby having problems with </a:t>
            </a:r>
            <a:r>
              <a:rPr lang="en-US" b="1" dirty="0" smtClean="0">
                <a:latin typeface="Times New Roman" pitchFamily="18" charset="0"/>
              </a:rPr>
              <a:t>withdrawal (NAS), have baby suck </a:t>
            </a:r>
            <a:r>
              <a:rPr lang="en-US" b="1" dirty="0">
                <a:latin typeface="Times New Roman" pitchFamily="18" charset="0"/>
              </a:rPr>
              <a:t>on your finger first to organize suck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Times New Roman" pitchFamily="18" charset="0"/>
              </a:rPr>
              <a:t>Nurses and Lactation Consultants will help if having                                                                                                                                                  </a:t>
            </a:r>
            <a:r>
              <a:rPr lang="en-US" b="1" dirty="0" smtClean="0">
                <a:latin typeface="Times New Roman" pitchFamily="18" charset="0"/>
              </a:rPr>
              <a:t>problems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Ways to help your baby do best!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Attend all of your prenatal visits</a:t>
            </a:r>
          </a:p>
          <a:p>
            <a:r>
              <a:rPr lang="en-US" b="1" dirty="0" smtClean="0"/>
              <a:t>Take your medication as prescribed</a:t>
            </a:r>
          </a:p>
          <a:p>
            <a:r>
              <a:rPr lang="en-US" b="1" dirty="0" smtClean="0"/>
              <a:t>Stop using nicotine </a:t>
            </a:r>
          </a:p>
          <a:p>
            <a:r>
              <a:rPr lang="en-US" b="1" dirty="0" smtClean="0"/>
              <a:t>Do not use marijuana or other drugs</a:t>
            </a:r>
          </a:p>
          <a:p>
            <a:r>
              <a:rPr lang="en-US" b="1" dirty="0" smtClean="0"/>
              <a:t>Breastfeed your baby</a:t>
            </a:r>
          </a:p>
          <a:p>
            <a:r>
              <a:rPr lang="en-US" b="1" dirty="0" smtClean="0"/>
              <a:t>Comfort your baby with skin-to-skin contact</a:t>
            </a:r>
          </a:p>
          <a:p>
            <a:r>
              <a:rPr lang="en-US" b="1" dirty="0" smtClean="0"/>
              <a:t>Stay with your baby in a calm, quiet environment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If you follow these steps, your baby has a less than 10% chance of having NAS symptoms that need medicine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173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In-hospital Drug Testing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testing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Baby: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Umbilical cord testing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anose="02020603050405020304" pitchFamily="18" charset="0"/>
              </a:rPr>
              <a:t>Urine testing if mother’s urine not </a:t>
            </a:r>
            <a:r>
              <a:rPr lang="en-US" sz="2400" dirty="0">
                <a:cs typeface="Times New Roman" panose="02020603050405020304" pitchFamily="18" charset="0"/>
              </a:rPr>
              <a:t>obtained on </a:t>
            </a:r>
            <a:r>
              <a:rPr lang="en-US" sz="2400" dirty="0" smtClean="0">
                <a:cs typeface="Times New Roman" panose="02020603050405020304" pitchFamily="18" charset="0"/>
              </a:rPr>
              <a:t>admission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anose="02020603050405020304" pitchFamily="18" charset="0"/>
              </a:rPr>
              <a:t>Meconium testing if mother given medication </a:t>
            </a:r>
            <a:r>
              <a:rPr lang="en-US" sz="2400" dirty="0">
                <a:cs typeface="Times New Roman" panose="02020603050405020304" pitchFamily="18" charset="0"/>
              </a:rPr>
              <a:t>during </a:t>
            </a:r>
            <a:r>
              <a:rPr lang="en-US" sz="2400" dirty="0" smtClean="0">
                <a:cs typeface="Times New Roman" panose="02020603050405020304" pitchFamily="18" charset="0"/>
              </a:rPr>
              <a:t>labor (example: morphine</a:t>
            </a:r>
            <a:r>
              <a:rPr lang="en-US" sz="2400" dirty="0">
                <a:cs typeface="Times New Roman" panose="02020603050405020304" pitchFamily="18" charset="0"/>
              </a:rPr>
              <a:t>) that may </a:t>
            </a:r>
            <a:r>
              <a:rPr lang="en-US" sz="2400" dirty="0" smtClean="0">
                <a:cs typeface="Times New Roman" panose="02020603050405020304" pitchFamily="18" charset="0"/>
              </a:rPr>
              <a:t>have been taken illegally during pregnancy </a:t>
            </a: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4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ctr"/>
            <a:r>
              <a:rPr lang="en-US" b="1" dirty="0" smtClean="0"/>
              <a:t>IN-HOSPITAL CARE COORDINATION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001000" cy="464515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Care management team = </a:t>
            </a:r>
            <a:r>
              <a:rPr lang="en-US" b="1" dirty="0" smtClean="0"/>
              <a:t>Social worker and case manager</a:t>
            </a:r>
            <a:endParaRPr lang="en-US" b="1" dirty="0"/>
          </a:p>
          <a:p>
            <a:pPr lvl="1"/>
            <a:r>
              <a:rPr lang="en-US" b="1" dirty="0" smtClean="0"/>
              <a:t>Performs </a:t>
            </a:r>
            <a:r>
              <a:rPr lang="en-US" b="1" dirty="0"/>
              <a:t>initial assessment of mother and </a:t>
            </a:r>
            <a:r>
              <a:rPr lang="en-US" b="1" dirty="0" smtClean="0"/>
              <a:t>baby</a:t>
            </a:r>
            <a:endParaRPr lang="en-US" b="1" dirty="0"/>
          </a:p>
          <a:p>
            <a:pPr lvl="1"/>
            <a:r>
              <a:rPr lang="en-US" b="1" dirty="0" smtClean="0"/>
              <a:t>Reviews </a:t>
            </a:r>
            <a:r>
              <a:rPr lang="en-US" b="1" dirty="0"/>
              <a:t>risk for postpartum depression </a:t>
            </a:r>
            <a:r>
              <a:rPr lang="en-US" b="1" dirty="0" smtClean="0"/>
              <a:t>and </a:t>
            </a:r>
            <a:r>
              <a:rPr lang="en-US" b="1" dirty="0"/>
              <a:t>stress </a:t>
            </a:r>
            <a:r>
              <a:rPr lang="en-US" dirty="0"/>
              <a:t>&amp; </a:t>
            </a:r>
            <a:r>
              <a:rPr lang="en-US" dirty="0" smtClean="0"/>
              <a:t>helps identify supports and ways to cope</a:t>
            </a:r>
          </a:p>
          <a:p>
            <a:pPr lvl="1"/>
            <a:r>
              <a:rPr lang="en-US" b="1" dirty="0" smtClean="0"/>
              <a:t>Performs mandated </a:t>
            </a:r>
            <a:r>
              <a:rPr lang="en-US" b="1" dirty="0"/>
              <a:t>report </a:t>
            </a:r>
            <a:r>
              <a:rPr lang="en-US" dirty="0"/>
              <a:t>to </a:t>
            </a:r>
            <a:r>
              <a:rPr lang="en-US" dirty="0" smtClean="0"/>
              <a:t>DCF/DCYF per state / federal requirements</a:t>
            </a:r>
          </a:p>
          <a:p>
            <a:pPr lvl="1"/>
            <a:r>
              <a:rPr lang="en-US" b="1" dirty="0" smtClean="0"/>
              <a:t>Helps develop “Safe Plan of Care” </a:t>
            </a:r>
            <a:r>
              <a:rPr lang="en-US" dirty="0" smtClean="0"/>
              <a:t>&amp; shares with DCF/DCYF before discharge</a:t>
            </a:r>
            <a:endParaRPr lang="en-US" sz="200" b="1" dirty="0" smtClean="0"/>
          </a:p>
          <a:p>
            <a:pPr lvl="1"/>
            <a:r>
              <a:rPr lang="en-US" b="1" dirty="0" smtClean="0"/>
              <a:t>Assists in identifying and arranging supports for home: </a:t>
            </a:r>
          </a:p>
          <a:p>
            <a:pPr lvl="2"/>
            <a:r>
              <a:rPr lang="en-US" b="1" dirty="0" smtClean="0"/>
              <a:t>VNA</a:t>
            </a:r>
            <a:r>
              <a:rPr lang="en-US" dirty="0" smtClean="0"/>
              <a:t> (Visiting Nurse): Follow-up in home 1-2 days after discharge  </a:t>
            </a:r>
          </a:p>
          <a:p>
            <a:pPr lvl="2"/>
            <a:r>
              <a:rPr lang="en-US" b="1" dirty="0" smtClean="0"/>
              <a:t>Early Intervention </a:t>
            </a:r>
            <a:r>
              <a:rPr lang="en-US" dirty="0" smtClean="0"/>
              <a:t>(EI) referral for helping with baby’s development </a:t>
            </a:r>
          </a:p>
          <a:p>
            <a:pPr lvl="2"/>
            <a:r>
              <a:rPr lang="en-US" b="1" dirty="0" smtClean="0"/>
              <a:t>Good Beginnings </a:t>
            </a:r>
            <a:r>
              <a:rPr lang="en-US" dirty="0" smtClean="0"/>
              <a:t>volunteer program </a:t>
            </a:r>
          </a:p>
          <a:p>
            <a:pPr lvl="2"/>
            <a:r>
              <a:rPr lang="en-US" b="1" dirty="0" smtClean="0"/>
              <a:t>Breast pump </a:t>
            </a:r>
            <a:r>
              <a:rPr lang="en-US" dirty="0" smtClean="0"/>
              <a:t>assistance</a:t>
            </a:r>
          </a:p>
          <a:p>
            <a:pPr lvl="2"/>
            <a:r>
              <a:rPr lang="en-US" b="1" dirty="0" smtClean="0"/>
              <a:t>Can help identify Primary Care Physician (PCP)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if needed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153400" cy="1143000"/>
          </a:xfrm>
        </p:spPr>
        <p:txBody>
          <a:bodyPr/>
          <a:lstStyle/>
          <a:p>
            <a:pPr algn="ctr"/>
            <a:r>
              <a:rPr lang="en-US" b="1" dirty="0" smtClean="0"/>
              <a:t>Your Baby and </a:t>
            </a:r>
            <a:r>
              <a:rPr lang="en-US" b="1" dirty="0" err="1"/>
              <a:t>Subutex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or Methadone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have you heard?</a:t>
            </a:r>
          </a:p>
          <a:p>
            <a:r>
              <a:rPr lang="en-US" dirty="0" smtClean="0"/>
              <a:t>What are you worried about?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0"/>
            <a:ext cx="4574118" cy="29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none" dirty="0" smtClean="0"/>
              <a:t>BABY IS READY FOR DISCHARGE:</a:t>
            </a:r>
            <a:endParaRPr lang="en-US" cap="none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305800" cy="4645025"/>
          </a:xfrm>
        </p:spPr>
        <p:txBody>
          <a:bodyPr>
            <a:normAutofit/>
          </a:bodyPr>
          <a:lstStyle/>
          <a:p>
            <a:r>
              <a:rPr lang="en-US" b="1" dirty="0"/>
              <a:t>Stable vital signs</a:t>
            </a:r>
          </a:p>
          <a:p>
            <a:r>
              <a:rPr lang="en-US" b="1" dirty="0" smtClean="0"/>
              <a:t>No breathing problems</a:t>
            </a:r>
          </a:p>
          <a:p>
            <a:pPr eaLnBrk="1" hangingPunct="1"/>
            <a:r>
              <a:rPr lang="en-US" b="1" dirty="0" smtClean="0"/>
              <a:t>No significant problems with withdrawal (NAS) after               4 - 5 day observation period</a:t>
            </a:r>
          </a:p>
          <a:p>
            <a:pPr lvl="1"/>
            <a:r>
              <a:rPr lang="en-US" sz="2400" i="1" dirty="0" smtClean="0"/>
              <a:t>Eating, Sleeping, Consoling well with normal weight loss</a:t>
            </a:r>
          </a:p>
          <a:p>
            <a:pPr eaLnBrk="1" hangingPunct="1"/>
            <a:r>
              <a:rPr lang="en-US" b="1" dirty="0" smtClean="0"/>
              <a:t>Parents comfortable and confident in caring for baby </a:t>
            </a:r>
          </a:p>
          <a:p>
            <a:pPr eaLnBrk="1" hangingPunct="1"/>
            <a:r>
              <a:rPr lang="en-US" b="1" dirty="0" smtClean="0"/>
              <a:t>No concerns for safety of baby after discharge </a:t>
            </a:r>
          </a:p>
          <a:p>
            <a:pPr eaLnBrk="1" hangingPunct="1"/>
            <a:r>
              <a:rPr lang="en-US" b="1" dirty="0" smtClean="0"/>
              <a:t>Referrals to community resources in place</a:t>
            </a:r>
          </a:p>
          <a:p>
            <a:pPr eaLnBrk="1" hangingPunct="1"/>
            <a:r>
              <a:rPr lang="en-US" b="1" dirty="0" smtClean="0"/>
              <a:t>Follow up appointments made with PCP &amp;                                                                                                                                                                      VNA for </a:t>
            </a:r>
            <a:r>
              <a:rPr lang="en-US" b="1" u="sng" dirty="0" smtClean="0"/>
              <a:t>1 and 2 days</a:t>
            </a:r>
            <a:r>
              <a:rPr lang="en-US" b="1" dirty="0" smtClean="0"/>
              <a:t> after discharge</a:t>
            </a:r>
          </a:p>
        </p:txBody>
      </p:sp>
      <p:pic>
        <p:nvPicPr>
          <p:cNvPr id="20484" name="Picture 5" descr="http://www.rgvchurch.org/images/childr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689272"/>
            <a:ext cx="1389062" cy="206554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Doing the most you can during your pregnancy / after the birth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467600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Do not use illicit / illegal drugs during and/or after your pregnancy</a:t>
            </a:r>
          </a:p>
          <a:p>
            <a:r>
              <a:rPr lang="en-US" b="1" dirty="0" smtClean="0"/>
              <a:t>Accept and find as many social supports as you can</a:t>
            </a:r>
          </a:p>
          <a:p>
            <a:r>
              <a:rPr lang="en-US" b="1" dirty="0" smtClean="0"/>
              <a:t>Stop smoking </a:t>
            </a:r>
            <a:r>
              <a:rPr lang="en-US" dirty="0" smtClean="0"/>
              <a:t>(or at least cut down as much as you can)</a:t>
            </a:r>
          </a:p>
          <a:p>
            <a:r>
              <a:rPr lang="en-US" b="1" dirty="0" smtClean="0"/>
              <a:t>Plan to breastfeed your baby </a:t>
            </a:r>
            <a:r>
              <a:rPr lang="en-US" dirty="0" smtClean="0"/>
              <a:t>and find friends / family who can help support you</a:t>
            </a:r>
          </a:p>
          <a:p>
            <a:r>
              <a:rPr lang="en-US" b="1" dirty="0" smtClean="0"/>
              <a:t>Find friends / family who can help take care of your other children </a:t>
            </a:r>
            <a:r>
              <a:rPr lang="en-US" dirty="0" smtClean="0"/>
              <a:t>(and animals) while you are in the hospital and for your first few days – weeks at home (also see if they can help you cook and clean!)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Doing the most you can during your pregnancy / after the birth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4248"/>
            <a:ext cx="7467600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Plan to stay in the hospital for </a:t>
            </a:r>
            <a:r>
              <a:rPr lang="en-US" b="1" dirty="0"/>
              <a:t>at least </a:t>
            </a:r>
            <a:r>
              <a:rPr lang="en-US" b="1" dirty="0" smtClean="0"/>
              <a:t>4 - 5 </a:t>
            </a:r>
            <a:r>
              <a:rPr lang="en-US" b="1" dirty="0"/>
              <a:t>days </a:t>
            </a:r>
            <a:r>
              <a:rPr lang="en-US" dirty="0"/>
              <a:t>for </a:t>
            </a:r>
            <a:r>
              <a:rPr lang="en-US" dirty="0" smtClean="0"/>
              <a:t>monitoring but also make plans to stay in hospital </a:t>
            </a:r>
            <a:r>
              <a:rPr lang="en-US" b="1" dirty="0" smtClean="0"/>
              <a:t>at least 2 weeks </a:t>
            </a:r>
            <a:r>
              <a:rPr lang="en-US" dirty="0" smtClean="0"/>
              <a:t>in case your baby needs treatment</a:t>
            </a:r>
          </a:p>
          <a:p>
            <a:r>
              <a:rPr lang="en-US" b="1" dirty="0" smtClean="0"/>
              <a:t>Plan to have someone stay in the hospital with you all the time </a:t>
            </a:r>
            <a:r>
              <a:rPr lang="en-US" dirty="0" smtClean="0"/>
              <a:t>(can be one person or different people)</a:t>
            </a:r>
          </a:p>
          <a:p>
            <a:r>
              <a:rPr lang="en-US" b="1" dirty="0" smtClean="0"/>
              <a:t>Room-in with your baby at all times </a:t>
            </a:r>
            <a:r>
              <a:rPr lang="en-US" dirty="0" smtClean="0"/>
              <a:t>or have someone who can if you need to leave for any reason</a:t>
            </a:r>
          </a:p>
          <a:p>
            <a:r>
              <a:rPr lang="en-US" b="1" dirty="0" smtClean="0"/>
              <a:t>Do lots of skin-to-skin with your baby</a:t>
            </a:r>
          </a:p>
          <a:p>
            <a:pPr lvl="1"/>
            <a:r>
              <a:rPr lang="en-US" b="1" dirty="0" smtClean="0"/>
              <a:t>“Be </a:t>
            </a:r>
            <a:r>
              <a:rPr lang="en-US" b="1" dirty="0"/>
              <a:t>open-minded and take everyone’s advice </a:t>
            </a:r>
            <a:r>
              <a:rPr lang="en-US" dirty="0"/>
              <a:t>when it comes to skin-to skin contact. Both my husband and I did it for the first three months. There is no better way to bond when paired with breastfeeding</a:t>
            </a:r>
            <a:r>
              <a:rPr lang="en-US" dirty="0" smtClean="0"/>
              <a:t>!”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456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Provide a really calm environment for your baby</a:t>
            </a:r>
            <a:endParaRPr lang="en-US" dirty="0"/>
          </a:p>
          <a:p>
            <a:r>
              <a:rPr lang="en-US" b="1" dirty="0" smtClean="0"/>
              <a:t>Plan </a:t>
            </a:r>
            <a:r>
              <a:rPr lang="en-US" b="1" dirty="0"/>
              <a:t>to limit visitors </a:t>
            </a:r>
            <a:r>
              <a:rPr lang="en-US" dirty="0"/>
              <a:t>in the first few days - weeks</a:t>
            </a:r>
          </a:p>
          <a:p>
            <a:r>
              <a:rPr lang="en-US" b="1" dirty="0" smtClean="0"/>
              <a:t>Talk to your family and friends </a:t>
            </a:r>
            <a:r>
              <a:rPr lang="en-US" dirty="0" smtClean="0"/>
              <a:t>about your medication and why your baby needs to be watched closely / might </a:t>
            </a:r>
            <a:r>
              <a:rPr lang="en-US" dirty="0"/>
              <a:t>need to be in hospital that </a:t>
            </a:r>
            <a:r>
              <a:rPr lang="en-US" dirty="0" smtClean="0"/>
              <a:t>long</a:t>
            </a:r>
          </a:p>
          <a:p>
            <a:r>
              <a:rPr lang="en-US" b="1" dirty="0" smtClean="0"/>
              <a:t>Ask for a </a:t>
            </a:r>
            <a:r>
              <a:rPr lang="en-US" b="1" dirty="0" err="1" smtClean="0"/>
              <a:t>cuddler</a:t>
            </a:r>
            <a:r>
              <a:rPr lang="en-US" b="1" dirty="0" smtClean="0"/>
              <a:t> </a:t>
            </a:r>
            <a:r>
              <a:rPr lang="en-US" dirty="0" smtClean="0"/>
              <a:t>if you would like help comforting your baby while you sleep, go for a walk, etc.</a:t>
            </a:r>
          </a:p>
          <a:p>
            <a:r>
              <a:rPr lang="en-US" b="1" dirty="0" smtClean="0"/>
              <a:t>Share feedback </a:t>
            </a:r>
            <a:r>
              <a:rPr lang="en-US" dirty="0" smtClean="0"/>
              <a:t>on what we are doing well and ways we can improve</a:t>
            </a:r>
            <a:endParaRPr lang="en-US" dirty="0"/>
          </a:p>
          <a:p>
            <a:r>
              <a:rPr lang="en-US" b="1" dirty="0"/>
              <a:t>Plan to have VNA come see your baby</a:t>
            </a:r>
            <a:r>
              <a:rPr lang="en-US" dirty="0"/>
              <a:t> 1-2 days after baby goes home</a:t>
            </a:r>
          </a:p>
          <a:p>
            <a:r>
              <a:rPr lang="en-US" b="1" dirty="0"/>
              <a:t>Plan to see baby’s PCP </a:t>
            </a:r>
            <a:r>
              <a:rPr lang="en-US" dirty="0"/>
              <a:t>1-2 days after baby goes home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Doing the most you can during your pregnancy / after the birth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65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467600" cy="4873752"/>
          </a:xfrm>
        </p:spPr>
        <p:txBody>
          <a:bodyPr/>
          <a:lstStyle/>
          <a:p>
            <a:r>
              <a:rPr lang="en-US" sz="2600" dirty="0" smtClean="0"/>
              <a:t>“</a:t>
            </a:r>
            <a:r>
              <a:rPr lang="en-US" sz="2600" dirty="0"/>
              <a:t>To relax, not worry too much. Know your baby.”</a:t>
            </a:r>
          </a:p>
          <a:p>
            <a:r>
              <a:rPr lang="en-US" sz="2600" dirty="0"/>
              <a:t>“Don’t listen to horror stories from other moms. Get the facts and ask questions from people you trust.” </a:t>
            </a:r>
          </a:p>
          <a:p>
            <a:r>
              <a:rPr lang="en-US" sz="2600" dirty="0"/>
              <a:t>“To know about NAS and know what to look for. Use the symptom diary.”</a:t>
            </a:r>
          </a:p>
          <a:p>
            <a:r>
              <a:rPr lang="en-US" sz="2600" dirty="0"/>
              <a:t>“Ask for your baby to be scored while on you skin-to-skin.”</a:t>
            </a:r>
          </a:p>
          <a:p>
            <a:r>
              <a:rPr lang="en-US" sz="2600" dirty="0"/>
              <a:t>“Share information with your husband or partner so he knows what to expect and look for too.”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pPr lvl="0" algn="ctr"/>
            <a:r>
              <a:rPr lang="en-US" sz="3200" b="1" dirty="0"/>
              <a:t>Tips from other </a:t>
            </a:r>
            <a:r>
              <a:rPr lang="en-US" sz="3200" b="1" dirty="0" smtClean="0"/>
              <a:t>moms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526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606" t="13423" r="31933" b="13842"/>
          <a:stretch/>
        </p:blipFill>
        <p:spPr>
          <a:xfrm>
            <a:off x="0" y="274638"/>
            <a:ext cx="2819400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500" t="22689" r="33000" b="7089"/>
          <a:stretch/>
        </p:blipFill>
        <p:spPr>
          <a:xfrm>
            <a:off x="2810642" y="0"/>
            <a:ext cx="6333358" cy="70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COMMUNITY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Information and Referral</a:t>
            </a:r>
          </a:p>
          <a:p>
            <a:pPr lvl="1"/>
            <a:r>
              <a:rPr lang="en-US" dirty="0" smtClean="0"/>
              <a:t>NH Resource 211  802-652-4636</a:t>
            </a:r>
          </a:p>
          <a:p>
            <a:pPr lvl="1"/>
            <a:r>
              <a:rPr lang="en-US" dirty="0" smtClean="0"/>
              <a:t>VT Resource 211  866-444-4211 </a:t>
            </a:r>
          </a:p>
          <a:p>
            <a:r>
              <a:rPr lang="en-US" dirty="0" smtClean="0"/>
              <a:t>Support/Home-based programs (e.g., VNA, Good Beginnings, Parenting Programs)</a:t>
            </a:r>
          </a:p>
          <a:p>
            <a:r>
              <a:rPr lang="en-US" dirty="0" smtClean="0"/>
              <a:t>Health and Mental Health / Treatment Programs</a:t>
            </a:r>
          </a:p>
          <a:p>
            <a:r>
              <a:rPr lang="en-US" dirty="0" smtClean="0"/>
              <a:t>Child Protective Services</a:t>
            </a:r>
          </a:p>
          <a:p>
            <a:r>
              <a:rPr lang="en-US" dirty="0" smtClean="0"/>
              <a:t>Domestic/Family Violence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Emergency Financial Assistance </a:t>
            </a:r>
          </a:p>
          <a:p>
            <a:r>
              <a:rPr lang="en-US" dirty="0" smtClean="0"/>
              <a:t>Legal Assistance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Long-term follow-up programs /                                               interventions (e.g., Early Intervention)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6082" name="Picture 2" descr="http://www.oznet.ksu.edu/DesktopModules/IM.aspx?I=2810&amp;M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27051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QUESTIONS?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5350" t="1682" r="9755"/>
          <a:stretch>
            <a:fillRect/>
          </a:stretch>
        </p:blipFill>
        <p:spPr>
          <a:xfrm>
            <a:off x="1905000" y="1752600"/>
            <a:ext cx="5194300" cy="3886200"/>
          </a:xfr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05800" cy="13255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500" b="1" dirty="0" smtClean="0"/>
              <a:t>Neonatal Abstinence Syndrome (NAS)</a:t>
            </a:r>
            <a:br>
              <a:rPr lang="en-US" sz="3500" b="1" dirty="0" smtClean="0"/>
            </a:br>
            <a:r>
              <a:rPr lang="en-US" sz="600" b="1" dirty="0" smtClean="0"/>
              <a:t/>
            </a:r>
            <a:br>
              <a:rPr lang="en-US" sz="600" b="1" dirty="0" smtClean="0"/>
            </a:br>
            <a:r>
              <a:rPr lang="en-US" sz="2400" b="1" i="1" cap="none" dirty="0" smtClean="0">
                <a:latin typeface="+mn-lt"/>
              </a:rPr>
              <a:t>Caused by withdrawal from opiates / opioids</a:t>
            </a:r>
            <a:endParaRPr lang="en-US" sz="3600" b="1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794766" y="1754187"/>
            <a:ext cx="71628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Problems with over-function of the:</a:t>
            </a:r>
          </a:p>
          <a:p>
            <a:pPr lvl="1"/>
            <a:r>
              <a:rPr lang="en-US" sz="2800" b="1" dirty="0" smtClean="0"/>
              <a:t>Central Nervous System (CNS)</a:t>
            </a:r>
            <a:endParaRPr lang="en-US" sz="2800" dirty="0"/>
          </a:p>
          <a:p>
            <a:pPr lvl="2">
              <a:buFont typeface="Times New Roman" pitchFamily="18" charset="0"/>
              <a:buChar char="-"/>
            </a:pPr>
            <a:r>
              <a:rPr lang="en-US" sz="2500" dirty="0" smtClean="0"/>
              <a:t> </a:t>
            </a:r>
            <a:r>
              <a:rPr lang="en-US" sz="2200" dirty="0" smtClean="0"/>
              <a:t>Brain, nerves, muscles</a:t>
            </a:r>
          </a:p>
          <a:p>
            <a:pPr lvl="1"/>
            <a:r>
              <a:rPr lang="en-US" sz="2800" b="1" dirty="0" smtClean="0"/>
              <a:t>Autonomic Nervous System</a:t>
            </a:r>
          </a:p>
          <a:p>
            <a:pPr lvl="2">
              <a:buFont typeface="Times New Roman" pitchFamily="18" charset="0"/>
              <a:buChar char="-"/>
            </a:pPr>
            <a:r>
              <a:rPr lang="en-US" sz="2200" dirty="0"/>
              <a:t>B</a:t>
            </a:r>
            <a:r>
              <a:rPr lang="en-US" sz="2200" dirty="0" smtClean="0"/>
              <a:t>reathing, blood vessels, metabolism</a:t>
            </a:r>
          </a:p>
          <a:p>
            <a:pPr lvl="1"/>
            <a:r>
              <a:rPr lang="en-US" sz="2800" b="1" dirty="0" smtClean="0"/>
              <a:t>GI tract /intestines</a:t>
            </a:r>
          </a:p>
          <a:p>
            <a:pPr lvl="2">
              <a:buFont typeface="Times New Roman" pitchFamily="18" charset="0"/>
              <a:buChar char="-"/>
            </a:pPr>
            <a:r>
              <a:rPr lang="en-US" sz="2200" dirty="0"/>
              <a:t>F</a:t>
            </a:r>
            <a:r>
              <a:rPr lang="en-US" sz="2200" dirty="0" smtClean="0"/>
              <a:t>eeding</a:t>
            </a:r>
            <a:r>
              <a:rPr lang="en-US" sz="2200" dirty="0"/>
              <a:t>, </a:t>
            </a:r>
            <a:r>
              <a:rPr lang="en-US" sz="2200" dirty="0" smtClean="0"/>
              <a:t>vomiting, stooling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en-US" sz="1400" dirty="0" smtClean="0"/>
              <a:t>	            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en-US" sz="1400" dirty="0" smtClean="0"/>
          </a:p>
          <a:p>
            <a:pPr marL="274320" lvl="1" algn="ctr">
              <a:spcBef>
                <a:spcPts val="600"/>
              </a:spcBef>
              <a:buSzPct val="70000"/>
              <a:buNone/>
            </a:pPr>
            <a:endParaRPr lang="en-US" sz="1400" dirty="0" smtClean="0"/>
          </a:p>
          <a:p>
            <a:pPr marL="1371600" lvl="5">
              <a:spcBef>
                <a:spcPts val="600"/>
              </a:spcBef>
              <a:buSzPct val="70000"/>
              <a:buNone/>
            </a:pPr>
            <a:endParaRPr lang="en-US" sz="14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938"/>
            <a:ext cx="1123949" cy="18582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noFill/>
        </p:spPr>
        <p:txBody>
          <a:bodyPr lIns="92075" tIns="46038" rIns="92075" bIns="46038" anchor="b">
            <a:normAutofit/>
          </a:bodyPr>
          <a:lstStyle/>
          <a:p>
            <a:pPr algn="ctr" eaLnBrk="1" hangingPunct="1"/>
            <a:r>
              <a:rPr lang="en-US" b="1" dirty="0" smtClean="0"/>
              <a:t>PROBLEMS WITH THE CENTRAL NERVOUS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273925" cy="4343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100" b="1" dirty="0" smtClean="0"/>
          </a:p>
          <a:p>
            <a:pPr>
              <a:lnSpc>
                <a:spcPct val="90000"/>
              </a:lnSpc>
            </a:pPr>
            <a:r>
              <a:rPr lang="en-US" sz="2600" b="1" dirty="0" smtClean="0"/>
              <a:t>Increased crying / problems consoling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Problems sleeping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Overactive startle reflex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Tremors / jitteriness </a:t>
            </a:r>
          </a:p>
          <a:p>
            <a:pPr>
              <a:lnSpc>
                <a:spcPct val="90000"/>
              </a:lnSpc>
            </a:pPr>
            <a:r>
              <a:rPr lang="en-US" sz="2600" b="1" dirty="0" smtClean="0"/>
              <a:t>Increased muscle tone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/>
              <a:t>Myoclonic</a:t>
            </a:r>
            <a:r>
              <a:rPr lang="en-US" sz="2600" dirty="0" smtClean="0"/>
              <a:t> jerks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Seizures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49" y="3051175"/>
            <a:ext cx="2098675" cy="14414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 descr="Moro Reflex"/>
          <p:cNvPicPr>
            <a:picLocks noChangeAspect="1" noChangeArrowheads="1"/>
          </p:cNvPicPr>
          <p:nvPr/>
        </p:nvPicPr>
        <p:blipFill>
          <a:blip r:embed="rId4" cstate="print"/>
          <a:srcRect l="4800" r="4800" b="12000"/>
          <a:stretch>
            <a:fillRect/>
          </a:stretch>
        </p:blipFill>
        <p:spPr bwMode="auto">
          <a:xfrm>
            <a:off x="5861050" y="4751803"/>
            <a:ext cx="2098675" cy="163484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PROBLEMS WITH THE AUTONOMIC NERVOUS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01000" cy="4267200"/>
          </a:xfrm>
        </p:spPr>
        <p:txBody>
          <a:bodyPr>
            <a:noAutofit/>
          </a:bodyPr>
          <a:lstStyle/>
          <a:p>
            <a:endParaRPr lang="en-US" sz="200" dirty="0" smtClean="0"/>
          </a:p>
          <a:p>
            <a:r>
              <a:rPr lang="en-US" sz="2600" dirty="0" smtClean="0"/>
              <a:t>Fever</a:t>
            </a:r>
          </a:p>
          <a:p>
            <a:r>
              <a:rPr lang="en-US" sz="2600" dirty="0" smtClean="0"/>
              <a:t>Sweating</a:t>
            </a:r>
          </a:p>
          <a:p>
            <a:r>
              <a:rPr lang="en-US" sz="2600" dirty="0" smtClean="0"/>
              <a:t>Yawning</a:t>
            </a:r>
          </a:p>
          <a:p>
            <a:r>
              <a:rPr lang="en-US" sz="2600" dirty="0" smtClean="0"/>
              <a:t>Mottling</a:t>
            </a:r>
          </a:p>
          <a:p>
            <a:r>
              <a:rPr lang="en-US" sz="2600" dirty="0" smtClean="0"/>
              <a:t>Nasal stuffiness</a:t>
            </a:r>
          </a:p>
          <a:p>
            <a:r>
              <a:rPr lang="en-US" sz="2600" b="1" dirty="0" smtClean="0"/>
              <a:t>Sneezing</a:t>
            </a:r>
          </a:p>
          <a:p>
            <a:pPr eaLnBrk="1" hangingPunct="1"/>
            <a:r>
              <a:rPr lang="en-US" sz="2600" dirty="0" smtClean="0"/>
              <a:t>Problems breathing / Increased work of breathing </a:t>
            </a:r>
          </a:p>
          <a:p>
            <a:pPr lvl="1"/>
            <a:r>
              <a:rPr lang="en-US" sz="2300" dirty="0" smtClean="0"/>
              <a:t>Nasal flaring</a:t>
            </a:r>
          </a:p>
          <a:p>
            <a:pPr lvl="1"/>
            <a:r>
              <a:rPr lang="en-US" sz="2300" b="1" dirty="0" err="1" smtClean="0"/>
              <a:t>Tachypnea</a:t>
            </a:r>
            <a:endParaRPr lang="en-US" sz="2300" b="1" dirty="0" smtClean="0"/>
          </a:p>
          <a:p>
            <a:pPr lvl="1"/>
            <a:r>
              <a:rPr lang="en-US" sz="2300" dirty="0" smtClean="0"/>
              <a:t>Retractions (pulling in between ribs)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3333" t="37334" r="42667" b="42311"/>
          <a:stretch>
            <a:fillRect/>
          </a:stretch>
        </p:blipFill>
        <p:spPr bwMode="auto">
          <a:xfrm>
            <a:off x="5638800" y="2209800"/>
            <a:ext cx="2456702" cy="156952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7848600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/>
              <a:t>PROBLEMS WITH THE GI</a:t>
            </a:r>
            <a:r>
              <a:rPr lang="en-US" b="1" dirty="0" smtClean="0"/>
              <a:t> TRACT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8001000" cy="4648200"/>
          </a:xfrm>
        </p:spPr>
        <p:txBody>
          <a:bodyPr>
            <a:normAutofit/>
          </a:bodyPr>
          <a:lstStyle/>
          <a:p>
            <a:endParaRPr lang="en-US" sz="200" b="1" dirty="0" smtClean="0"/>
          </a:p>
          <a:p>
            <a:r>
              <a:rPr lang="en-US" sz="2600" dirty="0" smtClean="0"/>
              <a:t>Excessive sucking</a:t>
            </a:r>
          </a:p>
          <a:p>
            <a:r>
              <a:rPr lang="en-US" sz="2600" b="1" dirty="0" smtClean="0"/>
              <a:t>Poor feeding</a:t>
            </a:r>
          </a:p>
          <a:p>
            <a:pPr eaLnBrk="1" hangingPunct="1"/>
            <a:r>
              <a:rPr lang="en-US" sz="2600" b="1" dirty="0" smtClean="0"/>
              <a:t>Spitting up / vomiting</a:t>
            </a:r>
          </a:p>
          <a:p>
            <a:pPr eaLnBrk="1" hangingPunct="1"/>
            <a:r>
              <a:rPr lang="en-US" sz="2600" dirty="0" smtClean="0"/>
              <a:t>Loose stools</a:t>
            </a:r>
          </a:p>
          <a:p>
            <a:pPr eaLnBrk="1" hangingPunct="1"/>
            <a:r>
              <a:rPr lang="en-US" sz="2600" dirty="0" smtClean="0"/>
              <a:t>Watery stools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"/>
          </a:blip>
          <a:srcRect l="4286" t="5932" r="4286" b="5932"/>
          <a:stretch>
            <a:fillRect/>
          </a:stretch>
        </p:blipFill>
        <p:spPr bwMode="auto">
          <a:xfrm>
            <a:off x="5105400" y="1905000"/>
            <a:ext cx="2514600" cy="163449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2532063" cy="1900238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NAS:  What to </a:t>
            </a:r>
            <a:r>
              <a:rPr lang="en-US" sz="3200" b="1" dirty="0" smtClean="0"/>
              <a:t>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¢"/>
            </a:pPr>
            <a:r>
              <a:rPr lang="en-US" b="1" dirty="0" smtClean="0">
                <a:latin typeface="Times New Roman" pitchFamily="18" charset="0"/>
              </a:rPr>
              <a:t>~ ¾ </a:t>
            </a:r>
            <a:r>
              <a:rPr lang="en-US" dirty="0" smtClean="0">
                <a:latin typeface="Times New Roman" pitchFamily="18" charset="0"/>
              </a:rPr>
              <a:t>(or more) </a:t>
            </a:r>
            <a:r>
              <a:rPr lang="en-US" b="1" dirty="0">
                <a:latin typeface="Times New Roman" pitchFamily="18" charset="0"/>
              </a:rPr>
              <a:t>infants </a:t>
            </a:r>
            <a:r>
              <a:rPr lang="en-US" b="1" dirty="0" smtClean="0">
                <a:latin typeface="Times New Roman" pitchFamily="18" charset="0"/>
              </a:rPr>
              <a:t>will develop </a:t>
            </a:r>
            <a:r>
              <a:rPr lang="en-US" b="1" dirty="0">
                <a:latin typeface="Times New Roman" pitchFamily="18" charset="0"/>
              </a:rPr>
              <a:t>some </a:t>
            </a:r>
            <a:r>
              <a:rPr lang="en-US" b="1" dirty="0" smtClean="0">
                <a:latin typeface="Times New Roman" pitchFamily="18" charset="0"/>
              </a:rPr>
              <a:t>signs of NAS </a:t>
            </a:r>
          </a:p>
          <a:p>
            <a:pPr>
              <a:buClr>
                <a:schemeClr val="tx2"/>
              </a:buClr>
              <a:buFont typeface="Wingdings" pitchFamily="2" charset="2"/>
              <a:buChar char="¢"/>
            </a:pPr>
            <a:endParaRPr lang="en-US" sz="600" b="1" dirty="0">
              <a:latin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¢"/>
            </a:pPr>
            <a:r>
              <a:rPr lang="en-US" b="1" dirty="0" smtClean="0">
                <a:latin typeface="Times New Roman" pitchFamily="18" charset="0"/>
              </a:rPr>
              <a:t>Symptoms </a:t>
            </a:r>
            <a:r>
              <a:rPr lang="en-US" b="1" dirty="0">
                <a:latin typeface="Times New Roman" pitchFamily="18" charset="0"/>
              </a:rPr>
              <a:t>start on 2</a:t>
            </a:r>
            <a:r>
              <a:rPr lang="en-US" b="1" baseline="30000" dirty="0">
                <a:latin typeface="Times New Roman" pitchFamily="18" charset="0"/>
              </a:rPr>
              <a:t>nd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day &amp; most often peak on 3</a:t>
            </a:r>
            <a:r>
              <a:rPr lang="en-US" b="1" baseline="30000" dirty="0" smtClean="0">
                <a:latin typeface="Times New Roman" pitchFamily="18" charset="0"/>
              </a:rPr>
              <a:t>rd</a:t>
            </a:r>
            <a:r>
              <a:rPr lang="en-US" b="1" dirty="0" smtClean="0">
                <a:latin typeface="Times New Roman" pitchFamily="18" charset="0"/>
              </a:rPr>
              <a:t> to 4</a:t>
            </a:r>
            <a:r>
              <a:rPr lang="en-US" b="1" baseline="30000" dirty="0" smtClean="0">
                <a:latin typeface="Times New Roman" pitchFamily="18" charset="0"/>
              </a:rPr>
              <a:t>th</a:t>
            </a:r>
            <a:r>
              <a:rPr lang="en-US" b="1" dirty="0" smtClean="0">
                <a:latin typeface="Times New Roman" pitchFamily="18" charset="0"/>
              </a:rPr>
              <a:t> day of life </a:t>
            </a:r>
          </a:p>
          <a:p>
            <a:pPr>
              <a:buClr>
                <a:schemeClr val="tx2"/>
              </a:buClr>
            </a:pPr>
            <a:endParaRPr lang="en-US" sz="600" i="1" dirty="0">
              <a:latin typeface="Times New Roman" pitchFamily="18" charset="0"/>
            </a:endParaRPr>
          </a:p>
          <a:p>
            <a:pPr>
              <a:buClr>
                <a:schemeClr val="tx2"/>
              </a:buClr>
            </a:pPr>
            <a:r>
              <a:rPr lang="en-US" b="1" dirty="0" smtClean="0">
                <a:latin typeface="Times New Roman" pitchFamily="18" charset="0"/>
              </a:rPr>
              <a:t>Symptoms may be worse or seen earlier if mother is: </a:t>
            </a:r>
          </a:p>
          <a:p>
            <a:pPr lvl="1">
              <a:buClr>
                <a:schemeClr val="tx2"/>
              </a:buClr>
            </a:pPr>
            <a:r>
              <a:rPr lang="en-US" sz="2200" dirty="0" smtClean="0">
                <a:latin typeface="Times New Roman" pitchFamily="18" charset="0"/>
              </a:rPr>
              <a:t>Smoking cigarettes, on some medications for depression or  anxiety, or using other substances </a:t>
            </a:r>
          </a:p>
          <a:p>
            <a:pPr>
              <a:buClr>
                <a:schemeClr val="tx2"/>
              </a:buClr>
              <a:buFont typeface="Wingdings" pitchFamily="2" charset="2"/>
              <a:buChar char="¢"/>
            </a:pPr>
            <a:endParaRPr lang="en-US" sz="600" b="1" dirty="0" smtClean="0">
              <a:latin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¢"/>
            </a:pPr>
            <a:r>
              <a:rPr lang="en-US" b="1" dirty="0" smtClean="0">
                <a:latin typeface="Times New Roman" pitchFamily="18" charset="0"/>
              </a:rPr>
              <a:t>Baby will need to be monitored for </a:t>
            </a:r>
            <a:r>
              <a:rPr lang="en-US" b="1" u="sng" dirty="0" smtClean="0">
                <a:latin typeface="Times New Roman" pitchFamily="18" charset="0"/>
              </a:rPr>
              <a:t>at least</a:t>
            </a:r>
            <a:r>
              <a:rPr lang="en-US" b="1" dirty="0" smtClean="0">
                <a:latin typeface="Times New Roman" pitchFamily="18" charset="0"/>
              </a:rPr>
              <a:t> 4 days, and longer if still having NAS symptoms and hasn’t          “peaked” yet</a:t>
            </a:r>
          </a:p>
          <a:p>
            <a:pPr>
              <a:buClr>
                <a:schemeClr val="tx2"/>
              </a:buClr>
              <a:buFont typeface="Wingdings" pitchFamily="2" charset="2"/>
              <a:buChar char="¢"/>
            </a:pPr>
            <a:endParaRPr lang="en-US" sz="2000" dirty="0">
              <a:latin typeface="Times New Roman" pitchFamily="18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¢"/>
            </a:pPr>
            <a:endParaRPr lang="en-US" sz="2000" dirty="0">
              <a:latin typeface="Times New Roman" pitchFamily="18" charset="0"/>
            </a:endParaRPr>
          </a:p>
          <a:p>
            <a:pPr>
              <a:buClr>
                <a:schemeClr val="tx2"/>
              </a:buClr>
            </a:pPr>
            <a:endParaRPr lang="en-US" sz="600" dirty="0">
              <a:latin typeface="Times New Roman" pitchFamily="18" charset="0"/>
            </a:endParaRPr>
          </a:p>
        </p:txBody>
      </p:sp>
      <p:pic>
        <p:nvPicPr>
          <p:cNvPr id="5" name="Picture 4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768" y="5771298"/>
            <a:ext cx="863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20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NAS:  What to Expect</a:t>
            </a:r>
            <a:endParaRPr lang="en-US" sz="3600" b="1" dirty="0"/>
          </a:p>
        </p:txBody>
      </p:sp>
      <p:sp>
        <p:nvSpPr>
          <p:cNvPr id="9259" name="TextBox 6"/>
          <p:cNvSpPr txBox="1">
            <a:spLocks noChangeArrowheads="1"/>
          </p:cNvSpPr>
          <p:nvPr/>
        </p:nvSpPr>
        <p:spPr bwMode="auto">
          <a:xfrm>
            <a:off x="381000" y="1219200"/>
            <a:ext cx="7620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schemeClr val="tx2"/>
              </a:buClr>
              <a:buSzPct val="70000"/>
            </a:pPr>
            <a:endParaRPr lang="en-US" sz="1000" dirty="0" smtClean="0">
              <a:latin typeface="Times New Roman" pitchFamily="18" charset="0"/>
            </a:endParaRPr>
          </a:p>
          <a:p>
            <a:pPr marL="228600" indent="-228600">
              <a:buClr>
                <a:schemeClr val="tx2"/>
              </a:buClr>
              <a:buSzPct val="70000"/>
              <a:buFont typeface="Wingdings" pitchFamily="2" charset="2"/>
              <a:buChar char="¢"/>
            </a:pPr>
            <a:r>
              <a:rPr lang="en-US" sz="2400" b="1" dirty="0" smtClean="0">
                <a:latin typeface="Times New Roman" pitchFamily="18" charset="0"/>
              </a:rPr>
              <a:t>If treatment with medicine is required, length of time for treatment and observation off of treatment can vary from one to several weeks</a:t>
            </a:r>
          </a:p>
          <a:p>
            <a:pPr marL="228600" indent="-228600">
              <a:buClr>
                <a:schemeClr val="tx2"/>
              </a:buClr>
              <a:buSzPct val="70000"/>
              <a:buFont typeface="Wingdings" pitchFamily="2" charset="2"/>
              <a:buChar char="¢"/>
            </a:pPr>
            <a:endParaRPr lang="en-US" sz="2400" b="1" dirty="0">
              <a:latin typeface="Times New Roman" pitchFamily="18" charset="0"/>
            </a:endParaRPr>
          </a:p>
          <a:p>
            <a:pPr marL="228600" indent="-228600">
              <a:buClr>
                <a:schemeClr val="tx2"/>
              </a:buClr>
              <a:buSzPct val="70000"/>
              <a:buFont typeface="Wingdings" pitchFamily="2" charset="2"/>
              <a:buChar char="¢"/>
            </a:pPr>
            <a:r>
              <a:rPr lang="en-US" sz="2400" b="1" dirty="0" smtClean="0">
                <a:latin typeface="Times New Roman" pitchFamily="18" charset="0"/>
              </a:rPr>
              <a:t>No relationship between dose of mother’s medicine and how severe NAS is or how long treatment is needed for baby</a:t>
            </a:r>
          </a:p>
          <a:p>
            <a:pPr marL="228600" indent="-228600">
              <a:buClr>
                <a:schemeClr val="tx2"/>
              </a:buClr>
              <a:buSzPct val="70000"/>
              <a:buFont typeface="Wingdings" pitchFamily="2" charset="2"/>
              <a:buChar char="¢"/>
            </a:pPr>
            <a:endParaRPr lang="en-US" sz="2400" b="1" dirty="0" smtClean="0">
              <a:latin typeface="Times New Roman" pitchFamily="18" charset="0"/>
            </a:endParaRPr>
          </a:p>
          <a:p>
            <a:pPr marL="228600" indent="-228600">
              <a:buClr>
                <a:schemeClr val="tx2"/>
              </a:buClr>
              <a:buSzPct val="70000"/>
              <a:buFont typeface="Wingdings" pitchFamily="2" charset="2"/>
              <a:buChar char="¢"/>
            </a:pPr>
            <a:r>
              <a:rPr lang="en-US" sz="2400" b="1" dirty="0" smtClean="0">
                <a:latin typeface="Times New Roman" pitchFamily="18" charset="0"/>
              </a:rPr>
              <a:t>It is best to not try to wean medicine during pregnancy due to risk of relapse for mother, and risk of withdrawal for the fetus</a:t>
            </a:r>
          </a:p>
          <a:p>
            <a:pPr marL="228600" indent="-228600">
              <a:buClr>
                <a:schemeClr val="tx2"/>
              </a:buClr>
              <a:buSzPct val="70000"/>
              <a:buFont typeface="Wingdings" pitchFamily="2" charset="2"/>
              <a:buChar char="¢"/>
            </a:pPr>
            <a:endParaRPr lang="en-US" sz="2000" b="1" dirty="0">
              <a:latin typeface="Times New Roman" pitchFamily="18" charset="0"/>
            </a:endParaRPr>
          </a:p>
          <a:p>
            <a:pPr marL="280988" indent="-220663">
              <a:buClr>
                <a:schemeClr val="tx2"/>
              </a:buClr>
              <a:buSzPct val="70000"/>
            </a:pP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467600" cy="914400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b="1" dirty="0" smtClean="0"/>
              <a:t>NAS Assessments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34375" cy="4953000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b="1" dirty="0" smtClean="0"/>
              <a:t>Help baby calm first before assessment</a:t>
            </a:r>
          </a:p>
          <a:p>
            <a:pPr lvl="1"/>
            <a:r>
              <a:rPr lang="en-US" sz="2000" dirty="0" smtClean="0"/>
              <a:t>Put baby skin-to-skin before assessment</a:t>
            </a:r>
          </a:p>
          <a:p>
            <a:pPr lvl="1"/>
            <a:r>
              <a:rPr lang="en-US" sz="2000" dirty="0" smtClean="0"/>
              <a:t>Feed baby first, then call RN to come in and do assessment</a:t>
            </a:r>
          </a:p>
          <a:p>
            <a:pPr lvl="1"/>
            <a:r>
              <a:rPr lang="en-US" sz="2000" dirty="0" smtClean="0"/>
              <a:t>Have baby on you doing skin-to-skin during assessment if possible</a:t>
            </a:r>
          </a:p>
          <a:p>
            <a:endParaRPr lang="en-US" sz="600" b="1" dirty="0" smtClean="0"/>
          </a:p>
          <a:p>
            <a:r>
              <a:rPr lang="en-US" b="1" dirty="0" smtClean="0"/>
              <a:t>Keep track of baby’s eating, sleeping, and consoling (comforting) using the Newborn Care Diary</a:t>
            </a:r>
          </a:p>
          <a:p>
            <a:r>
              <a:rPr lang="en-US" b="1" dirty="0" smtClean="0"/>
              <a:t>Review Diary                                                                                   with your baby’s                                                                                       providers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000" t="15857" r="22000" b="8586"/>
          <a:stretch/>
        </p:blipFill>
        <p:spPr>
          <a:xfrm>
            <a:off x="5410199" y="4184064"/>
            <a:ext cx="3305175" cy="24643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8" descr="mom smiling nursing baby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33294" y="4419600"/>
            <a:ext cx="1875048" cy="2195511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312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37253</TotalTime>
  <Words>1722</Words>
  <Application>Microsoft Office PowerPoint</Application>
  <PresentationFormat>On-screen Show (4:3)</PresentationFormat>
  <Paragraphs>256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AngsanaUPC</vt:lpstr>
      <vt:lpstr>Arial</vt:lpstr>
      <vt:lpstr>Calibri</vt:lpstr>
      <vt:lpstr>Constantia</vt:lpstr>
      <vt:lpstr>Georgia</vt:lpstr>
      <vt:lpstr>Times New Roman</vt:lpstr>
      <vt:lpstr>Wingdings</vt:lpstr>
      <vt:lpstr>Wingdings 2</vt:lpstr>
      <vt:lpstr>Oriel</vt:lpstr>
      <vt:lpstr>           Caring for Babies Exposed to Methadone or Buprenorphine During Pregnancy     </vt:lpstr>
      <vt:lpstr>Your Baby and Subutex or Methadone</vt:lpstr>
      <vt:lpstr>Neonatal Abstinence Syndrome (NAS)  Caused by withdrawal from opiates / opioids</vt:lpstr>
      <vt:lpstr>PROBLEMS WITH THE CENTRAL NERVOUS SYSTEM</vt:lpstr>
      <vt:lpstr>PROBLEMS WITH THE AUTONOMIC NERVOUS SYSTEM</vt:lpstr>
      <vt:lpstr>PROBLEMS WITH THE GI TRACT</vt:lpstr>
      <vt:lpstr>NAS:  What to Expect</vt:lpstr>
      <vt:lpstr>NAS:  What to Expect</vt:lpstr>
      <vt:lpstr>NAS Assessments</vt:lpstr>
      <vt:lpstr>Helping Your Baby with NAS</vt:lpstr>
      <vt:lpstr>Deciding When Medicine is Needed</vt:lpstr>
      <vt:lpstr>ROOMING-IN</vt:lpstr>
      <vt:lpstr>Help comfort / calm your baby</vt:lpstr>
      <vt:lpstr>SUPPORTIVE CARE FOR NEWBORNS</vt:lpstr>
      <vt:lpstr>BREASTFEEDING AND YOUR MEDICATIONS</vt:lpstr>
      <vt:lpstr>TRICKS AND TIPS FOR BREASTFEEDING</vt:lpstr>
      <vt:lpstr>Ways to help your baby do best!</vt:lpstr>
      <vt:lpstr>In-hospital Drug Testing</vt:lpstr>
      <vt:lpstr>IN-HOSPITAL CARE COORDINATION</vt:lpstr>
      <vt:lpstr>BABY IS READY FOR DISCHARGE:</vt:lpstr>
      <vt:lpstr>Doing the most you can during your pregnancy / after the birth</vt:lpstr>
      <vt:lpstr>Doing the most you can during your pregnancy / after the birth</vt:lpstr>
      <vt:lpstr>Doing the most you can during your pregnancy / after the birth</vt:lpstr>
      <vt:lpstr>Tips from other moms</vt:lpstr>
      <vt:lpstr>PowerPoint Presentation</vt:lpstr>
      <vt:lpstr>COMMUNITY RESOURCES</vt:lpstr>
      <vt:lpstr>QUESTIONS?</vt:lpstr>
    </vt:vector>
  </TitlesOfParts>
  <Company>Dartmouth-Hitchcock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D-H User</dc:creator>
  <cp:lastModifiedBy>Stephanie D. Gray</cp:lastModifiedBy>
  <cp:revision>611</cp:revision>
  <cp:lastPrinted>2013-10-23T16:25:17Z</cp:lastPrinted>
  <dcterms:created xsi:type="dcterms:W3CDTF">2013-06-13T19:27:44Z</dcterms:created>
  <dcterms:modified xsi:type="dcterms:W3CDTF">2018-05-03T12:47:04Z</dcterms:modified>
</cp:coreProperties>
</file>